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94" r:id="rId3"/>
    <p:sldId id="259" r:id="rId4"/>
    <p:sldId id="296" r:id="rId5"/>
    <p:sldId id="297" r:id="rId6"/>
    <p:sldId id="298" r:id="rId7"/>
    <p:sldId id="281" r:id="rId8"/>
    <p:sldId id="299" r:id="rId9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3" autoAdjust="0"/>
    <p:restoredTop sz="94660"/>
  </p:normalViewPr>
  <p:slideViewPr>
    <p:cSldViewPr snapToGrid="0">
      <p:cViewPr varScale="1">
        <p:scale>
          <a:sx n="85" d="100"/>
          <a:sy n="85" d="100"/>
        </p:scale>
        <p:origin x="882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2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5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68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11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143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22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407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7517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48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4956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9493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32033C-87CA-44F6-B5AE-8E60FEB7F6D2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E419C-E152-4B56-9560-44AF9A581E4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040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mailto:graficas.computadora.23i@g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newton.uam.mx/xgeorge/uea/graficacion/TEST_programs/redbook_samples/bezmesh.c" TargetMode="External"/><Relationship Id="rId2" Type="http://schemas.openxmlformats.org/officeDocument/2006/relationships/hyperlink" Target="http://newton.uam.mx/xgeorge/uea/graficacion/TEST_programs/redbook_samples/bezcurve.c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newton.uam.mx/xgeorge/uea/graficacion/TEST_programs/eval_texture_GL_MAP2_TEXTURE_2x3.cp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78971" y="232230"/>
            <a:ext cx="11263085" cy="2455405"/>
          </a:xfrm>
        </p:spPr>
        <p:txBody>
          <a:bodyPr>
            <a:normAutofit fontScale="90000"/>
          </a:bodyPr>
          <a:lstStyle/>
          <a:p>
            <a:r>
              <a:rPr lang="es-MX" sz="3600" b="1" dirty="0"/>
              <a:t>Trimestre:</a:t>
            </a:r>
            <a:r>
              <a:rPr lang="es-MX" sz="3600" dirty="0"/>
              <a:t> 23-I</a:t>
            </a:r>
            <a:br>
              <a:rPr lang="es-MX" sz="3600" dirty="0"/>
            </a:br>
            <a:r>
              <a:rPr lang="es-MX" sz="3600" b="1" dirty="0" err="1"/>
              <a:t>uea</a:t>
            </a:r>
            <a:r>
              <a:rPr lang="es-MX" sz="3600" b="1" dirty="0"/>
              <a:t>:</a:t>
            </a:r>
            <a:r>
              <a:rPr lang="es-MX" sz="3600" dirty="0"/>
              <a:t> Graficas por Computadora(1151051)</a:t>
            </a:r>
            <a:br>
              <a:rPr lang="es-MX" sz="3600" dirty="0"/>
            </a:br>
            <a:r>
              <a:rPr lang="es-MX" sz="3600" dirty="0"/>
              <a:t> </a:t>
            </a:r>
            <a:r>
              <a:rPr lang="es-MX" sz="3600" b="1" dirty="0"/>
              <a:t>Grupo</a:t>
            </a:r>
            <a:r>
              <a:rPr lang="es-MX" sz="3600" dirty="0"/>
              <a:t> CSI01; </a:t>
            </a:r>
            <a:r>
              <a:rPr lang="es-MX" sz="3600" b="1" dirty="0"/>
              <a:t>Horario:</a:t>
            </a:r>
            <a:r>
              <a:rPr lang="es-MX" sz="3600" dirty="0"/>
              <a:t> Lu-Mie-Vie 11:30—13:00</a:t>
            </a:r>
            <a:r>
              <a:rPr lang="es-MX" sz="3600" dirty="0" smtClean="0"/>
              <a:t/>
            </a:r>
            <a:br>
              <a:rPr lang="es-MX" sz="3600" dirty="0" smtClean="0"/>
            </a:br>
            <a:r>
              <a:rPr lang="es-MX" sz="3600" dirty="0" smtClean="0">
                <a:latin typeface="Bradley Hand ITC" panose="03070402050302030203" pitchFamily="66" charset="0"/>
              </a:rPr>
              <a:t>RESUMENES DEL CURSO</a:t>
            </a:r>
            <a:br>
              <a:rPr lang="es-MX" sz="3600" dirty="0" smtClean="0">
                <a:latin typeface="Bradley Hand ITC" panose="03070402050302030203" pitchFamily="66" charset="0"/>
              </a:rPr>
            </a:br>
            <a:r>
              <a:rPr lang="es-MX" sz="3600" dirty="0" smtClean="0"/>
              <a:t>Sección: Uso de Evaluadores</a:t>
            </a:r>
            <a:endParaRPr lang="en-US" sz="3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78972" y="2960914"/>
            <a:ext cx="4978400" cy="3381828"/>
          </a:xfrm>
        </p:spPr>
        <p:txBody>
          <a:bodyPr/>
          <a:lstStyle/>
          <a:p>
            <a:r>
              <a:rPr lang="en-US" dirty="0" smtClean="0"/>
              <a:t>PROFESOR:	  </a:t>
            </a:r>
          </a:p>
          <a:p>
            <a:r>
              <a:rPr lang="en-US" dirty="0" smtClean="0"/>
              <a:t>GUEORGI KHATCHATOUROV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http://newton.uam.mx/xgeorge/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6654795" y="3120570"/>
            <a:ext cx="4978400" cy="3127831"/>
          </a:xfrm>
          <a:prstGeom prst="rect">
            <a:avLst/>
          </a:prstGeom>
        </p:spPr>
        <p:txBody>
          <a:bodyPr vert="horz" lIns="91440" tIns="45720" rIns="91440" bIns="45720" rtlCol="0">
            <a:normAutofit fontScale="55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Ayudante</a:t>
            </a:r>
            <a:r>
              <a:rPr lang="en-US" dirty="0" smtClean="0"/>
              <a:t>:	  </a:t>
            </a:r>
          </a:p>
          <a:p>
            <a:r>
              <a:rPr lang="es-ES" sz="3200" b="1" dirty="0"/>
              <a:t>Carlos </a:t>
            </a:r>
            <a:r>
              <a:rPr lang="es-ES" sz="3200" b="1" dirty="0" err="1"/>
              <a:t>Yoshimar</a:t>
            </a:r>
            <a:r>
              <a:rPr lang="es-ES" sz="3200" b="1" dirty="0"/>
              <a:t> Hernández Badillo</a:t>
            </a:r>
            <a:r>
              <a:rPr lang="es-ES" sz="3200" dirty="0"/>
              <a:t> </a:t>
            </a:r>
            <a:endParaRPr lang="en-US" sz="44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US" sz="3200" dirty="0"/>
          </a:p>
          <a:p>
            <a:endParaRPr lang="es-ES" sz="3200" b="1" dirty="0"/>
          </a:p>
          <a:p>
            <a:endParaRPr lang="es-ES" sz="3200" b="1" dirty="0"/>
          </a:p>
          <a:p>
            <a:r>
              <a:rPr lang="es-ES" sz="3200" u="sng" dirty="0">
                <a:hlinkClick r:id="rId2"/>
              </a:rPr>
              <a:t>graficas.computadora.23i@gmail.com</a:t>
            </a:r>
            <a:r>
              <a:rPr lang="es-ES" sz="3200" b="1" dirty="0" smtClean="0"/>
              <a:t> </a:t>
            </a:r>
            <a:endParaRPr lang="en-US" sz="3200" dirty="0"/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3308" y="3814318"/>
            <a:ext cx="1452243" cy="1570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8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93271"/>
            <a:ext cx="10515600" cy="939203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/>
              <a:t>Organigrama</a:t>
            </a:r>
            <a:r>
              <a:rPr lang="en-US" sz="3600" dirty="0" smtClean="0"/>
              <a:t> para </a:t>
            </a:r>
            <a:r>
              <a:rPr lang="en-US" sz="3600" dirty="0" err="1" smtClean="0"/>
              <a:t>explicar</a:t>
            </a:r>
            <a:r>
              <a:rPr lang="en-US" sz="3600" dirty="0" smtClean="0"/>
              <a:t> la </a:t>
            </a:r>
            <a:r>
              <a:rPr lang="en-US" sz="3600" dirty="0" err="1" smtClean="0"/>
              <a:t>relación</a:t>
            </a:r>
            <a:r>
              <a:rPr lang="en-US" sz="3600" dirty="0" smtClean="0"/>
              <a:t> de </a:t>
            </a:r>
            <a:r>
              <a:rPr lang="en-US" sz="3600" dirty="0" err="1" smtClean="0"/>
              <a:t>los</a:t>
            </a:r>
            <a:r>
              <a:rPr lang="en-US" sz="3600" dirty="0" smtClean="0"/>
              <a:t> </a:t>
            </a:r>
            <a:r>
              <a:rPr lang="en-US" sz="3600" dirty="0" err="1" smtClean="0"/>
              <a:t>temas</a:t>
            </a:r>
            <a:r>
              <a:rPr lang="en-US" sz="3600" dirty="0" smtClean="0"/>
              <a:t> del </a:t>
            </a:r>
            <a:r>
              <a:rPr lang="en-US" sz="3600" dirty="0" err="1" smtClean="0"/>
              <a:t>curso</a:t>
            </a:r>
            <a:endParaRPr lang="en-US" sz="36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947166" y="2592631"/>
            <a:ext cx="2936961" cy="682440"/>
          </a:xfrm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Transformaciones</a:t>
            </a:r>
            <a:endParaRPr lang="en-US" dirty="0"/>
          </a:p>
        </p:txBody>
      </p:sp>
      <p:sp>
        <p:nvSpPr>
          <p:cNvPr id="4" name="Marcador de contenido 2"/>
          <p:cNvSpPr txBox="1">
            <a:spLocks/>
          </p:cNvSpPr>
          <p:nvPr/>
        </p:nvSpPr>
        <p:spPr>
          <a:xfrm>
            <a:off x="7872551" y="2637356"/>
            <a:ext cx="2081347" cy="585472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dirty="0" err="1" smtClean="0"/>
              <a:t>Modelo</a:t>
            </a:r>
            <a:endParaRPr lang="en-US" dirty="0"/>
          </a:p>
        </p:txBody>
      </p:sp>
      <p:sp>
        <p:nvSpPr>
          <p:cNvPr id="5" name="Marcador de contenido 2"/>
          <p:cNvSpPr txBox="1">
            <a:spLocks/>
          </p:cNvSpPr>
          <p:nvPr/>
        </p:nvSpPr>
        <p:spPr>
          <a:xfrm>
            <a:off x="7160639" y="2553443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6" name="Marcador de contenido 2"/>
          <p:cNvSpPr txBox="1">
            <a:spLocks/>
          </p:cNvSpPr>
          <p:nvPr/>
        </p:nvSpPr>
        <p:spPr>
          <a:xfrm>
            <a:off x="1633627" y="2568389"/>
            <a:ext cx="1621976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Imagen</a:t>
            </a:r>
            <a:endParaRPr lang="en-US" dirty="0"/>
          </a:p>
        </p:txBody>
      </p:sp>
      <p:sp>
        <p:nvSpPr>
          <p:cNvPr id="8" name="Marcador de contenido 2"/>
          <p:cNvSpPr txBox="1">
            <a:spLocks/>
          </p:cNvSpPr>
          <p:nvPr/>
        </p:nvSpPr>
        <p:spPr>
          <a:xfrm>
            <a:off x="3250484" y="2536024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</a:t>
            </a:r>
            <a:endParaRPr lang="en-US" sz="4400" dirty="0"/>
          </a:p>
        </p:txBody>
      </p:sp>
      <p:sp>
        <p:nvSpPr>
          <p:cNvPr id="9" name="Marcador de contenido 2"/>
          <p:cNvSpPr txBox="1">
            <a:spLocks/>
          </p:cNvSpPr>
          <p:nvPr/>
        </p:nvSpPr>
        <p:spPr>
          <a:xfrm>
            <a:off x="1043936" y="1140412"/>
            <a:ext cx="2832168" cy="65383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Animación</a:t>
            </a:r>
            <a:endParaRPr lang="en-US" dirty="0"/>
          </a:p>
        </p:txBody>
      </p:sp>
      <p:sp>
        <p:nvSpPr>
          <p:cNvPr id="10" name="Marcador de contenido 2"/>
          <p:cNvSpPr txBox="1">
            <a:spLocks/>
          </p:cNvSpPr>
          <p:nvPr/>
        </p:nvSpPr>
        <p:spPr>
          <a:xfrm>
            <a:off x="322217" y="3529741"/>
            <a:ext cx="6418213" cy="159126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Cadena </a:t>
            </a:r>
            <a:r>
              <a:rPr lang="en-US" dirty="0" err="1"/>
              <a:t>estándar</a:t>
            </a:r>
            <a:r>
              <a:rPr lang="en-US" dirty="0"/>
              <a:t> de </a:t>
            </a:r>
            <a:r>
              <a:rPr lang="en-US" dirty="0" err="1"/>
              <a:t>transformaciones</a:t>
            </a:r>
            <a:r>
              <a:rPr lang="en-US" dirty="0"/>
              <a:t> del </a:t>
            </a:r>
            <a:r>
              <a:rPr lang="en-US" dirty="0" err="1"/>
              <a:t>modelo</a:t>
            </a:r>
            <a:r>
              <a:rPr lang="en-US" dirty="0"/>
              <a:t> </a:t>
            </a:r>
          </a:p>
        </p:txBody>
      </p:sp>
      <p:sp>
        <p:nvSpPr>
          <p:cNvPr id="11" name="Marcador de contenido 2"/>
          <p:cNvSpPr txBox="1">
            <a:spLocks/>
          </p:cNvSpPr>
          <p:nvPr/>
        </p:nvSpPr>
        <p:spPr>
          <a:xfrm>
            <a:off x="507272" y="4335802"/>
            <a:ext cx="136071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Puerta</a:t>
            </a:r>
            <a:r>
              <a:rPr lang="en-US" sz="2000" dirty="0" smtClean="0"/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000" dirty="0" smtClean="0"/>
              <a:t>de vista</a:t>
            </a:r>
            <a:endParaRPr lang="en-US" sz="2000" dirty="0"/>
          </a:p>
        </p:txBody>
      </p:sp>
      <p:sp>
        <p:nvSpPr>
          <p:cNvPr id="12" name="Marcador de contenido 2"/>
          <p:cNvSpPr txBox="1">
            <a:spLocks/>
          </p:cNvSpPr>
          <p:nvPr/>
        </p:nvSpPr>
        <p:spPr>
          <a:xfrm>
            <a:off x="2579919" y="4300964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Proyección</a:t>
            </a:r>
            <a:endParaRPr lang="en-US" sz="2000" dirty="0"/>
          </a:p>
        </p:txBody>
      </p:sp>
      <p:sp>
        <p:nvSpPr>
          <p:cNvPr id="13" name="Marcador de contenido 2"/>
          <p:cNvSpPr txBox="1">
            <a:spLocks/>
          </p:cNvSpPr>
          <p:nvPr/>
        </p:nvSpPr>
        <p:spPr>
          <a:xfrm>
            <a:off x="4717875" y="4295159"/>
            <a:ext cx="1547947" cy="68244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  </a:t>
            </a:r>
            <a:r>
              <a:rPr lang="en-US" sz="2000" dirty="0" err="1" smtClean="0"/>
              <a:t>Modelview</a:t>
            </a:r>
            <a:endParaRPr lang="en-US" sz="2000" dirty="0"/>
          </a:p>
        </p:txBody>
      </p:sp>
      <p:sp>
        <p:nvSpPr>
          <p:cNvPr id="14" name="Marcador de contenido 2"/>
          <p:cNvSpPr txBox="1">
            <a:spLocks/>
          </p:cNvSpPr>
          <p:nvPr/>
        </p:nvSpPr>
        <p:spPr>
          <a:xfrm>
            <a:off x="4217138" y="4430146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5" name="Marcador de contenido 2"/>
          <p:cNvSpPr txBox="1">
            <a:spLocks/>
          </p:cNvSpPr>
          <p:nvPr/>
        </p:nvSpPr>
        <p:spPr>
          <a:xfrm>
            <a:off x="2005159" y="4425790"/>
            <a:ext cx="481143" cy="747753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4400" dirty="0" smtClean="0">
                <a:sym typeface="Symbol" panose="05050102010706020507" pitchFamily="18" charset="2"/>
              </a:rPr>
              <a:t></a:t>
            </a:r>
            <a:endParaRPr lang="en-US" sz="4400" dirty="0"/>
          </a:p>
        </p:txBody>
      </p:sp>
      <p:sp>
        <p:nvSpPr>
          <p:cNvPr id="16" name="Marcador de contenido 2"/>
          <p:cNvSpPr txBox="1">
            <a:spLocks/>
          </p:cNvSpPr>
          <p:nvPr/>
        </p:nvSpPr>
        <p:spPr>
          <a:xfrm>
            <a:off x="7633055" y="2148114"/>
            <a:ext cx="4247620" cy="325301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925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Efectos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</a:t>
            </a:r>
            <a:r>
              <a:rPr lang="en-US" dirty="0" err="1"/>
              <a:t>modelo</a:t>
            </a:r>
            <a:r>
              <a:rPr lang="en-US" dirty="0"/>
              <a:t>: </a:t>
            </a:r>
          </a:p>
          <a:p>
            <a:r>
              <a:rPr lang="en-US" dirty="0" err="1"/>
              <a:t>modo</a:t>
            </a:r>
            <a:r>
              <a:rPr lang="en-US" dirty="0"/>
              <a:t> de </a:t>
            </a:r>
            <a:r>
              <a:rPr lang="en-US" dirty="0" err="1"/>
              <a:t>alambre</a:t>
            </a:r>
            <a:r>
              <a:rPr lang="en-US" dirty="0"/>
              <a:t>, </a:t>
            </a:r>
            <a:r>
              <a:rPr lang="en-US" dirty="0" err="1"/>
              <a:t>niebla</a:t>
            </a:r>
            <a:r>
              <a:rPr lang="en-US" dirty="0"/>
              <a:t>, luz,</a:t>
            </a:r>
          </a:p>
          <a:p>
            <a:r>
              <a:rPr lang="en-US" dirty="0"/>
              <a:t>Stencil, </a:t>
            </a:r>
            <a:r>
              <a:rPr lang="en-US" dirty="0" err="1"/>
              <a:t>textura</a:t>
            </a:r>
            <a:r>
              <a:rPr lang="en-US" dirty="0"/>
              <a:t>, 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superficies </a:t>
            </a:r>
            <a:r>
              <a:rPr lang="en-US" dirty="0" err="1">
                <a:solidFill>
                  <a:schemeClr val="accent2">
                    <a:lumMod val="75000"/>
                  </a:schemeClr>
                </a:solidFill>
              </a:rPr>
              <a:t>curveadas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… </a:t>
            </a:r>
          </a:p>
        </p:txBody>
      </p:sp>
      <p:sp>
        <p:nvSpPr>
          <p:cNvPr id="17" name="Marcador de contenido 2"/>
          <p:cNvSpPr txBox="1">
            <a:spLocks/>
          </p:cNvSpPr>
          <p:nvPr/>
        </p:nvSpPr>
        <p:spPr>
          <a:xfrm>
            <a:off x="5573494" y="5838524"/>
            <a:ext cx="6196142" cy="70596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Interacción</a:t>
            </a:r>
            <a:r>
              <a:rPr lang="en-US" dirty="0"/>
              <a:t> del </a:t>
            </a:r>
            <a:r>
              <a:rPr lang="en-US" dirty="0" err="1"/>
              <a:t>operador</a:t>
            </a:r>
            <a:r>
              <a:rPr lang="en-US" dirty="0"/>
              <a:t> con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mundo</a:t>
            </a:r>
            <a:r>
              <a:rPr lang="en-US" dirty="0"/>
              <a:t> virtual: </a:t>
            </a:r>
            <a:r>
              <a:rPr lang="en-US" dirty="0" err="1"/>
              <a:t>Selección</a:t>
            </a:r>
            <a:endParaRPr lang="en-US" dirty="0"/>
          </a:p>
        </p:txBody>
      </p:sp>
      <p:sp>
        <p:nvSpPr>
          <p:cNvPr id="19" name="Flecha arriba y abajo 18"/>
          <p:cNvSpPr/>
          <p:nvPr/>
        </p:nvSpPr>
        <p:spPr>
          <a:xfrm rot="3771974">
            <a:off x="3164265" y="2319564"/>
            <a:ext cx="325288" cy="181883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Marcador de contenido 2"/>
          <p:cNvSpPr txBox="1">
            <a:spLocks/>
          </p:cNvSpPr>
          <p:nvPr/>
        </p:nvSpPr>
        <p:spPr>
          <a:xfrm>
            <a:off x="507272" y="5809832"/>
            <a:ext cx="4726587" cy="439617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Combina</a:t>
            </a:r>
            <a:r>
              <a:rPr lang="en-US" dirty="0"/>
              <a:t> </a:t>
            </a:r>
            <a:r>
              <a:rPr lang="en-US" dirty="0" err="1"/>
              <a:t>transformaciones</a:t>
            </a:r>
            <a:r>
              <a:rPr lang="en-US" dirty="0"/>
              <a:t> de </a:t>
            </a:r>
            <a:r>
              <a:rPr lang="en-US" dirty="0" err="1"/>
              <a:t>modelo</a:t>
            </a:r>
            <a:r>
              <a:rPr lang="en-US" dirty="0"/>
              <a:t> y de  la </a:t>
            </a:r>
            <a:r>
              <a:rPr lang="en-US" dirty="0" err="1"/>
              <a:t>camara</a:t>
            </a:r>
            <a:r>
              <a:rPr lang="en-US" dirty="0"/>
              <a:t> </a:t>
            </a:r>
          </a:p>
        </p:txBody>
      </p:sp>
      <p:sp>
        <p:nvSpPr>
          <p:cNvPr id="21" name="Flecha arriba y abajo 20"/>
          <p:cNvSpPr/>
          <p:nvPr/>
        </p:nvSpPr>
        <p:spPr>
          <a:xfrm rot="4202457">
            <a:off x="4723870" y="4483672"/>
            <a:ext cx="325288" cy="20917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Marcador de contenido 2"/>
          <p:cNvSpPr txBox="1">
            <a:spLocks/>
          </p:cNvSpPr>
          <p:nvPr/>
        </p:nvSpPr>
        <p:spPr>
          <a:xfrm>
            <a:off x="706585" y="5253393"/>
            <a:ext cx="2802159" cy="42405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  <a:r>
              <a:rPr lang="en-US" dirty="0" err="1"/>
              <a:t>Proyeccion</a:t>
            </a:r>
            <a:r>
              <a:rPr lang="en-US" dirty="0"/>
              <a:t>  de </a:t>
            </a:r>
            <a:r>
              <a:rPr lang="en-US" dirty="0" err="1"/>
              <a:t>perspectiva</a:t>
            </a:r>
            <a:r>
              <a:rPr lang="en-US"/>
              <a:t> u </a:t>
            </a:r>
            <a:r>
              <a:rPr lang="en-US" dirty="0" err="1"/>
              <a:t>ortografica</a:t>
            </a:r>
            <a:endParaRPr lang="en-US" dirty="0"/>
          </a:p>
        </p:txBody>
      </p:sp>
      <p:sp>
        <p:nvSpPr>
          <p:cNvPr id="23" name="Flecha arriba y abajo 22"/>
          <p:cNvSpPr/>
          <p:nvPr/>
        </p:nvSpPr>
        <p:spPr>
          <a:xfrm rot="4378450">
            <a:off x="2611721" y="4455573"/>
            <a:ext cx="211132" cy="1229850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Marcador de contenido 2"/>
          <p:cNvSpPr txBox="1">
            <a:spLocks/>
          </p:cNvSpPr>
          <p:nvPr/>
        </p:nvSpPr>
        <p:spPr>
          <a:xfrm>
            <a:off x="4868564" y="1152907"/>
            <a:ext cx="2010037" cy="632226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625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Primitivas</a:t>
            </a:r>
            <a:endParaRPr lang="en-US" dirty="0"/>
          </a:p>
        </p:txBody>
      </p:sp>
      <p:sp>
        <p:nvSpPr>
          <p:cNvPr id="25" name="Flecha arriba y abajo 24"/>
          <p:cNvSpPr/>
          <p:nvPr/>
        </p:nvSpPr>
        <p:spPr>
          <a:xfrm rot="18744424">
            <a:off x="7242916" y="1267179"/>
            <a:ext cx="211132" cy="1799923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Marcador de contenido 2"/>
          <p:cNvSpPr txBox="1">
            <a:spLocks/>
          </p:cNvSpPr>
          <p:nvPr/>
        </p:nvSpPr>
        <p:spPr>
          <a:xfrm>
            <a:off x="7436411" y="960745"/>
            <a:ext cx="3568243" cy="921925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70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  <a:p>
            <a:r>
              <a:rPr lang="en-US" dirty="0" err="1"/>
              <a:t>Máquina</a:t>
            </a:r>
            <a:r>
              <a:rPr lang="en-US" dirty="0"/>
              <a:t> de </a:t>
            </a:r>
            <a:r>
              <a:rPr lang="en-US" dirty="0" err="1"/>
              <a:t>estados</a:t>
            </a:r>
            <a:r>
              <a:rPr lang="en-US" dirty="0"/>
              <a:t> de OpenGL</a:t>
            </a:r>
          </a:p>
        </p:txBody>
      </p:sp>
      <p:sp>
        <p:nvSpPr>
          <p:cNvPr id="27" name="Flecha arriba y abajo 26"/>
          <p:cNvSpPr/>
          <p:nvPr/>
        </p:nvSpPr>
        <p:spPr>
          <a:xfrm>
            <a:off x="10364787" y="1712562"/>
            <a:ext cx="176071" cy="1868147"/>
          </a:xfrm>
          <a:prstGeom prst="upDownArrow">
            <a:avLst>
              <a:gd name="adj1" fmla="val 65550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Marcador de contenido 2"/>
          <p:cNvSpPr txBox="1">
            <a:spLocks/>
          </p:cNvSpPr>
          <p:nvPr/>
        </p:nvSpPr>
        <p:spPr>
          <a:xfrm>
            <a:off x="413536" y="6381755"/>
            <a:ext cx="4288980" cy="357849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 fontScale="55000" lnSpcReduction="20000"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 err="1"/>
              <a:t>Transformaciones</a:t>
            </a:r>
            <a:r>
              <a:rPr lang="en-US" dirty="0"/>
              <a:t> </a:t>
            </a:r>
            <a:r>
              <a:rPr lang="en-US" dirty="0" err="1"/>
              <a:t>especiales</a:t>
            </a:r>
            <a:r>
              <a:rPr lang="en-US" dirty="0"/>
              <a:t>: </a:t>
            </a:r>
            <a:r>
              <a:rPr lang="en-US" dirty="0" err="1"/>
              <a:t>Sombra</a:t>
            </a:r>
            <a:r>
              <a:rPr lang="en-US" dirty="0"/>
              <a:t>, </a:t>
            </a:r>
            <a:r>
              <a:rPr lang="en-US" dirty="0" err="1"/>
              <a:t>reflejo</a:t>
            </a:r>
            <a:r>
              <a:rPr lang="en-US" dirty="0"/>
              <a:t> </a:t>
            </a:r>
          </a:p>
        </p:txBody>
      </p:sp>
      <p:sp>
        <p:nvSpPr>
          <p:cNvPr id="29" name="Flecha arriba y abajo 28"/>
          <p:cNvSpPr/>
          <p:nvPr/>
        </p:nvSpPr>
        <p:spPr>
          <a:xfrm rot="3443225">
            <a:off x="2723488" y="6025561"/>
            <a:ext cx="211132" cy="478852"/>
          </a:xfrm>
          <a:prstGeom prst="upDownArrow">
            <a:avLst>
              <a:gd name="adj1" fmla="val 26531"/>
              <a:gd name="adj2" fmla="val 50000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Marcador de contenido 2"/>
          <p:cNvSpPr txBox="1">
            <a:spLocks/>
          </p:cNvSpPr>
          <p:nvPr/>
        </p:nvSpPr>
        <p:spPr>
          <a:xfrm>
            <a:off x="1235676" y="2351088"/>
            <a:ext cx="9028670" cy="995564"/>
          </a:xfrm>
          <a:prstGeom prst="rect">
            <a:avLst/>
          </a:prstGeom>
          <a:ln w="254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defPPr>
              <a:defRPr lang="es-ES"/>
            </a:defPPr>
            <a:lvl1pPr indent="0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/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8430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57275"/>
          </a:xfrm>
        </p:spPr>
        <p:txBody>
          <a:bodyPr>
            <a:normAutofit/>
          </a:bodyPr>
          <a:lstStyle/>
          <a:p>
            <a:pPr algn="ctr"/>
            <a:r>
              <a:rPr lang="es-MX" dirty="0" smtClean="0"/>
              <a:t>Resumen</a:t>
            </a:r>
            <a:endParaRPr lang="en-U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98444" y="1161144"/>
            <a:ext cx="10515600" cy="5239656"/>
          </a:xfrm>
        </p:spPr>
        <p:txBody>
          <a:bodyPr>
            <a:normAutofit/>
          </a:bodyPr>
          <a:lstStyle/>
          <a:p>
            <a:r>
              <a:rPr lang="es-419" dirty="0" smtClean="0"/>
              <a:t>La presentación actual se dedica a unos aspectos básicos del uso práctico de evaluadores y </a:t>
            </a:r>
            <a:r>
              <a:rPr lang="es-419" i="1" dirty="0" smtClean="0"/>
              <a:t>Non-</a:t>
            </a:r>
            <a:r>
              <a:rPr lang="es-419" i="1" dirty="0" err="1" smtClean="0"/>
              <a:t>Uniform</a:t>
            </a:r>
            <a:r>
              <a:rPr lang="es-419" i="1" dirty="0" smtClean="0"/>
              <a:t> </a:t>
            </a:r>
            <a:r>
              <a:rPr lang="es-419" i="1" dirty="0" err="1" smtClean="0"/>
              <a:t>Rational</a:t>
            </a:r>
            <a:r>
              <a:rPr lang="es-419" i="1" dirty="0" smtClean="0"/>
              <a:t> </a:t>
            </a:r>
            <a:r>
              <a:rPr lang="es-419" i="1" dirty="0" err="1" smtClean="0"/>
              <a:t>Bezier</a:t>
            </a:r>
            <a:r>
              <a:rPr lang="es-419" i="1" dirty="0" smtClean="0"/>
              <a:t> </a:t>
            </a:r>
            <a:r>
              <a:rPr lang="es-419" i="1" dirty="0" err="1" smtClean="0"/>
              <a:t>Splines</a:t>
            </a:r>
            <a:r>
              <a:rPr lang="es-419" i="1" dirty="0" smtClean="0"/>
              <a:t> </a:t>
            </a:r>
            <a:r>
              <a:rPr lang="es-419" dirty="0" smtClean="0"/>
              <a:t>(NURBS)</a:t>
            </a:r>
          </a:p>
          <a:p>
            <a:r>
              <a:rPr lang="es-MX" altLang="en-US" dirty="0"/>
              <a:t>Configuración de evaluadores (de </a:t>
            </a:r>
            <a:r>
              <a:rPr lang="es-MX" altLang="en-US" dirty="0" err="1"/>
              <a:t>Bezier</a:t>
            </a:r>
            <a:r>
              <a:rPr lang="es-MX" altLang="en-US" dirty="0"/>
              <a:t>): </a:t>
            </a:r>
            <a:r>
              <a:rPr lang="es-MX" altLang="en-US" dirty="0" err="1"/>
              <a:t>glMap</a:t>
            </a:r>
            <a:r>
              <a:rPr lang="es-MX" altLang="en-US" dirty="0" smtClean="0"/>
              <a:t>*</a:t>
            </a:r>
          </a:p>
          <a:p>
            <a:pPr lvl="1"/>
            <a:r>
              <a:rPr lang="es-MX" altLang="en-US" dirty="0"/>
              <a:t>Acción: define (configura) un evaluador</a:t>
            </a:r>
          </a:p>
          <a:p>
            <a:pPr lvl="1"/>
            <a:r>
              <a:rPr lang="es-MX" altLang="en-US" dirty="0">
                <a:hlinkClick r:id="" action="ppaction://noaction"/>
              </a:rPr>
              <a:t>Especificación para lenguaje C</a:t>
            </a:r>
            <a:endParaRPr lang="es-MX" altLang="en-US" dirty="0"/>
          </a:p>
          <a:p>
            <a:pPr lvl="1"/>
            <a:r>
              <a:rPr lang="es-MX" altLang="en-US" dirty="0"/>
              <a:t>Parámetros</a:t>
            </a:r>
          </a:p>
          <a:p>
            <a:pPr lvl="1"/>
            <a:r>
              <a:rPr lang="es-MX" altLang="en-US" dirty="0"/>
              <a:t>Descripción</a:t>
            </a:r>
          </a:p>
          <a:p>
            <a:r>
              <a:rPr lang="es-MX" altLang="en-US" dirty="0"/>
              <a:t>Uso </a:t>
            </a:r>
            <a:r>
              <a:rPr lang="es-MX" altLang="en-US" dirty="0" smtClean="0"/>
              <a:t>opcional de </a:t>
            </a:r>
            <a:r>
              <a:rPr lang="es-MX" altLang="en-US" dirty="0"/>
              <a:t>evaluadores </a:t>
            </a:r>
            <a:r>
              <a:rPr lang="es-MX" altLang="en-US" dirty="0" err="1"/>
              <a:t>glEvalCoord</a:t>
            </a:r>
            <a:r>
              <a:rPr lang="es-MX" altLang="en-US" dirty="0" smtClean="0"/>
              <a:t>*, o </a:t>
            </a:r>
            <a:r>
              <a:rPr lang="es-MX" altLang="en-US" dirty="0"/>
              <a:t>de mallas </a:t>
            </a:r>
            <a:r>
              <a:rPr lang="es-MX" altLang="en-US" dirty="0" smtClean="0"/>
              <a:t>{</a:t>
            </a:r>
            <a:r>
              <a:rPr lang="es-MX" altLang="en-US" dirty="0" err="1" smtClean="0"/>
              <a:t>glMapGrid</a:t>
            </a:r>
            <a:r>
              <a:rPr lang="es-MX" altLang="en-US" dirty="0" smtClean="0"/>
              <a:t>*+ </a:t>
            </a:r>
            <a:r>
              <a:rPr lang="es-MX" altLang="en-US" dirty="0" err="1" smtClean="0"/>
              <a:t>glEvalMesh</a:t>
            </a:r>
            <a:r>
              <a:rPr lang="es-MX" altLang="en-US" dirty="0" smtClean="0"/>
              <a:t>}</a:t>
            </a:r>
            <a:endParaRPr lang="es-419" dirty="0"/>
          </a:p>
          <a:p>
            <a:endParaRPr lang="es-419" dirty="0" smtClean="0"/>
          </a:p>
          <a:p>
            <a:endParaRPr lang="es-419" dirty="0" smtClean="0"/>
          </a:p>
        </p:txBody>
      </p:sp>
    </p:spTree>
    <p:extLst>
      <p:ext uri="{BB962C8B-B14F-4D97-AF65-F5344CB8AC3E}">
        <p14:creationId xmlns:p14="http://schemas.microsoft.com/office/powerpoint/2010/main" val="1653902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sz="3200"/>
              <a:t>Especificacion de glMap1* para lenguaje C</a:t>
            </a:r>
            <a:endParaRPr lang="en-US" altLang="en-US" sz="3200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MX" altLang="en-US" sz="1800"/>
              <a:t>void glMap1*(GLenum </a:t>
            </a:r>
            <a:r>
              <a:rPr lang="es-MX" altLang="en-US" sz="1800" i="1">
                <a:hlinkClick r:id="" action="ppaction://noaction"/>
              </a:rPr>
              <a:t>target</a:t>
            </a:r>
            <a:r>
              <a:rPr lang="es-MX" altLang="en-US" sz="1800">
                <a:hlinkClick r:id="" action="ppaction://noaction"/>
              </a:rPr>
              <a:t>,   	</a:t>
            </a:r>
            <a:r>
              <a:rPr lang="es-MX" altLang="en-US" sz="1800" b="1">
                <a:hlinkClick r:id="" action="ppaction://noaction"/>
              </a:rPr>
              <a:t>//	especifica tipo de valores a </a:t>
            </a:r>
          </a:p>
          <a:p>
            <a:pPr>
              <a:buFontTx/>
              <a:buNone/>
            </a:pPr>
            <a:r>
              <a:rPr lang="es-MX" altLang="en-US" sz="1800" b="1">
                <a:hlinkClick r:id="" action="ppaction://noaction"/>
              </a:rPr>
              <a:t>					//	generar por evaluador</a:t>
            </a:r>
            <a:r>
              <a:rPr lang="es-MX" altLang="en-US" sz="1800">
                <a:hlinkClick r:id="" action="ppaction://noaction"/>
              </a:rPr>
              <a:t>;</a:t>
            </a:r>
            <a:endParaRPr lang="es-MX" altLang="en-US" sz="1800"/>
          </a:p>
          <a:p>
            <a:pPr>
              <a:buFontTx/>
              <a:buNone/>
            </a:pPr>
            <a:r>
              <a:rPr lang="es-MX" altLang="en-US" sz="1800"/>
              <a:t>GL* </a:t>
            </a:r>
            <a:r>
              <a:rPr lang="es-MX" altLang="en-US" sz="1800" i="1"/>
              <a:t>u1</a:t>
            </a:r>
            <a:r>
              <a:rPr lang="es-MX" altLang="en-US" sz="1800"/>
              <a:t>,	</a:t>
            </a:r>
            <a:r>
              <a:rPr lang="es-MX" altLang="en-US" sz="1800" b="1"/>
              <a:t>// </a:t>
            </a:r>
            <a:r>
              <a:rPr lang="es-MX" altLang="en-US" sz="1800" b="1" i="1"/>
              <a:t>u1, u2</a:t>
            </a:r>
            <a:r>
              <a:rPr lang="es-MX" altLang="en-US" sz="1800" b="1"/>
              <a:t> especifican transformación lineal que será aplicada al </a:t>
            </a:r>
          </a:p>
          <a:p>
            <a:pPr>
              <a:buFontTx/>
              <a:buNone/>
            </a:pPr>
            <a:r>
              <a:rPr lang="es-MX" altLang="en-US" sz="1800"/>
              <a:t>GL* u2,	</a:t>
            </a:r>
            <a:r>
              <a:rPr lang="es-MX" altLang="en-US" sz="1800" b="1"/>
              <a:t>// parámetro </a:t>
            </a:r>
            <a:r>
              <a:rPr lang="es-MX" altLang="en-US" sz="1800" b="1" i="1"/>
              <a:t>u</a:t>
            </a:r>
            <a:r>
              <a:rPr lang="es-MX" altLang="en-US" sz="1800" b="1"/>
              <a:t> de glEvalCoord1: </a:t>
            </a:r>
            <a:r>
              <a:rPr lang="es-MX" altLang="en-US" sz="1800" b="1" i="1"/>
              <a:t>u*=(u-u1)/(u2-u1)</a:t>
            </a:r>
          </a:p>
          <a:p>
            <a:pPr>
              <a:buFontTx/>
              <a:buNone/>
            </a:pPr>
            <a:r>
              <a:rPr lang="es-MX" altLang="en-US" sz="1800"/>
              <a:t>GLint </a:t>
            </a:r>
            <a:r>
              <a:rPr lang="es-MX" altLang="en-US" sz="1800" i="1"/>
              <a:t>stride</a:t>
            </a:r>
            <a:r>
              <a:rPr lang="es-MX" altLang="en-US" sz="1800"/>
              <a:t>, 	</a:t>
            </a:r>
            <a:r>
              <a:rPr lang="es-MX" altLang="en-US" sz="1800" b="1"/>
              <a:t>// distancia (el número de flotantes o dobles) entre dos </a:t>
            </a:r>
          </a:p>
          <a:p>
            <a:pPr>
              <a:buFontTx/>
              <a:buNone/>
            </a:pPr>
            <a:r>
              <a:rPr lang="es-MX" altLang="en-US" sz="1800" b="1"/>
              <a:t>			// puntos vecinos en la estructura *</a:t>
            </a:r>
            <a:r>
              <a:rPr lang="es-MX" altLang="en-US" sz="1800" b="1" i="1"/>
              <a:t>puntos</a:t>
            </a:r>
            <a:endParaRPr lang="es-MX" altLang="en-US" sz="1800" b="1"/>
          </a:p>
          <a:p>
            <a:pPr>
              <a:buFontTx/>
              <a:buNone/>
            </a:pPr>
            <a:r>
              <a:rPr lang="es-MX" altLang="en-US" sz="1800"/>
              <a:t>GLint </a:t>
            </a:r>
            <a:r>
              <a:rPr lang="es-MX" altLang="en-US" sz="1800" i="1"/>
              <a:t>order	</a:t>
            </a:r>
            <a:r>
              <a:rPr lang="es-MX" altLang="en-US" sz="1800" b="1"/>
              <a:t>// número de puntos de control en la estructura de</a:t>
            </a:r>
          </a:p>
          <a:p>
            <a:pPr>
              <a:buFontTx/>
              <a:buNone/>
            </a:pPr>
            <a:r>
              <a:rPr lang="es-MX" altLang="en-US" sz="1800"/>
              <a:t>Const GL*  *</a:t>
            </a:r>
            <a:r>
              <a:rPr lang="es-MX" altLang="en-US" sz="1800" i="1"/>
              <a:t>puntos  </a:t>
            </a:r>
            <a:r>
              <a:rPr lang="es-MX" altLang="en-US" sz="1800" b="1" i="1"/>
              <a:t>//el 1r ‘*’ es ‘float’ o ‘double’, el 2º es apuntador a la </a:t>
            </a:r>
          </a:p>
          <a:p>
            <a:pPr>
              <a:buFontTx/>
              <a:buNone/>
            </a:pPr>
            <a:r>
              <a:rPr lang="es-MX" altLang="en-US" sz="1800" b="1" i="1"/>
              <a:t>			//estructura que contiene puntos de control de evaluador</a:t>
            </a:r>
          </a:p>
          <a:p>
            <a:pPr>
              <a:buFontTx/>
              <a:buNone/>
            </a:pPr>
            <a:r>
              <a:rPr lang="es-MX" altLang="en-US" sz="1800"/>
              <a:t>)</a:t>
            </a:r>
            <a:endParaRPr lang="en-US" altLang="en-US" sz="1800"/>
          </a:p>
          <a:p>
            <a:endParaRPr lang="en-US" altLang="en-US" sz="1800"/>
          </a:p>
        </p:txBody>
      </p:sp>
    </p:spTree>
    <p:extLst>
      <p:ext uri="{BB962C8B-B14F-4D97-AF65-F5344CB8AC3E}">
        <p14:creationId xmlns:p14="http://schemas.microsoft.com/office/powerpoint/2010/main" val="506105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altLang="en-US" sz="2800" i="1"/>
              <a:t>target: configura diferentes tareas</a:t>
            </a:r>
            <a:endParaRPr lang="en-US" altLang="en-US" sz="2800" i="1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sz="2400"/>
              <a:t>El mismo mecanismo de evaluadores se aplica para evaluar posiciones en </a:t>
            </a:r>
          </a:p>
          <a:p>
            <a:r>
              <a:rPr lang="en-US" altLang="en-US" sz="2400"/>
              <a:t>espacio geométrico: GL_MAP1_VERTEX3{4}</a:t>
            </a:r>
          </a:p>
          <a:p>
            <a:r>
              <a:rPr lang="en-US" altLang="en-US" sz="2400"/>
              <a:t>espacio de coordenadas texturales:</a:t>
            </a:r>
          </a:p>
          <a:p>
            <a:pPr>
              <a:buFontTx/>
              <a:buNone/>
            </a:pPr>
            <a:r>
              <a:rPr lang="en-US" altLang="en-US" sz="2400"/>
              <a:t>       GL_MAP1_TEXTURE_COORD_1{2}{3}{4}</a:t>
            </a:r>
          </a:p>
          <a:p>
            <a:r>
              <a:rPr lang="en-US" altLang="en-US" sz="2400"/>
              <a:t>espacio de colores: GL_MAP1_COLOR_4</a:t>
            </a:r>
          </a:p>
          <a:p>
            <a:r>
              <a:rPr lang="en-US" altLang="en-US" sz="2400"/>
              <a:t>Para evaluar vectores normales: GL_MAP1_NORMAL</a:t>
            </a:r>
          </a:p>
          <a:p>
            <a:endParaRPr lang="en-US" altLang="en-US" sz="2400"/>
          </a:p>
          <a:p>
            <a:endParaRPr lang="en-US" altLang="en-US" smtClean="0"/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0653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altLang="en-US" sz="3200" dirty="0"/>
              <a:t>Uso de evaluadores </a:t>
            </a:r>
            <a:r>
              <a:rPr lang="es-MX" altLang="en-US" sz="3200" dirty="0" err="1"/>
              <a:t>glEvalCoord</a:t>
            </a:r>
            <a:r>
              <a:rPr lang="es-MX" altLang="en-US" sz="3200" dirty="0"/>
              <a:t>*,</a:t>
            </a:r>
            <a:br>
              <a:rPr lang="es-MX" altLang="en-US" sz="3200" dirty="0"/>
            </a:br>
            <a:r>
              <a:rPr lang="es-MX" altLang="en-US" sz="3200" dirty="0"/>
              <a:t>o de mallas </a:t>
            </a:r>
            <a:r>
              <a:rPr lang="es-MX" altLang="en-US" sz="3200" dirty="0" err="1"/>
              <a:t>glMapGrid</a:t>
            </a:r>
            <a:r>
              <a:rPr lang="es-MX" altLang="en-US" sz="3200" dirty="0"/>
              <a:t>*, </a:t>
            </a:r>
            <a:r>
              <a:rPr lang="es-MX" altLang="en-US" sz="3200" dirty="0" err="1"/>
              <a:t>glEvalMesh</a:t>
            </a:r>
            <a:r>
              <a:rPr lang="en-US" altLang="en-US" sz="3200" dirty="0"/>
              <a:t/>
            </a:r>
            <a:br>
              <a:rPr lang="en-US" altLang="en-US" sz="3200" dirty="0"/>
            </a:br>
            <a:endParaRPr lang="en-US" altLang="en-US" sz="3200" dirty="0"/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altLang="en-US" dirty="0" smtClean="0"/>
              <a:t> </a:t>
            </a:r>
            <a:endParaRPr lang="en-US" altLang="en-US" dirty="0" smtClean="0"/>
          </a:p>
        </p:txBody>
      </p:sp>
      <p:sp>
        <p:nvSpPr>
          <p:cNvPr id="110599" name="Text Box 8"/>
          <p:cNvSpPr txBox="1">
            <a:spLocks noChangeArrowheads="1"/>
          </p:cNvSpPr>
          <p:nvPr/>
        </p:nvSpPr>
        <p:spPr bwMode="auto">
          <a:xfrm>
            <a:off x="4583112" y="1773238"/>
            <a:ext cx="4725987" cy="1633397"/>
          </a:xfrm>
          <a:prstGeom prst="rect">
            <a:avLst/>
          </a:prstGeom>
          <a:noFill/>
          <a:ln w="9525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glMap1f(GL_MAP1_VERTEX_3,...) 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… 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 err="1"/>
              <a:t>glEnable</a:t>
            </a:r>
            <a:r>
              <a:rPr lang="en-US" altLang="en-US" sz="2000" dirty="0"/>
              <a:t>(GL_MAP1_VERTEX_3);</a:t>
            </a:r>
          </a:p>
        </p:txBody>
      </p:sp>
      <p:sp>
        <p:nvSpPr>
          <p:cNvPr id="110600" name="Text Box 9"/>
          <p:cNvSpPr txBox="1">
            <a:spLocks noChangeArrowheads="1"/>
          </p:cNvSpPr>
          <p:nvPr/>
        </p:nvSpPr>
        <p:spPr bwMode="auto">
          <a:xfrm>
            <a:off x="2705101" y="4076700"/>
            <a:ext cx="2886076" cy="13256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 err="1"/>
              <a:t>ciclo</a:t>
            </a:r>
            <a:r>
              <a:rPr lang="en-US" altLang="en-US" sz="2000" dirty="0"/>
              <a:t> de control de </a:t>
            </a:r>
            <a:r>
              <a:rPr lang="en-US" altLang="en-US" sz="2000" dirty="0" err="1"/>
              <a:t>argumentos</a:t>
            </a:r>
            <a:r>
              <a:rPr lang="en-US" altLang="en-US" sz="2000" dirty="0"/>
              <a:t> de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glEvalCoord1f(...)</a:t>
            </a:r>
          </a:p>
        </p:txBody>
      </p:sp>
      <p:sp>
        <p:nvSpPr>
          <p:cNvPr id="110601" name="Text Box 10"/>
          <p:cNvSpPr txBox="1">
            <a:spLocks noChangeArrowheads="1"/>
          </p:cNvSpPr>
          <p:nvPr/>
        </p:nvSpPr>
        <p:spPr bwMode="auto">
          <a:xfrm>
            <a:off x="7391401" y="4076700"/>
            <a:ext cx="2628899" cy="13256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txBody>
          <a:bodyPr wrap="square"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000" dirty="0"/>
              <a:t>glMapGrid1d</a:t>
            </a:r>
          </a:p>
          <a:p>
            <a:pPr eaLnBrk="1" hangingPunct="1"/>
            <a:endParaRPr lang="en-US" altLang="en-US" sz="2000" dirty="0"/>
          </a:p>
          <a:p>
            <a:pPr eaLnBrk="1" hangingPunct="1"/>
            <a:r>
              <a:rPr lang="en-US" altLang="en-US" sz="2000" dirty="0"/>
              <a:t>…</a:t>
            </a:r>
          </a:p>
          <a:p>
            <a:pPr eaLnBrk="1" hangingPunct="1"/>
            <a:r>
              <a:rPr lang="en-US" altLang="en-US" sz="2000" dirty="0"/>
              <a:t>glEvalMesh1(..);</a:t>
            </a:r>
          </a:p>
        </p:txBody>
      </p:sp>
      <p:sp>
        <p:nvSpPr>
          <p:cNvPr id="110602" name="Line 11"/>
          <p:cNvSpPr>
            <a:spLocks noChangeShapeType="1"/>
          </p:cNvSpPr>
          <p:nvPr/>
        </p:nvSpPr>
        <p:spPr bwMode="auto">
          <a:xfrm flipH="1">
            <a:off x="5232400" y="3500439"/>
            <a:ext cx="6477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0603" name="Line 12"/>
          <p:cNvSpPr>
            <a:spLocks noChangeShapeType="1"/>
          </p:cNvSpPr>
          <p:nvPr/>
        </p:nvSpPr>
        <p:spPr bwMode="auto">
          <a:xfrm>
            <a:off x="6816725" y="3500439"/>
            <a:ext cx="863600" cy="433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en-US"/>
          </a:p>
        </p:txBody>
      </p:sp>
      <p:sp>
        <p:nvSpPr>
          <p:cNvPr id="110605" name="Text Box 14"/>
          <p:cNvSpPr txBox="1">
            <a:spLocks noChangeArrowheads="1"/>
          </p:cNvSpPr>
          <p:nvPr/>
        </p:nvSpPr>
        <p:spPr bwMode="auto">
          <a:xfrm>
            <a:off x="6167438" y="4292600"/>
            <a:ext cx="576262" cy="10178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MX" altLang="en-US" sz="6000"/>
              <a:t>=</a:t>
            </a:r>
            <a:endParaRPr lang="es-ES" altLang="en-US" sz="6000"/>
          </a:p>
        </p:txBody>
      </p:sp>
    </p:spTree>
    <p:extLst>
      <p:ext uri="{BB962C8B-B14F-4D97-AF65-F5344CB8AC3E}">
        <p14:creationId xmlns:p14="http://schemas.microsoft.com/office/powerpoint/2010/main" val="263852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ES" altLang="en-US" sz="4000" b="1" dirty="0" smtClean="0"/>
              <a:t>Ejemplos: </a:t>
            </a:r>
            <a:r>
              <a:rPr lang="en-US" altLang="en-US" sz="4000" dirty="0" err="1"/>
              <a:t>Analizar</a:t>
            </a:r>
            <a:r>
              <a:rPr lang="en-US" altLang="en-US" sz="4000" dirty="0"/>
              <a:t> </a:t>
            </a:r>
            <a:r>
              <a:rPr lang="en-US" altLang="en-US" sz="4000" dirty="0" err="1" smtClean="0"/>
              <a:t>ejemplos</a:t>
            </a:r>
            <a:r>
              <a:rPr lang="en-US" altLang="en-US" sz="4000" dirty="0" smtClean="0"/>
              <a:t> de </a:t>
            </a:r>
            <a:r>
              <a:rPr lang="en-US" altLang="en-US" sz="4000" dirty="0" err="1" smtClean="0"/>
              <a:t>código</a:t>
            </a:r>
            <a:r>
              <a:rPr lang="en-US" altLang="en-US" sz="4000" dirty="0" smtClean="0"/>
              <a:t> y </a:t>
            </a:r>
            <a:r>
              <a:rPr lang="en-US" altLang="en-US" sz="4000" dirty="0" err="1" smtClean="0"/>
              <a:t>su</a:t>
            </a:r>
            <a:r>
              <a:rPr lang="en-US" altLang="en-US" sz="4000" dirty="0" smtClean="0"/>
              <a:t> </a:t>
            </a:r>
            <a:r>
              <a:rPr lang="en-US" altLang="en-US" sz="4000" dirty="0" err="1" smtClean="0"/>
              <a:t>funcionamiento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altLang="en-US" dirty="0" smtClean="0">
                <a:hlinkClick r:id="rId2"/>
              </a:rPr>
              <a:t>http</a:t>
            </a:r>
            <a:r>
              <a:rPr lang="en-US" altLang="en-US" dirty="0">
                <a:hlinkClick r:id="rId2"/>
              </a:rPr>
              <a:t>://</a:t>
            </a:r>
            <a:r>
              <a:rPr lang="en-US" altLang="en-US" dirty="0" smtClean="0">
                <a:hlinkClick r:id="rId2"/>
              </a:rPr>
              <a:t>newton.uam.mx/xgeorge/uea/graficacion/TEST_programs/redbook_samples/bezcurve.c</a:t>
            </a:r>
            <a:endParaRPr lang="en-US" altLang="en-US" dirty="0" smtClean="0"/>
          </a:p>
          <a:p>
            <a:r>
              <a:rPr lang="en-US" altLang="en-US" dirty="0">
                <a:hlinkClick r:id="rId3"/>
              </a:rPr>
              <a:t>http://</a:t>
            </a:r>
            <a:r>
              <a:rPr lang="en-US" altLang="en-US" dirty="0" smtClean="0">
                <a:hlinkClick r:id="rId3"/>
              </a:rPr>
              <a:t>newton.uam.mx/xgeorge/uea/graficacion/TEST_programs/redbook_samples/bezmesh.c</a:t>
            </a:r>
            <a:endParaRPr lang="en-US" altLang="en-US" dirty="0" smtClean="0"/>
          </a:p>
          <a:p>
            <a:r>
              <a:rPr lang="en-US" altLang="en-US" dirty="0"/>
              <a:t>http://newton.uam.mx/xgeorge/uea/graficacion/TEST_programs/redbook_samples/bezsurf.c</a:t>
            </a: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75557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98450"/>
            <a:ext cx="10515600" cy="1325563"/>
          </a:xfrm>
        </p:spPr>
        <p:txBody>
          <a:bodyPr>
            <a:normAutofit/>
          </a:bodyPr>
          <a:lstStyle/>
          <a:p>
            <a:r>
              <a:rPr lang="es-419" altLang="en-US" sz="4000" b="1" dirty="0" smtClean="0"/>
              <a:t>Ejercicios:</a:t>
            </a:r>
            <a:endParaRPr lang="en-US" altLang="en-US" sz="4000" dirty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24013"/>
            <a:ext cx="10515600" cy="4552950"/>
          </a:xfrm>
        </p:spPr>
        <p:txBody>
          <a:bodyPr>
            <a:normAutofit/>
          </a:bodyPr>
          <a:lstStyle/>
          <a:p>
            <a:r>
              <a:rPr lang="es-419" altLang="en-US" b="1" dirty="0"/>
              <a:t>realizar la curva  del primer código de la diapositiva anterior mediante “malla” (</a:t>
            </a:r>
            <a:r>
              <a:rPr lang="es-419" altLang="en-US" b="1" dirty="0" err="1"/>
              <a:t>mesh</a:t>
            </a:r>
            <a:r>
              <a:rPr lang="es-419" altLang="en-US" b="1" dirty="0" smtClean="0"/>
              <a:t>)</a:t>
            </a:r>
          </a:p>
          <a:p>
            <a:r>
              <a:rPr lang="es-419" b="1" dirty="0" smtClean="0"/>
              <a:t>Analizar como se aplica la textura a la superficie </a:t>
            </a:r>
            <a:r>
              <a:rPr lang="es-419" b="1" dirty="0"/>
              <a:t>en </a:t>
            </a:r>
            <a:r>
              <a:rPr lang="es-419" b="1" dirty="0">
                <a:hlinkClick r:id="rId2"/>
              </a:rPr>
              <a:t>http://</a:t>
            </a:r>
            <a:r>
              <a:rPr lang="es-419" b="1" dirty="0" smtClean="0">
                <a:hlinkClick r:id="rId2"/>
              </a:rPr>
              <a:t>newton.uam.mx/xgeorge/uea/graficacion/TEST_programs/eval_texture_GL_MAP2_TEXTURE_2x3.cpp</a:t>
            </a:r>
            <a:endParaRPr lang="es-419" b="1" dirty="0" smtClean="0"/>
          </a:p>
          <a:p>
            <a:r>
              <a:rPr lang="es-419" b="1" dirty="0" smtClean="0"/>
              <a:t>¿Porque se ve el efecto de iluminación en el último ejemplo?</a:t>
            </a:r>
          </a:p>
          <a:p>
            <a:r>
              <a:rPr lang="es-419" b="1" dirty="0" smtClean="0"/>
              <a:t>El buffer de textura en el último ejemplo contiene 4 </a:t>
            </a:r>
            <a:r>
              <a:rPr lang="es-419" b="1" dirty="0" err="1" smtClean="0"/>
              <a:t>fraglmentos</a:t>
            </a:r>
            <a:r>
              <a:rPr lang="es-419" b="1" dirty="0" smtClean="0"/>
              <a:t> incrustados. ¿Por qué en la superficie aparecen 24 fragmentos?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34915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FF00"/>
      </a:dk1>
      <a:lt1>
        <a:sysClr val="window" lastClr="000033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2576</TotalTime>
  <Words>330</Words>
  <Application>Microsoft Office PowerPoint</Application>
  <PresentationFormat>Panorámica</PresentationFormat>
  <Paragraphs>100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Arial</vt:lpstr>
      <vt:lpstr>Bradley Hand ITC</vt:lpstr>
      <vt:lpstr>Calibri</vt:lpstr>
      <vt:lpstr>Calibri Light</vt:lpstr>
      <vt:lpstr>Symbol</vt:lpstr>
      <vt:lpstr>Tema de Office</vt:lpstr>
      <vt:lpstr>Trimestre: 23-I uea: Graficas por Computadora(1151051)  Grupo CSI01; Horario: Lu-Mie-Vie 11:30—13:00 RESUMENES DEL CURSO Sección: Uso de Evaluadores</vt:lpstr>
      <vt:lpstr>Organigrama para explicar la relación de los temas del curso</vt:lpstr>
      <vt:lpstr>Resumen</vt:lpstr>
      <vt:lpstr>Especificacion de glMap1* para lenguaje C</vt:lpstr>
      <vt:lpstr>target: configura diferentes tareas</vt:lpstr>
      <vt:lpstr>Uso de evaluadores glEvalCoord*, o de mallas glMapGrid*, glEvalMesh </vt:lpstr>
      <vt:lpstr>Ejemplos: Analizar ejemplos de código y su funcionamiento</vt:lpstr>
      <vt:lpstr>Ejercicios:</vt:lpstr>
    </vt:vector>
  </TitlesOfParts>
  <Company>UAM Azcapotzalco División de CBI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xgeorge</dc:creator>
  <cp:lastModifiedBy>Cuenta Microsoft</cp:lastModifiedBy>
  <cp:revision>151</cp:revision>
  <dcterms:created xsi:type="dcterms:W3CDTF">2020-05-15T00:49:28Z</dcterms:created>
  <dcterms:modified xsi:type="dcterms:W3CDTF">2023-03-06T23:25:17Z</dcterms:modified>
</cp:coreProperties>
</file>