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84" r:id="rId5"/>
    <p:sldId id="283" r:id="rId6"/>
    <p:sldId id="285" r:id="rId7"/>
    <p:sldId id="286" r:id="rId8"/>
    <p:sldId id="287" r:id="rId9"/>
    <p:sldId id="288" r:id="rId10"/>
    <p:sldId id="28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85" d="100"/>
          <a:sy n="85" d="100"/>
        </p:scale>
        <p:origin x="8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Transformación de Proyección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graficas.computadora.23i@gmail.com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Ejercicios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n-US" altLang="en-US" noProof="1"/>
              <a:t>En el código </a:t>
            </a:r>
            <a:r>
              <a:rPr lang="en-US" altLang="en-US" sz="2000" i="1" noProof="1"/>
              <a:t>http://newton.uam.mx/xgeorge/uea/graficacion/21_I/ejer_reflejo_stencil_cubo_blending_21_I.cpp</a:t>
            </a:r>
            <a:endParaRPr lang="en-US" altLang="en-US" sz="2000" i="1" noProof="1" smtClean="0"/>
          </a:p>
          <a:p>
            <a:pPr marL="0" indent="0">
              <a:buNone/>
            </a:pPr>
            <a:r>
              <a:rPr lang="en-US" altLang="en-US" noProof="1" smtClean="0"/>
              <a:t> identifiquen los cambios de los modos de transformación</a:t>
            </a:r>
          </a:p>
          <a:p>
            <a:r>
              <a:rPr lang="en-US" altLang="en-US" noProof="1" smtClean="0"/>
              <a:t>Modifiquen la transformación de perspectiva a la transformación ortográfica y hacen experimentos con control de la cámara (alejar y acercar) </a:t>
            </a:r>
          </a:p>
          <a:p>
            <a:r>
              <a:rPr lang="en-US" altLang="en-US" noProof="1" smtClean="0"/>
              <a:t>Hacen lo mismo que en el último punto para diferentes valores del último parámetro (</a:t>
            </a:r>
            <a:r>
              <a:rPr lang="en-US" altLang="en-US" i="1" noProof="1" smtClean="0"/>
              <a:t>far</a:t>
            </a:r>
            <a:r>
              <a:rPr lang="en-US" altLang="en-US" noProof="1" smtClean="0"/>
              <a:t>) de la transformación de proyección</a:t>
            </a:r>
            <a:endParaRPr lang="en-US" altLang="en-US" i="1" noProof="1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La transformación de proyección se aplica para proyectar el modelo 3D a la pantalla 2D</a:t>
            </a:r>
          </a:p>
          <a:p>
            <a:r>
              <a:rPr lang="es-419" dirty="0" smtClean="0"/>
              <a:t>El modelo 3D se encuentra en </a:t>
            </a:r>
            <a:r>
              <a:rPr lang="es-419" i="1" dirty="0" smtClean="0"/>
              <a:t>volumen de vista</a:t>
            </a:r>
            <a:r>
              <a:rPr lang="es-419" dirty="0" smtClean="0"/>
              <a:t> (</a:t>
            </a:r>
            <a:r>
              <a:rPr lang="es-419" i="1" dirty="0" err="1" smtClean="0"/>
              <a:t>frustrum</a:t>
            </a:r>
            <a:r>
              <a:rPr lang="es-419" dirty="0" smtClean="0"/>
              <a:t>). Lo que queda afuera será invisible</a:t>
            </a:r>
          </a:p>
          <a:p>
            <a:r>
              <a:rPr lang="es-419" dirty="0" smtClean="0"/>
              <a:t>Hay dos tipos de transformación: la proyección ortográfica y la proyección de perspectiva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441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4351" y="1196975"/>
            <a:ext cx="4330700" cy="5111750"/>
          </a:xfrm>
          <a:prstGeom prst="rect">
            <a:avLst/>
          </a:prstGeom>
        </p:spPr>
      </p:pic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Lugar que </a:t>
            </a:r>
            <a:r>
              <a:rPr lang="en-US" altLang="en-US" dirty="0" err="1" smtClean="0"/>
              <a:t>ocupa</a:t>
            </a:r>
            <a:r>
              <a:rPr lang="en-US" altLang="en-US" dirty="0" smtClean="0"/>
              <a:t> Trans. de </a:t>
            </a:r>
            <a:r>
              <a:rPr lang="en-US" altLang="en-US" dirty="0" err="1" smtClean="0"/>
              <a:t>Proyeccón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cadena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estandar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generación</a:t>
            </a:r>
            <a:r>
              <a:rPr lang="en-US" altLang="en-US" dirty="0" smtClean="0"/>
              <a:t> de imagen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070956" y="4015173"/>
            <a:ext cx="4083485" cy="782296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reflection stA="40000" endPos="65000" dist="50800" dir="5400000" sy="-100000" algn="bl" rotWithShape="0"/>
          </a:effec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</p:spTree>
    <p:extLst>
      <p:ext uri="{BB962C8B-B14F-4D97-AF65-F5344CB8AC3E}">
        <p14:creationId xmlns:p14="http://schemas.microsoft.com/office/powerpoint/2010/main" val="8719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922337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chemeClr val="tx2"/>
                </a:solidFill>
              </a:rPr>
              <a:t>Dos </a:t>
            </a:r>
            <a:r>
              <a:rPr lang="en-US" altLang="en-US" sz="2800" b="1" dirty="0" err="1" smtClean="0">
                <a:solidFill>
                  <a:schemeClr val="tx2"/>
                </a:solidFill>
              </a:rPr>
              <a:t>modos</a:t>
            </a:r>
            <a:r>
              <a:rPr lang="en-US" altLang="en-US" sz="2800" b="1" dirty="0" smtClean="0">
                <a:solidFill>
                  <a:schemeClr val="tx2"/>
                </a:solidFill>
              </a:rPr>
              <a:t> de </a:t>
            </a:r>
            <a:r>
              <a:rPr lang="en-US" altLang="en-US" sz="2800" b="1" dirty="0" err="1" smtClean="0">
                <a:solidFill>
                  <a:schemeClr val="tx2"/>
                </a:solidFill>
              </a:rPr>
              <a:t>transformaciones</a:t>
            </a:r>
            <a:r>
              <a:rPr lang="en-US" altLang="en-US" sz="2800" b="1" dirty="0" smtClean="0">
                <a:solidFill>
                  <a:schemeClr val="tx2"/>
                </a:solidFill>
              </a:rPr>
              <a:t>: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s-ES" altLang="en-US" sz="2800" dirty="0" smtClean="0"/>
              <a:t>GL_PROJECTION y GL_MODELVIEW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405" y="1125537"/>
            <a:ext cx="9534395" cy="542489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s-MX" altLang="en-US" dirty="0" smtClean="0"/>
              <a:t>En cada momento la máquina de estados de </a:t>
            </a:r>
            <a:r>
              <a:rPr lang="es-MX" altLang="en-US" dirty="0" err="1" smtClean="0"/>
              <a:t>OpenGL</a:t>
            </a:r>
            <a:r>
              <a:rPr lang="es-MX" altLang="en-US" dirty="0" smtClean="0"/>
              <a:t> se encuentra en uno o en otro de estos dos modos</a:t>
            </a:r>
          </a:p>
          <a:p>
            <a:pPr lvl="1">
              <a:buFontTx/>
              <a:buNone/>
            </a:pPr>
            <a:endParaRPr lang="es-MX" altLang="en-US" dirty="0"/>
          </a:p>
          <a:p>
            <a:pPr lvl="1"/>
            <a:r>
              <a:rPr lang="es-MX" altLang="en-US" dirty="0" smtClean="0"/>
              <a:t>Para configurar la cámara, manipular con elementos del modelo de mundo virtual – se usa el modo </a:t>
            </a:r>
            <a:r>
              <a:rPr lang="es-ES" altLang="en-US" dirty="0" smtClean="0"/>
              <a:t>GL_MODELVIEW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Para construir la imagen final en la pantalla – se usa GL_PROJECTION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Al momento de llamar </a:t>
            </a:r>
            <a:r>
              <a:rPr lang="es-ES" altLang="en-US" dirty="0" err="1" smtClean="0"/>
              <a:t>glFlush</a:t>
            </a:r>
            <a:r>
              <a:rPr lang="es-ES" altLang="en-US" dirty="0" smtClean="0"/>
              <a:t>() o </a:t>
            </a:r>
            <a:r>
              <a:rPr lang="es-ES" altLang="en-US" dirty="0" err="1" smtClean="0"/>
              <a:t>glutSwapBuffers</a:t>
            </a:r>
            <a:r>
              <a:rPr lang="es-ES" altLang="en-US" dirty="0" smtClean="0"/>
              <a:t>() las matrices correspondientes de estos dos modos se combinan automáticamente para construir la imagen final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Cambio de un modo a otro se hace mediante llamado </a:t>
            </a:r>
            <a:r>
              <a:rPr lang="es-ES" altLang="en-US" b="1" dirty="0" err="1" smtClean="0"/>
              <a:t>glMatrixMode</a:t>
            </a:r>
            <a:r>
              <a:rPr lang="es-ES" altLang="en-US" b="1" dirty="0" smtClean="0"/>
              <a:t>(</a:t>
            </a:r>
            <a:r>
              <a:rPr lang="es-ES" altLang="en-US" dirty="0" smtClean="0"/>
              <a:t>GL_PROJECTION</a:t>
            </a:r>
            <a:r>
              <a:rPr lang="es-ES" altLang="en-US" b="1" dirty="0" smtClean="0"/>
              <a:t>);</a:t>
            </a:r>
            <a:r>
              <a:rPr lang="es-ES" altLang="en-US" b="1" dirty="0"/>
              <a:t> </a:t>
            </a:r>
            <a:r>
              <a:rPr lang="es-ES" altLang="en-US" b="1" dirty="0" smtClean="0"/>
              <a:t>o</a:t>
            </a:r>
          </a:p>
          <a:p>
            <a:pPr lvl="1">
              <a:buNone/>
            </a:pPr>
            <a:r>
              <a:rPr lang="es-ES" altLang="en-US" b="1" dirty="0"/>
              <a:t> </a:t>
            </a:r>
            <a:r>
              <a:rPr lang="es-ES" altLang="en-US" b="1" dirty="0" smtClean="0"/>
              <a:t>  </a:t>
            </a:r>
            <a:r>
              <a:rPr lang="es-ES" altLang="en-US" b="1" dirty="0" err="1" smtClean="0"/>
              <a:t>glMatrixMode</a:t>
            </a:r>
            <a:r>
              <a:rPr lang="es-ES" altLang="en-US" b="1" dirty="0" smtClean="0"/>
              <a:t>(</a:t>
            </a:r>
            <a:r>
              <a:rPr lang="es-ES" altLang="en-US" dirty="0" smtClean="0"/>
              <a:t>GL_MODELVIEW</a:t>
            </a:r>
            <a:r>
              <a:rPr lang="es-ES" altLang="en-US" b="1" dirty="0" smtClean="0"/>
              <a:t>);</a:t>
            </a:r>
          </a:p>
          <a:p>
            <a:pPr lvl="1">
              <a:buNone/>
            </a:pPr>
            <a:endParaRPr lang="es-ES" altLang="en-US" b="1" dirty="0" smtClean="0"/>
          </a:p>
          <a:p>
            <a:pPr lvl="1"/>
            <a:r>
              <a:rPr lang="es-ES" altLang="en-US" b="1" dirty="0" smtClean="0"/>
              <a:t>Para configurar la transformación de proyección hay estar en el modo </a:t>
            </a:r>
            <a:r>
              <a:rPr lang="es-ES" altLang="en-US" dirty="0"/>
              <a:t>GL_PROJECTION</a:t>
            </a:r>
          </a:p>
          <a:p>
            <a:pPr lvl="1">
              <a:buNone/>
            </a:pPr>
            <a:endParaRPr lang="es-ES" altLang="en-US" b="1" dirty="0"/>
          </a:p>
          <a:p>
            <a:pPr lvl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1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922337"/>
          </a:xfrm>
        </p:spPr>
        <p:txBody>
          <a:bodyPr/>
          <a:lstStyle/>
          <a:p>
            <a:r>
              <a:rPr lang="en-US" altLang="en-US" sz="2800" dirty="0" err="1">
                <a:solidFill>
                  <a:schemeClr val="tx2"/>
                </a:solidFill>
                <a:hlinkClick r:id="" action="ppaction://noaction"/>
              </a:rPr>
              <a:t>Opciones</a:t>
            </a:r>
            <a:r>
              <a:rPr lang="en-US" altLang="en-US" sz="2800" dirty="0">
                <a:solidFill>
                  <a:schemeClr val="tx2"/>
                </a:solidFill>
                <a:hlinkClick r:id="" action="ppaction://noaction"/>
              </a:rPr>
              <a:t> para </a:t>
            </a:r>
            <a:r>
              <a:rPr lang="en-US" altLang="en-US" sz="2800" i="1" dirty="0" err="1">
                <a:solidFill>
                  <a:schemeClr val="tx2"/>
                </a:solidFill>
                <a:hlinkClick r:id="" action="ppaction://noaction"/>
              </a:rPr>
              <a:t>transformación</a:t>
            </a:r>
            <a:r>
              <a:rPr lang="en-US" altLang="en-US" sz="2800" i="1" dirty="0">
                <a:solidFill>
                  <a:schemeClr val="tx2"/>
                </a:solidFill>
                <a:hlinkClick r:id="" action="ppaction://noaction"/>
              </a:rPr>
              <a:t> de </a:t>
            </a:r>
            <a:r>
              <a:rPr lang="en-US" altLang="en-US" sz="2800" i="1" dirty="0" err="1">
                <a:solidFill>
                  <a:schemeClr val="tx2"/>
                </a:solidFill>
                <a:hlinkClick r:id="" action="ppaction://noaction"/>
              </a:rPr>
              <a:t>proyección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4525962"/>
          </a:xfrm>
        </p:spPr>
        <p:txBody>
          <a:bodyPr/>
          <a:lstStyle/>
          <a:p>
            <a:pPr lvl="1">
              <a:buFontTx/>
              <a:buNone/>
            </a:pPr>
            <a:r>
              <a:rPr lang="es-MX" altLang="en-US" dirty="0" smtClean="0"/>
              <a:t>		 	</a:t>
            </a:r>
            <a:r>
              <a:rPr lang="en-US" altLang="en-US" dirty="0" smtClean="0">
                <a:hlinkClick r:id="" action="ppaction://noaction"/>
              </a:rPr>
              <a:t> 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glFrustum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r>
              <a:rPr lang="en-US" altLang="en-US" dirty="0" smtClean="0">
                <a:hlinkClick r:id="" action="ppaction://noaction"/>
              </a:rPr>
              <a:t> </a:t>
            </a:r>
            <a:endParaRPr lang="en-US" altLang="en-US" dirty="0" smtClean="0"/>
          </a:p>
          <a:p>
            <a:pPr lvl="1">
              <a:buFontTx/>
              <a:buNone/>
            </a:pPr>
            <a:r>
              <a:rPr lang="es-ES" altLang="en-US" b="1" i="1" dirty="0" smtClean="0">
                <a:solidFill>
                  <a:schemeClr val="tx2"/>
                </a:solidFill>
              </a:rPr>
              <a:t>			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gluPerspective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r>
              <a:rPr lang="en-US" altLang="en-US" dirty="0" smtClean="0">
                <a:hlinkClick r:id="" action="ppaction://noaction"/>
              </a:rPr>
              <a:t> </a:t>
            </a:r>
            <a:endParaRPr lang="en-US" altLang="en-US" dirty="0" smtClean="0"/>
          </a:p>
          <a:p>
            <a:pPr lvl="1">
              <a:buFontTx/>
              <a:buNone/>
            </a:pPr>
            <a:r>
              <a:rPr lang="es-ES" altLang="en-US" b="1" i="1" dirty="0" smtClean="0">
                <a:solidFill>
                  <a:schemeClr val="tx2"/>
                </a:solidFill>
              </a:rPr>
              <a:t>        	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glOrtho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endParaRPr lang="es-ES" altLang="en-US" b="1" i="1" dirty="0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35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/>
          <a:lstStyle/>
          <a:p>
            <a:pPr algn="ctr" eaLnBrk="1" hangingPunct="1"/>
            <a:r>
              <a:rPr lang="es-ES" altLang="en-US" sz="2800" b="1" i="1" dirty="0" err="1" smtClean="0"/>
              <a:t>glFrustum</a:t>
            </a:r>
            <a:r>
              <a:rPr lang="es-ES" altLang="en-US" sz="2800" b="1" i="1" dirty="0"/>
              <a:t>()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024"/>
            <a:ext cx="10515600" cy="5336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glFrustum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bottom,GLdouble</a:t>
            </a:r>
            <a:r>
              <a:rPr lang="es-ES" altLang="en-US" sz="1800" i="1" dirty="0"/>
              <a:t> top,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perspective-view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frustum's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volume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defined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parameters</a:t>
            </a:r>
            <a:r>
              <a:rPr lang="es-ES" altLang="en-US" sz="1800" i="1" dirty="0"/>
              <a:t>: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</a:t>
            </a:r>
            <a:r>
              <a:rPr lang="es-ES" altLang="en-US" sz="1800" i="1" dirty="0" err="1"/>
              <a:t>specify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(x, y, z) </a:t>
            </a:r>
            <a:r>
              <a:rPr lang="es-ES" altLang="en-US" sz="1800" i="1" dirty="0" err="1"/>
              <a:t>coordinates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lower-left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upper-right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;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give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distances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from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viewpoint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planes. </a:t>
            </a:r>
            <a:r>
              <a:rPr lang="es-ES" altLang="en-US" sz="1800" i="1" dirty="0" err="1"/>
              <a:t>They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should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always</a:t>
            </a:r>
            <a:r>
              <a:rPr lang="es-ES" altLang="en-US" sz="1800" i="1" dirty="0"/>
              <a:t> be positive.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49" y="2808688"/>
            <a:ext cx="7681851" cy="35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25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/>
          <a:lstStyle/>
          <a:p>
            <a:pPr algn="ctr"/>
            <a:r>
              <a:rPr lang="es-ES" altLang="en-US" sz="2800" b="1" i="1" dirty="0" err="1"/>
              <a:t>gluPerspective</a:t>
            </a:r>
            <a:r>
              <a:rPr lang="es-ES" altLang="en-US" sz="2800" b="1" i="1" dirty="0"/>
              <a:t>()</a:t>
            </a:r>
            <a:r>
              <a:rPr lang="es-ES" altLang="en-US" sz="2800" b="1" i="1" dirty="0" smtClean="0"/>
              <a:t> </a:t>
            </a:r>
            <a:endParaRPr lang="es-ES" altLang="en-US" sz="2800" b="1" i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024"/>
            <a:ext cx="10515600" cy="5336087"/>
          </a:xfrm>
        </p:spPr>
        <p:txBody>
          <a:bodyPr/>
          <a:lstStyle/>
          <a:p>
            <a:pPr>
              <a:buNone/>
            </a:pPr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gluPerspective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fovy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aspect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 </a:t>
            </a:r>
          </a:p>
          <a:p>
            <a:pPr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symmetric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perspective-view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</a:t>
            </a:r>
            <a:r>
              <a:rPr lang="es-ES" altLang="en-US" sz="1800" b="1" i="1" dirty="0" err="1"/>
              <a:t>fovy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angle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field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view</a:t>
            </a:r>
            <a:r>
              <a:rPr lang="es-ES" altLang="en-US" sz="1800" i="1" dirty="0"/>
              <a:t> in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x-z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;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value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must</a:t>
            </a:r>
            <a:r>
              <a:rPr lang="es-ES" altLang="en-US" sz="1800" i="1" dirty="0"/>
              <a:t> be in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range</a:t>
            </a:r>
            <a:r>
              <a:rPr lang="es-ES" altLang="en-US" sz="1800" i="1" dirty="0"/>
              <a:t> [0.0,180.0]. </a:t>
            </a:r>
            <a:r>
              <a:rPr lang="es-ES" altLang="en-US" sz="1800" b="1" i="1" dirty="0" err="1"/>
              <a:t>aspect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aspect</a:t>
            </a:r>
            <a:r>
              <a:rPr lang="es-ES" altLang="en-US" sz="1800" i="1" dirty="0"/>
              <a:t> ratio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width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divided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height</a:t>
            </a:r>
            <a:r>
              <a:rPr lang="es-ES" altLang="en-US" sz="1800" i="1" dirty="0"/>
              <a:t>. </a:t>
            </a:r>
            <a:r>
              <a:rPr lang="es-ES" altLang="en-US" sz="1800" b="1" i="1" dirty="0" err="1"/>
              <a:t>near</a:t>
            </a:r>
            <a:r>
              <a:rPr lang="es-ES" altLang="en-US" sz="1800" b="1" i="1" dirty="0"/>
              <a:t> </a:t>
            </a:r>
            <a:r>
              <a:rPr lang="es-ES" altLang="en-US" sz="1800" i="1" dirty="0"/>
              <a:t>and </a:t>
            </a:r>
            <a:r>
              <a:rPr lang="es-ES" altLang="en-US" sz="1800" b="1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values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distances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between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viewpoint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planes, </a:t>
            </a:r>
            <a:r>
              <a:rPr lang="es-ES" altLang="en-US" sz="1800" i="1" dirty="0" err="1"/>
              <a:t>along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negative</a:t>
            </a:r>
            <a:r>
              <a:rPr lang="es-ES" altLang="en-US" sz="1800" i="1" dirty="0"/>
              <a:t> z-axis. </a:t>
            </a:r>
            <a:r>
              <a:rPr lang="es-ES" altLang="en-US" sz="1800" i="1" dirty="0" err="1"/>
              <a:t>They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should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always</a:t>
            </a:r>
            <a:r>
              <a:rPr lang="es-ES" altLang="en-US" sz="1800" i="1" dirty="0"/>
              <a:t> be positive.</a:t>
            </a:r>
            <a:endParaRPr lang="es-ES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en-US" sz="1800" i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838" y="2852738"/>
            <a:ext cx="8519460" cy="354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9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en-US" sz="2800" b="1" i="1" dirty="0" err="1"/>
              <a:t>glOrtho</a:t>
            </a:r>
            <a:r>
              <a:rPr lang="es-ES" altLang="en-US" sz="2800" b="1" i="1" dirty="0"/>
              <a:t>()</a:t>
            </a:r>
            <a:br>
              <a:rPr lang="es-ES" altLang="en-US" sz="2800" b="1" i="1" dirty="0"/>
            </a:br>
            <a:endParaRPr lang="es-ES" altLang="en-US" sz="2800" b="1" i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02796"/>
            <a:ext cx="10515600" cy="5765633"/>
          </a:xfrm>
        </p:spPr>
        <p:txBody>
          <a:bodyPr/>
          <a:lstStyle/>
          <a:p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glOrtho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bottom,GLdouble</a:t>
            </a:r>
            <a:r>
              <a:rPr lang="es-ES" altLang="en-US" sz="1800" i="1" dirty="0"/>
              <a:t> top,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</a:t>
            </a:r>
          </a:p>
          <a:p>
            <a:pPr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orthographic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parallel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volume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are </a:t>
            </a:r>
            <a:r>
              <a:rPr lang="es-ES" altLang="en-US" sz="1800" i="1" dirty="0" err="1"/>
              <a:t>points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that</a:t>
            </a:r>
            <a:r>
              <a:rPr lang="es-ES" altLang="en-US" sz="1800" i="1" dirty="0"/>
              <a:t> are </a:t>
            </a:r>
            <a:r>
              <a:rPr lang="es-ES" altLang="en-US" sz="1800" i="1" dirty="0" err="1"/>
              <a:t>mapped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lower-left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upper-right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viewport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window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respectively</a:t>
            </a:r>
            <a:r>
              <a:rPr lang="es-ES" altLang="en-US" sz="1800" i="1" dirty="0"/>
              <a:t>.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 are </a:t>
            </a:r>
            <a:r>
              <a:rPr lang="es-ES" altLang="en-US" sz="1800" i="1" dirty="0" err="1"/>
              <a:t>points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that</a:t>
            </a:r>
            <a:r>
              <a:rPr lang="es-ES" altLang="en-US" sz="1800" i="1" dirty="0"/>
              <a:t> are </a:t>
            </a:r>
            <a:r>
              <a:rPr lang="es-ES" altLang="en-US" sz="1800" i="1" dirty="0" err="1"/>
              <a:t>mapped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same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respective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viewport</a:t>
            </a:r>
            <a:r>
              <a:rPr lang="es-ES" altLang="en-US" sz="1800" i="1" dirty="0"/>
              <a:t>. </a:t>
            </a:r>
            <a:r>
              <a:rPr lang="es-ES" altLang="en-US" sz="1800" i="1" dirty="0" err="1"/>
              <a:t>Both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can be positive </a:t>
            </a:r>
            <a:r>
              <a:rPr lang="es-ES" altLang="en-US" sz="1800" i="1" dirty="0" err="1"/>
              <a:t>or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negative</a:t>
            </a:r>
            <a:r>
              <a:rPr lang="es-ES" altLang="en-US" sz="1800" i="1" dirty="0"/>
              <a:t>.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677" y="2672058"/>
            <a:ext cx="6167902" cy="376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1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667</Words>
  <Application>Microsoft Office PowerPoint</Application>
  <PresentationFormat>Panorámica</PresentationFormat>
  <Paragraphs>85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Symbol</vt:lpstr>
      <vt:lpstr>Tema de Office</vt:lpstr>
      <vt:lpstr>Trimestre: 23-I uea: Graficas por Computadora(1151051)  Grupo CSI01; Horario: Lu-Mie-Vie 11:30—13:00 RESUMENES DEL CURSO Sección: Transformación de Proyección</vt:lpstr>
      <vt:lpstr>Resumen</vt:lpstr>
      <vt:lpstr>Organigrama para explicar la relación de los temas del curso</vt:lpstr>
      <vt:lpstr>  Lugar que ocupa Trans. de Proyeccón en la cadena estandar de generación de imagen</vt:lpstr>
      <vt:lpstr>Dos modos de transformaciones: GL_PROJECTION y GL_MODELVIEW</vt:lpstr>
      <vt:lpstr>Opciones para transformación de proyección</vt:lpstr>
      <vt:lpstr>glFrustum() </vt:lpstr>
      <vt:lpstr>gluPerspective() </vt:lpstr>
      <vt:lpstr>glOrtho() 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133</cp:revision>
  <dcterms:created xsi:type="dcterms:W3CDTF">2020-05-15T00:49:28Z</dcterms:created>
  <dcterms:modified xsi:type="dcterms:W3CDTF">2023-05-23T03:52:01Z</dcterms:modified>
</cp:coreProperties>
</file>