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0" r:id="rId3"/>
    <p:sldId id="259" r:id="rId4"/>
    <p:sldId id="271" r:id="rId5"/>
    <p:sldId id="275" r:id="rId6"/>
    <p:sldId id="277" r:id="rId7"/>
    <p:sldId id="279" r:id="rId8"/>
    <p:sldId id="276" r:id="rId9"/>
    <p:sldId id="274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3" autoAdjust="0"/>
    <p:restoredTop sz="94660"/>
  </p:normalViewPr>
  <p:slideViewPr>
    <p:cSldViewPr snapToGrid="0">
      <p:cViewPr varScale="1">
        <p:scale>
          <a:sx n="85" d="100"/>
          <a:sy n="85" d="100"/>
        </p:scale>
        <p:origin x="882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34C5B-4D0E-4F13-86B0-DA658889F47C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353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computadora.23i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graficacion/20_I/16_REFLEFO_CUBO_STENCIL_BLEND_16.cp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23-I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11:30—13:00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</a:t>
            </a:r>
            <a:r>
              <a:rPr lang="es-MX" sz="3600" dirty="0" err="1" smtClean="0"/>
              <a:t>Blending</a:t>
            </a:r>
            <a:r>
              <a:rPr lang="es-MX" sz="3600" dirty="0" smtClean="0"/>
              <a:t> = Transparencias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s-ES" sz="3200" b="1" dirty="0"/>
          </a:p>
          <a:p>
            <a:endParaRPr lang="es-ES" sz="3200" b="1" dirty="0"/>
          </a:p>
          <a:p>
            <a:r>
              <a:rPr lang="es-ES" sz="4400" u="sng" dirty="0">
                <a:hlinkClick r:id="rId2"/>
              </a:rPr>
              <a:t>graficas.computadora.23i@gmail.com</a:t>
            </a:r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40412"/>
            <a:ext cx="2832168" cy="65383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Cadena </a:t>
            </a:r>
            <a:r>
              <a:rPr lang="en-US" dirty="0" err="1"/>
              <a:t>estándar</a:t>
            </a:r>
            <a:r>
              <a:rPr lang="en-US" dirty="0"/>
              <a:t> de </a:t>
            </a:r>
            <a:r>
              <a:rPr lang="en-US" dirty="0" err="1"/>
              <a:t>transformaciones</a:t>
            </a:r>
            <a:r>
              <a:rPr lang="en-US" dirty="0"/>
              <a:t> del </a:t>
            </a:r>
            <a:r>
              <a:rPr lang="en-US" dirty="0" err="1"/>
              <a:t>modelo</a:t>
            </a:r>
            <a:r>
              <a:rPr lang="en-US" dirty="0"/>
              <a:t> 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Modelview</a:t>
            </a:r>
            <a:endParaRPr lang="en-US" sz="2000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: </a:t>
            </a:r>
          </a:p>
          <a:p>
            <a:r>
              <a:rPr lang="en-US" dirty="0" err="1"/>
              <a:t>modo</a:t>
            </a:r>
            <a:r>
              <a:rPr lang="en-US" dirty="0"/>
              <a:t> de </a:t>
            </a:r>
            <a:r>
              <a:rPr lang="en-US" dirty="0" err="1"/>
              <a:t>alambre</a:t>
            </a:r>
            <a:r>
              <a:rPr lang="en-US" dirty="0"/>
              <a:t>, </a:t>
            </a:r>
            <a:r>
              <a:rPr lang="en-US" dirty="0" err="1"/>
              <a:t>niebla</a:t>
            </a:r>
            <a:r>
              <a:rPr lang="en-US" dirty="0"/>
              <a:t>, luz,</a:t>
            </a:r>
          </a:p>
          <a:p>
            <a:r>
              <a:rPr lang="en-US" dirty="0"/>
              <a:t>Stencil, </a:t>
            </a:r>
            <a:r>
              <a:rPr lang="en-US" dirty="0" err="1"/>
              <a:t>textura</a:t>
            </a:r>
            <a:r>
              <a:rPr lang="en-US" dirty="0"/>
              <a:t>, superficies </a:t>
            </a:r>
            <a:r>
              <a:rPr lang="en-US" dirty="0" err="1"/>
              <a:t>curveadas</a:t>
            </a:r>
            <a:r>
              <a:rPr lang="en-US" dirty="0"/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Interacción</a:t>
            </a:r>
            <a:r>
              <a:rPr lang="en-US" dirty="0"/>
              <a:t> del </a:t>
            </a:r>
            <a:r>
              <a:rPr lang="en-US" dirty="0" err="1"/>
              <a:t>operador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virtual: </a:t>
            </a:r>
            <a:r>
              <a:rPr lang="en-US" dirty="0" err="1"/>
              <a:t>Selección</a:t>
            </a:r>
            <a:endParaRPr lang="en-US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/>
              <a:t>transformaciones</a:t>
            </a:r>
            <a:r>
              <a:rPr lang="en-US" dirty="0"/>
              <a:t> de </a:t>
            </a:r>
            <a:r>
              <a:rPr lang="en-US" dirty="0" err="1"/>
              <a:t>modelo</a:t>
            </a:r>
            <a:r>
              <a:rPr lang="en-US" dirty="0"/>
              <a:t> y de  la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Proyeccion</a:t>
            </a:r>
            <a:r>
              <a:rPr lang="en-US" dirty="0"/>
              <a:t>  de </a:t>
            </a:r>
            <a:r>
              <a:rPr lang="en-US" dirty="0" err="1"/>
              <a:t>perspectiva</a:t>
            </a:r>
            <a:r>
              <a:rPr lang="en-US"/>
              <a:t> u </a:t>
            </a:r>
            <a:r>
              <a:rPr lang="en-US" dirty="0" err="1"/>
              <a:t>ortografica</a:t>
            </a:r>
            <a:endParaRPr lang="en-US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Primitivas</a:t>
            </a:r>
            <a:endParaRPr lang="en-US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Máquina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de OpenGL</a:t>
            </a:r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Transformaciones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/>
              <a:t>: </a:t>
            </a:r>
            <a:r>
              <a:rPr lang="en-US" dirty="0" err="1"/>
              <a:t>Sombra</a:t>
            </a:r>
            <a:r>
              <a:rPr lang="en-US" dirty="0"/>
              <a:t>, </a:t>
            </a:r>
            <a:r>
              <a:rPr lang="en-US" dirty="0" err="1"/>
              <a:t>reflejo</a:t>
            </a:r>
            <a:r>
              <a:rPr lang="en-US" dirty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874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Resumen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8444" y="1780208"/>
            <a:ext cx="10515600" cy="4213087"/>
          </a:xfrm>
        </p:spPr>
        <p:txBody>
          <a:bodyPr>
            <a:normAutofit/>
          </a:bodyPr>
          <a:lstStyle/>
          <a:p>
            <a:r>
              <a:rPr lang="es-419" dirty="0" smtClean="0"/>
              <a:t>Reflejo – es otro ejemplo de transformaciones especiales que se aplica a los objetos virtuales para lograr un efecto especifico</a:t>
            </a:r>
          </a:p>
          <a:p>
            <a:r>
              <a:rPr lang="es-419" dirty="0" smtClean="0"/>
              <a:t>En este curso consideramos en detalles la transformación de reflejo respecto  un plano horizontal</a:t>
            </a:r>
          </a:p>
          <a:p>
            <a:r>
              <a:rPr lang="es-419" dirty="0" smtClean="0"/>
              <a:t>Reflejo cambia orientación</a:t>
            </a:r>
          </a:p>
          <a:p>
            <a:r>
              <a:rPr lang="es-419" dirty="0" smtClean="0"/>
              <a:t>Mezcla de reflejo con la imagen del piso: tema – “</a:t>
            </a:r>
            <a:r>
              <a:rPr lang="es-419" dirty="0" err="1" smtClean="0"/>
              <a:t>Blending</a:t>
            </a:r>
            <a:r>
              <a:rPr lang="es-419" dirty="0" smtClean="0"/>
              <a:t>”</a:t>
            </a:r>
          </a:p>
          <a:p>
            <a:r>
              <a:rPr lang="es-419" dirty="0" smtClean="0"/>
              <a:t>Un detalle práctico: para verificar funcionamiento correcto de “reflejo con </a:t>
            </a:r>
            <a:r>
              <a:rPr lang="es-419" dirty="0" err="1" smtClean="0"/>
              <a:t>blending</a:t>
            </a:r>
            <a:r>
              <a:rPr lang="es-419" dirty="0" smtClean="0"/>
              <a:t>” hay que agregar una imagen sobre piso</a:t>
            </a:r>
            <a:endParaRPr lang="es-419" dirty="0"/>
          </a:p>
          <a:p>
            <a:endParaRPr lang="es-419" dirty="0" smtClean="0"/>
          </a:p>
          <a:p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err="1" smtClean="0"/>
              <a:t>Introducción</a:t>
            </a:r>
            <a:r>
              <a:rPr lang="en-US" altLang="en-US" sz="4000" dirty="0" smtClean="0"/>
              <a:t> al Blending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err="1"/>
              <a:t>visibilidad</a:t>
            </a:r>
            <a:r>
              <a:rPr lang="en-US" altLang="en-US" dirty="0"/>
              <a:t> de </a:t>
            </a:r>
            <a:r>
              <a:rPr lang="en-US" altLang="en-US" dirty="0" err="1" smtClean="0"/>
              <a:t>cada</a:t>
            </a:r>
            <a:r>
              <a:rPr lang="en-US" altLang="en-US" dirty="0" smtClean="0"/>
              <a:t> pixel se </a:t>
            </a:r>
            <a:r>
              <a:rPr lang="en-US" altLang="en-US" dirty="0" err="1"/>
              <a:t>representa</a:t>
            </a:r>
            <a:r>
              <a:rPr lang="en-US" altLang="en-US" dirty="0"/>
              <a:t> </a:t>
            </a:r>
            <a:r>
              <a:rPr lang="en-US" altLang="en-US" dirty="0" err="1" smtClean="0"/>
              <a:t>mediante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cuadruple</a:t>
            </a:r>
            <a:r>
              <a:rPr lang="en-US" altLang="en-US" dirty="0" smtClean="0"/>
              <a:t> </a:t>
            </a:r>
          </a:p>
          <a:p>
            <a:pPr marL="0" indent="0">
              <a:buNone/>
            </a:pPr>
            <a:r>
              <a:rPr lang="en-US" altLang="en-US" dirty="0" smtClean="0"/>
              <a:t>                            </a:t>
            </a:r>
            <a:r>
              <a:rPr lang="en-US" altLang="en-US" dirty="0"/>
              <a:t>{</a:t>
            </a:r>
            <a:r>
              <a:rPr lang="en-US" altLang="en-US" dirty="0" err="1"/>
              <a:t>Rojo</a:t>
            </a:r>
            <a:r>
              <a:rPr lang="en-US" altLang="en-US" dirty="0"/>
              <a:t>, Verde, Azul, Alfa}</a:t>
            </a:r>
          </a:p>
          <a:p>
            <a:pPr marL="0" indent="0">
              <a:buNone/>
            </a:pPr>
            <a:r>
              <a:rPr lang="en-US" altLang="en-US" dirty="0" err="1" smtClean="0"/>
              <a:t>llamado</a:t>
            </a:r>
            <a:r>
              <a:rPr lang="en-US" altLang="en-US" dirty="0" smtClean="0"/>
              <a:t> “</a:t>
            </a:r>
            <a:r>
              <a:rPr lang="en-US" altLang="en-US" dirty="0" err="1" smtClean="0"/>
              <a:t>fragmento</a:t>
            </a:r>
            <a:r>
              <a:rPr lang="en-US" altLang="en-US" dirty="0" smtClean="0"/>
              <a:t>”. </a:t>
            </a:r>
            <a:r>
              <a:rPr lang="en-US" altLang="en-US" dirty="0" err="1" smtClean="0"/>
              <a:t>Cuando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Blending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está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habilitado</a:t>
            </a:r>
            <a:r>
              <a:rPr lang="en-US" altLang="en-US" dirty="0" smtClean="0"/>
              <a:t> el valor de </a:t>
            </a:r>
            <a:r>
              <a:rPr lang="en-US" altLang="en-US" i="1" dirty="0" smtClean="0"/>
              <a:t>Alfa </a:t>
            </a:r>
            <a:r>
              <a:rPr lang="en-US" altLang="en-US" dirty="0" err="1" smtClean="0"/>
              <a:t>frecuentemente</a:t>
            </a:r>
            <a:r>
              <a:rPr lang="en-US" altLang="en-US" dirty="0" smtClean="0"/>
              <a:t> se </a:t>
            </a:r>
            <a:r>
              <a:rPr lang="en-US" altLang="en-US" dirty="0" err="1" smtClean="0"/>
              <a:t>usa</a:t>
            </a:r>
            <a:r>
              <a:rPr lang="en-US" altLang="en-US" dirty="0" smtClean="0"/>
              <a:t> para </a:t>
            </a:r>
            <a:r>
              <a:rPr lang="en-US" altLang="en-US" dirty="0" err="1" smtClean="0"/>
              <a:t>combinar</a:t>
            </a:r>
            <a:r>
              <a:rPr lang="en-US" altLang="en-US" dirty="0" smtClean="0"/>
              <a:t> color del </a:t>
            </a:r>
            <a:r>
              <a:rPr lang="en-US" altLang="en-US" dirty="0" err="1" smtClean="0"/>
              <a:t>fragmento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nuevo</a:t>
            </a:r>
            <a:r>
              <a:rPr lang="en-US" altLang="en-US" dirty="0" smtClean="0"/>
              <a:t> con </a:t>
            </a:r>
            <a:r>
              <a:rPr lang="en-US" altLang="en-US" dirty="0" err="1" smtClean="0"/>
              <a:t>aquel</a:t>
            </a:r>
            <a:r>
              <a:rPr lang="en-US" altLang="en-US" dirty="0" smtClean="0"/>
              <a:t> que </a:t>
            </a:r>
            <a:r>
              <a:rPr lang="en-US" altLang="en-US" dirty="0" err="1" smtClean="0"/>
              <a:t>ya</a:t>
            </a:r>
            <a:r>
              <a:rPr lang="en-US" altLang="en-US" dirty="0" smtClean="0"/>
              <a:t> se </a:t>
            </a:r>
            <a:r>
              <a:rPr lang="en-US" altLang="en-US" dirty="0" err="1" smtClean="0"/>
              <a:t>encuentra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el framebuffer.</a:t>
            </a:r>
          </a:p>
          <a:p>
            <a:r>
              <a:rPr lang="en-US" altLang="en-US" dirty="0" err="1" smtClean="0"/>
              <a:t>Esto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permita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por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ejemplo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mezclar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sombra</a:t>
            </a:r>
            <a:r>
              <a:rPr lang="en-US" altLang="en-US" dirty="0" smtClean="0"/>
              <a:t> o </a:t>
            </a:r>
            <a:r>
              <a:rPr lang="en-US" altLang="en-US" dirty="0" err="1" smtClean="0"/>
              <a:t>reflejo</a:t>
            </a:r>
            <a:r>
              <a:rPr lang="en-US" altLang="en-US" dirty="0" smtClean="0"/>
              <a:t> con el </a:t>
            </a:r>
            <a:r>
              <a:rPr lang="en-US" altLang="en-US" dirty="0" err="1" smtClean="0"/>
              <a:t>dibujo</a:t>
            </a:r>
            <a:r>
              <a:rPr lang="en-US" altLang="en-US" dirty="0" smtClean="0"/>
              <a:t> del </a:t>
            </a:r>
            <a:r>
              <a:rPr lang="en-US" altLang="en-US" dirty="0" err="1" smtClean="0"/>
              <a:t>piso</a:t>
            </a:r>
            <a:r>
              <a:rPr lang="en-US" altLang="en-US" dirty="0" smtClean="0"/>
              <a:t>, o </a:t>
            </a:r>
            <a:r>
              <a:rPr lang="en-US" altLang="en-US" dirty="0" err="1" smtClean="0"/>
              <a:t>construir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objetos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medio-transparentes</a:t>
            </a:r>
            <a:r>
              <a:rPr lang="en-US" altLang="en-US" dirty="0" smtClean="0"/>
              <a:t> .</a:t>
            </a:r>
          </a:p>
          <a:p>
            <a:r>
              <a:rPr lang="es-ES" altLang="en-US" sz="3600" dirty="0"/>
              <a:t>Los detalles </a:t>
            </a:r>
            <a:r>
              <a:rPr lang="es-ES" altLang="en-US" sz="3600" dirty="0" smtClean="0"/>
              <a:t>específicos de </a:t>
            </a:r>
            <a:r>
              <a:rPr lang="es-ES" altLang="en-US" sz="3600" dirty="0"/>
              <a:t>uso del </a:t>
            </a:r>
            <a:r>
              <a:rPr lang="es-ES" altLang="en-US" sz="3600" dirty="0" err="1"/>
              <a:t>Blending</a:t>
            </a:r>
            <a:r>
              <a:rPr lang="es-ES" altLang="en-US" sz="3600" dirty="0"/>
              <a:t> </a:t>
            </a:r>
            <a:r>
              <a:rPr lang="es-ES" altLang="en-US" sz="3600" dirty="0" smtClean="0"/>
              <a:t>vean en</a:t>
            </a:r>
            <a:r>
              <a:rPr lang="es-ES" altLang="en-US" dirty="0" smtClean="0"/>
              <a:t>, </a:t>
            </a:r>
            <a:r>
              <a:rPr lang="es-ES" altLang="en-US" dirty="0" err="1"/>
              <a:t>Chapter</a:t>
            </a:r>
            <a:r>
              <a:rPr lang="es-ES" altLang="en-US" dirty="0"/>
              <a:t> 6, </a:t>
            </a:r>
            <a:r>
              <a:rPr lang="es-ES" altLang="en-US" dirty="0" err="1"/>
              <a:t>Readbook</a:t>
            </a:r>
            <a:r>
              <a:rPr lang="es-ES" altLang="en-US" dirty="0"/>
              <a:t> </a:t>
            </a:r>
            <a:r>
              <a:rPr lang="es-ES" altLang="en-US" sz="3600" dirty="0"/>
              <a:t> </a:t>
            </a:r>
          </a:p>
          <a:p>
            <a:pPr marL="0" indent="0">
              <a:buNone/>
            </a:pPr>
            <a:r>
              <a:rPr lang="en-US" alt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530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ES" altLang="en-US" sz="4000" b="1" dirty="0" err="1"/>
              <a:t>Blending</a:t>
            </a:r>
            <a:r>
              <a:rPr lang="es-ES" altLang="en-US" sz="4000" b="1" dirty="0"/>
              <a:t> </a:t>
            </a:r>
            <a:r>
              <a:rPr lang="es-ES" altLang="en-US" sz="4000" b="1" dirty="0" smtClean="0"/>
              <a:t>: </a:t>
            </a:r>
            <a:r>
              <a:rPr lang="es-ES" altLang="en-US" sz="4000" dirty="0" smtClean="0"/>
              <a:t>terminología oficial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24013"/>
            <a:ext cx="10515600" cy="455295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noProof="1" smtClean="0"/>
              <a:t>El </a:t>
            </a:r>
            <a:r>
              <a:rPr lang="en-US" altLang="en-US" i="1" noProof="1" smtClean="0"/>
              <a:t>valor de color</a:t>
            </a:r>
            <a:r>
              <a:rPr lang="en-US" altLang="en-US" noProof="1" smtClean="0"/>
              <a:t> ya almacenado en buffer de color se llama </a:t>
            </a:r>
            <a:r>
              <a:rPr lang="en-US" altLang="en-US" i="1" noProof="1" smtClean="0"/>
              <a:t>color de destino</a:t>
            </a:r>
            <a:r>
              <a:rPr lang="en-US" altLang="en-US" noProof="1" smtClean="0"/>
              <a:t> (</a:t>
            </a:r>
            <a:r>
              <a:rPr lang="en-US" altLang="en-US" i="1" noProof="1" smtClean="0"/>
              <a:t>destination color</a:t>
            </a:r>
            <a:r>
              <a:rPr lang="en-US" altLang="en-US" noProof="1" smtClean="0"/>
              <a:t>); Este color contiene componentes {R, G, B} y opcionalmente Alfa</a:t>
            </a:r>
          </a:p>
          <a:p>
            <a:r>
              <a:rPr lang="en-US" altLang="en-US" noProof="1" smtClean="0"/>
              <a:t>El valor de color que viene como resultado de otros commandos de renderizado, y que puede interactuar o no con el color de destino, se llama </a:t>
            </a:r>
            <a:r>
              <a:rPr lang="en-US" altLang="en-US" i="1" noProof="1" smtClean="0"/>
              <a:t>color de fuente</a:t>
            </a:r>
            <a:r>
              <a:rPr lang="en-US" altLang="en-US" noProof="1" smtClean="0"/>
              <a:t> (</a:t>
            </a:r>
            <a:r>
              <a:rPr lang="en-US" altLang="en-US" i="1" noProof="1" smtClean="0"/>
              <a:t>source color</a:t>
            </a:r>
            <a:r>
              <a:rPr lang="en-US" altLang="en-US" noProof="1"/>
              <a:t>). </a:t>
            </a:r>
            <a:r>
              <a:rPr lang="en-US" altLang="en-US" noProof="1" smtClean="0"/>
              <a:t>El </a:t>
            </a:r>
            <a:r>
              <a:rPr lang="en-US" altLang="en-US" i="1" noProof="1"/>
              <a:t>color de </a:t>
            </a:r>
            <a:r>
              <a:rPr lang="en-US" altLang="en-US" i="1" noProof="1" smtClean="0"/>
              <a:t>fuente </a:t>
            </a:r>
            <a:r>
              <a:rPr lang="en-US" altLang="en-US" noProof="1" smtClean="0"/>
              <a:t>tambien</a:t>
            </a:r>
            <a:r>
              <a:rPr lang="en-US" altLang="en-US" i="1" noProof="1" smtClean="0"/>
              <a:t> </a:t>
            </a:r>
            <a:r>
              <a:rPr lang="en-US" altLang="en-US" noProof="1" smtClean="0"/>
              <a:t> </a:t>
            </a:r>
            <a:r>
              <a:rPr lang="en-US" altLang="en-US" noProof="1"/>
              <a:t>contiene componentes {R, G, B} y opcionalmente </a:t>
            </a:r>
            <a:r>
              <a:rPr lang="en-US" altLang="en-US" noProof="1" smtClean="0"/>
              <a:t>Alfa</a:t>
            </a:r>
          </a:p>
          <a:p>
            <a:r>
              <a:rPr lang="en-US" altLang="en-US" noProof="1" smtClean="0"/>
              <a:t>¿Cómo colores de destino y de fuente se combinan cuando Blending está habilitado? Mediante la </a:t>
            </a:r>
            <a:r>
              <a:rPr lang="en-US" altLang="en-US" i="1" noProof="1" smtClean="0"/>
              <a:t>ecuación de blending</a:t>
            </a:r>
            <a:r>
              <a:rPr lang="en-US" altLang="en-US" noProof="1" smtClean="0"/>
              <a:t>:</a:t>
            </a:r>
            <a:endParaRPr lang="es-419" altLang="en-US" i="1" noProof="1"/>
          </a:p>
          <a:p>
            <a:r>
              <a:rPr lang="es-ES" altLang="en-US" sz="2000" b="1" dirty="0" smtClean="0"/>
              <a:t>            Cf</a:t>
            </a:r>
            <a:r>
              <a:rPr lang="es-ES" altLang="en-US" sz="2000" dirty="0" smtClean="0"/>
              <a:t> </a:t>
            </a:r>
            <a:r>
              <a:rPr lang="es-ES" altLang="en-US" sz="2000" dirty="0"/>
              <a:t>= </a:t>
            </a:r>
            <a:r>
              <a:rPr lang="es-ES" altLang="en-US" sz="2000" b="1" dirty="0"/>
              <a:t>(Cs * S) + (Cd * D)</a:t>
            </a:r>
            <a:r>
              <a:rPr lang="es-ES" altLang="en-US" sz="2000" dirty="0"/>
              <a:t> = {</a:t>
            </a:r>
            <a:r>
              <a:rPr lang="es-ES" altLang="en-US" sz="2000" dirty="0" err="1"/>
              <a:t>RsSr+RdDr</a:t>
            </a:r>
            <a:r>
              <a:rPr lang="es-ES" altLang="en-US" sz="2000" dirty="0"/>
              <a:t>, </a:t>
            </a:r>
            <a:r>
              <a:rPr lang="es-ES" altLang="en-US" sz="2000" dirty="0" err="1"/>
              <a:t>GsSg+GdDg</a:t>
            </a:r>
            <a:r>
              <a:rPr lang="es-ES" altLang="en-US" sz="2000" dirty="0"/>
              <a:t>, </a:t>
            </a:r>
            <a:r>
              <a:rPr lang="es-ES" altLang="en-US" sz="2000" dirty="0" err="1"/>
              <a:t>BsSb+BdDb</a:t>
            </a:r>
            <a:r>
              <a:rPr lang="es-ES" altLang="en-US" sz="2000" dirty="0"/>
              <a:t>, </a:t>
            </a:r>
            <a:r>
              <a:rPr lang="es-ES" altLang="en-US" sz="2000" dirty="0" err="1"/>
              <a:t>AsSa+AdDa</a:t>
            </a:r>
            <a:r>
              <a:rPr lang="es-ES" altLang="en-US" sz="2000" dirty="0"/>
              <a:t>}</a:t>
            </a:r>
          </a:p>
          <a:p>
            <a:r>
              <a:rPr lang="en-US" altLang="en-US" dirty="0" err="1" smtClean="0"/>
              <a:t>Aquí</a:t>
            </a:r>
            <a:r>
              <a:rPr lang="en-US" altLang="en-US" dirty="0" smtClean="0"/>
              <a:t>: </a:t>
            </a:r>
            <a:r>
              <a:rPr lang="en-US" altLang="en-US" dirty="0" err="1" smtClean="0"/>
              <a:t>Cf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</a:t>
            </a:r>
            <a:r>
              <a:rPr lang="en-US" altLang="en-US" dirty="0" smtClean="0"/>
              <a:t> color </a:t>
            </a:r>
            <a:r>
              <a:rPr lang="en-US" altLang="en-US" dirty="0" err="1" smtClean="0"/>
              <a:t>calculado</a:t>
            </a:r>
            <a:r>
              <a:rPr lang="en-US" altLang="en-US" dirty="0" smtClean="0"/>
              <a:t> final, Cs </a:t>
            </a:r>
            <a:r>
              <a:rPr lang="en-US" altLang="en-US" dirty="0" err="1" smtClean="0"/>
              <a:t>es</a:t>
            </a:r>
            <a:r>
              <a:rPr lang="en-US" altLang="en-US" dirty="0" smtClean="0"/>
              <a:t> color de </a:t>
            </a:r>
            <a:r>
              <a:rPr lang="en-US" altLang="en-US" dirty="0" err="1" smtClean="0"/>
              <a:t>fuente</a:t>
            </a:r>
            <a:r>
              <a:rPr lang="en-US" altLang="en-US" dirty="0" smtClean="0"/>
              <a:t>, Cd </a:t>
            </a:r>
            <a:r>
              <a:rPr lang="en-US" altLang="en-US" dirty="0" err="1" smtClean="0"/>
              <a:t>es</a:t>
            </a:r>
            <a:r>
              <a:rPr lang="en-US" altLang="en-US" dirty="0" smtClean="0"/>
              <a:t> color de </a:t>
            </a:r>
            <a:r>
              <a:rPr lang="en-US" altLang="en-US" dirty="0" err="1" smtClean="0"/>
              <a:t>destino</a:t>
            </a:r>
            <a:r>
              <a:rPr lang="en-US" altLang="en-US" dirty="0" smtClean="0"/>
              <a:t>, y S y D son </a:t>
            </a:r>
            <a:r>
              <a:rPr lang="en-US" altLang="en-US" dirty="0" err="1" smtClean="0"/>
              <a:t>factores</a:t>
            </a:r>
            <a:r>
              <a:rPr lang="en-US" altLang="en-US" dirty="0" smtClean="0"/>
              <a:t> de blending de </a:t>
            </a:r>
            <a:r>
              <a:rPr lang="en-US" altLang="en-US" dirty="0" err="1" smtClean="0"/>
              <a:t>fuente</a:t>
            </a:r>
            <a:r>
              <a:rPr lang="en-US" altLang="en-US" dirty="0" smtClean="0"/>
              <a:t> y </a:t>
            </a:r>
            <a:r>
              <a:rPr lang="en-US" altLang="en-US" dirty="0" err="1" smtClean="0"/>
              <a:t>destino</a:t>
            </a:r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856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ES" altLang="en-US" sz="4000" b="1" dirty="0" err="1"/>
              <a:t>Blending</a:t>
            </a:r>
            <a:r>
              <a:rPr lang="es-ES" altLang="en-US" sz="4000" b="1" dirty="0"/>
              <a:t> </a:t>
            </a:r>
            <a:r>
              <a:rPr lang="es-ES" altLang="en-US" sz="4000" b="1" dirty="0" smtClean="0"/>
              <a:t>: </a:t>
            </a:r>
            <a:r>
              <a:rPr lang="es-ES" altLang="en-US" sz="4000" b="1" i="1" dirty="0" err="1" smtClean="0"/>
              <a:t>glBlendFunc</a:t>
            </a:r>
            <a:r>
              <a:rPr lang="es-ES" altLang="en-US" sz="4000" i="1" dirty="0" smtClean="0"/>
              <a:t> </a:t>
            </a:r>
            <a:r>
              <a:rPr lang="es-ES" altLang="en-US" sz="4000" dirty="0" smtClean="0"/>
              <a:t>la función que configura </a:t>
            </a:r>
            <a:r>
              <a:rPr lang="es-ES" altLang="en-US" sz="4000" dirty="0" err="1" smtClean="0"/>
              <a:t>blending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24013"/>
            <a:ext cx="10515600" cy="4552950"/>
          </a:xfrm>
        </p:spPr>
        <p:txBody>
          <a:bodyPr>
            <a:normAutofit lnSpcReduction="10000"/>
          </a:bodyPr>
          <a:lstStyle/>
          <a:p>
            <a:r>
              <a:rPr lang="en-US" altLang="en-US" noProof="1" smtClean="0"/>
              <a:t>Declaración: </a:t>
            </a:r>
            <a:r>
              <a:rPr lang="es-ES" altLang="en-US" i="1" dirty="0" err="1"/>
              <a:t>void</a:t>
            </a:r>
            <a:r>
              <a:rPr lang="es-ES" altLang="en-US" i="1" dirty="0"/>
              <a:t> </a:t>
            </a:r>
            <a:r>
              <a:rPr lang="es-ES" altLang="en-US" b="1" i="1" dirty="0" err="1"/>
              <a:t>glBlendFunc</a:t>
            </a:r>
            <a:r>
              <a:rPr lang="es-ES" altLang="en-US" i="1" dirty="0"/>
              <a:t>(</a:t>
            </a:r>
            <a:r>
              <a:rPr lang="es-ES" altLang="en-US" i="1" dirty="0" err="1"/>
              <a:t>GLenum</a:t>
            </a:r>
            <a:r>
              <a:rPr lang="es-ES" altLang="en-US" i="1" dirty="0"/>
              <a:t> </a:t>
            </a:r>
            <a:r>
              <a:rPr lang="es-ES" altLang="en-US" i="1" dirty="0" err="1"/>
              <a:t>sfactor</a:t>
            </a:r>
            <a:r>
              <a:rPr lang="es-ES" altLang="en-US" i="1" dirty="0"/>
              <a:t>, </a:t>
            </a:r>
            <a:r>
              <a:rPr lang="es-ES" altLang="en-US" i="1" dirty="0" err="1"/>
              <a:t>GLenum</a:t>
            </a:r>
            <a:r>
              <a:rPr lang="es-ES" altLang="en-US" i="1" dirty="0"/>
              <a:t> </a:t>
            </a:r>
            <a:r>
              <a:rPr lang="es-ES" altLang="en-US" i="1" dirty="0" err="1"/>
              <a:t>dfactor</a:t>
            </a:r>
            <a:r>
              <a:rPr lang="es-ES" altLang="en-US" i="1" dirty="0"/>
              <a:t>);</a:t>
            </a:r>
          </a:p>
          <a:p>
            <a:pPr marL="0" indent="0">
              <a:buNone/>
            </a:pPr>
            <a:endParaRPr lang="en-US" altLang="en-US" noProof="1" smtClean="0"/>
          </a:p>
          <a:p>
            <a:r>
              <a:rPr lang="en-US" altLang="en-US" noProof="1" smtClean="0"/>
              <a:t>Descripción: Controla cómo valores de colores  </a:t>
            </a:r>
            <a:r>
              <a:rPr lang="es-419" altLang="en-US" noProof="1" smtClean="0"/>
              <a:t>siendo procesados (la fuente) se combinan con aquellos ya almacenados en framebuffer (el destino) . El argumento </a:t>
            </a:r>
            <a:r>
              <a:rPr lang="es-419" altLang="en-US" i="1" noProof="1" smtClean="0"/>
              <a:t>sfactor</a:t>
            </a:r>
            <a:r>
              <a:rPr lang="es-419" altLang="en-US" noProof="1" smtClean="0"/>
              <a:t> indica cómo calcular el factor de la fuente para blending; </a:t>
            </a:r>
            <a:r>
              <a:rPr lang="es-419" altLang="en-US" i="1" noProof="1" smtClean="0"/>
              <a:t>dfactor</a:t>
            </a:r>
            <a:r>
              <a:rPr lang="es-419" altLang="en-US" noProof="1" smtClean="0"/>
              <a:t> </a:t>
            </a:r>
            <a:r>
              <a:rPr lang="es-419" altLang="en-US" noProof="1"/>
              <a:t>indica cómo calcular el factor </a:t>
            </a:r>
            <a:r>
              <a:rPr lang="es-419" altLang="en-US" noProof="1" smtClean="0"/>
              <a:t>del destino para blending. Posibles valores para estos argumentos vean en Tabla de la siguiente diapositiva. Los factores de blending supuestamente pertenecen al rango [0, 1]; después de combinar el color de la fuente con color del destino, resultados se acotan al rango [0,1]. </a:t>
            </a:r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119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5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n-US" sz="2800"/>
              <a:t>Tabla de valores de argumentos de glBlendFunc()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s-ES" altLang="en-US"/>
          </a:p>
          <a:p>
            <a:pPr eaLnBrk="1" hangingPunct="1"/>
            <a:endParaRPr lang="es-ES" altLang="en-US"/>
          </a:p>
          <a:p>
            <a:pPr eaLnBrk="1" hangingPunct="1"/>
            <a:endParaRPr lang="es-ES" altLang="en-US"/>
          </a:p>
          <a:p>
            <a:pPr eaLnBrk="1" hangingPunct="1"/>
            <a:endParaRPr lang="es-ES" altLang="en-US"/>
          </a:p>
        </p:txBody>
      </p:sp>
      <p:graphicFrame>
        <p:nvGraphicFramePr>
          <p:cNvPr id="89218" name="Group 130"/>
          <p:cNvGraphicFramePr>
            <a:graphicFrameLocks noGrp="1"/>
          </p:cNvGraphicFramePr>
          <p:nvPr>
            <p:ph sz="half" idx="2"/>
          </p:nvPr>
        </p:nvGraphicFramePr>
        <p:xfrm>
          <a:off x="1704976" y="1341438"/>
          <a:ext cx="8855075" cy="4475164"/>
        </p:xfrm>
        <a:graphic>
          <a:graphicData uri="http://schemas.openxmlformats.org/drawingml/2006/table">
            <a:tbl>
              <a:tblPr/>
              <a:tblGrid>
                <a:gridCol w="3200400"/>
                <a:gridCol w="2576513"/>
                <a:gridCol w="3078162"/>
              </a:tblGrid>
              <a:tr h="749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Constant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Relevant Factor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Computed Blend Factor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GL_ZERO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 or destination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(0, 0, 0, 0)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GL_ONE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 or destination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(1, 1, 1, 1)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GL_DST_COLOR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(Rd, Gd, Bd, Ad)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GL_SRC_COLOR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destination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(Rs, Gs, Bs, As)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GL_ONE_MINUS_DST_COLOR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(1, 1, 1, 1)-(Rd, Gd, Bd, Ad)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GL_ONE_MINUS_SRC_COLOR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destination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(1, 1, 1, 1)-(Rs, Gs, Bs, As)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GL_SRC_ALPHA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 or destination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(As, As, As, As)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GL_ONE_MINUS_SRC_ALPHA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 or destination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(1, 1, 1, 1)-(As, As, As, As)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GL_DST_ALPHA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 or destination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(Ad, Ad, Ad, Ad)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GL_ONE_MINUS_DST_ALPHA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 or destination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(1, 1, 1, 1)-(Ad, Ad, Ad, Ad)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GL_SRC_ALPHA_SATURATE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(f, f, f, 1); f=min(As, 1-Ad)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51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419" sz="4000" dirty="0" smtClean="0"/>
              <a:t>Elegir los parámetros de funciones </a:t>
            </a:r>
            <a:r>
              <a:rPr lang="es-419" sz="4000" dirty="0" err="1" smtClean="0"/>
              <a:t>glColor</a:t>
            </a:r>
            <a:r>
              <a:rPr lang="es-419" sz="4000" dirty="0" smtClean="0"/>
              <a:t> apropiados </a:t>
            </a:r>
            <a:r>
              <a:rPr lang="es-419" sz="4000" dirty="0"/>
              <a:t>para </a:t>
            </a:r>
            <a:r>
              <a:rPr lang="es-419" sz="4000" dirty="0" err="1"/>
              <a:t>blending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419" altLang="en-US" noProof="1"/>
              <a:t>Tomen en cuenta que cuando se llama glColor3*, el componente Alfa se asigna automáticamente como 1. Ello puede provocar efectos inesperados en blending. Para evitarlos, hay que usar glColor4* asignando Alfa explícitamente como </a:t>
            </a:r>
            <a:r>
              <a:rPr lang="es-419" altLang="en-US" noProof="1" smtClean="0"/>
              <a:t>un </a:t>
            </a:r>
            <a:r>
              <a:rPr lang="es-419" altLang="en-US" noProof="1"/>
              <a:t>valor </a:t>
            </a:r>
            <a:r>
              <a:rPr lang="es-419" altLang="en-US" noProof="1" smtClean="0"/>
              <a:t>estrictamente mayor a 0, pero menor a 1.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58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419" sz="4000" dirty="0" smtClean="0"/>
              <a:t>Ejercicios</a:t>
            </a:r>
            <a:r>
              <a:rPr lang="es-419" sz="4000" dirty="0"/>
              <a:t/>
            </a:r>
            <a:br>
              <a:rPr lang="es-419" sz="4000" dirty="0"/>
            </a:b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22400"/>
            <a:ext cx="10515600" cy="5096933"/>
          </a:xfrm>
        </p:spPr>
        <p:txBody>
          <a:bodyPr>
            <a:normAutofit fontScale="92500" lnSpcReduction="10000"/>
          </a:bodyPr>
          <a:lstStyle/>
          <a:p>
            <a:r>
              <a:rPr lang="es-419" altLang="en-US" dirty="0" smtClean="0"/>
              <a:t>Analicen la estructura del código de </a:t>
            </a:r>
            <a:r>
              <a:rPr lang="es-419" altLang="en-US" sz="1900" i="1" noProof="1">
                <a:hlinkClick r:id="rId2"/>
              </a:rPr>
              <a:t>http://newton.uam.mx/xgeorge/uea/graficacion/20_I/16_REFLEFO_CUBO_STENCIL_BLEND_16.cpp</a:t>
            </a:r>
            <a:endParaRPr lang="es-419" altLang="en-US" sz="1900" i="1" noProof="1"/>
          </a:p>
          <a:p>
            <a:r>
              <a:rPr lang="es-419" altLang="en-US" noProof="1" smtClean="0"/>
              <a:t>Con Tecla F3 visualice la sombra, con F5 y F6  pueden lograr ver reflejo en el espejo del piso</a:t>
            </a:r>
            <a:endParaRPr lang="es-419" altLang="en-US" dirty="0" smtClean="0"/>
          </a:p>
          <a:p>
            <a:r>
              <a:rPr lang="es-419" altLang="en-US" dirty="0" smtClean="0"/>
              <a:t>Nótese que ni la sombra no el reflejo obstruyen visibilidad de </a:t>
            </a:r>
            <a:r>
              <a:rPr lang="es-419" altLang="en-US" dirty="0" err="1" smtClean="0"/>
              <a:t>lineas</a:t>
            </a:r>
            <a:r>
              <a:rPr lang="es-419" altLang="en-US" dirty="0" smtClean="0"/>
              <a:t> en el piso</a:t>
            </a:r>
            <a:endParaRPr lang="es-419" dirty="0" smtClean="0"/>
          </a:p>
          <a:p>
            <a:r>
              <a:rPr lang="es-419" altLang="en-US" dirty="0" smtClean="0"/>
              <a:t>Apliquen variaciones de la variable ALFA y observen resultado</a:t>
            </a:r>
          </a:p>
          <a:p>
            <a:r>
              <a:rPr lang="es-419" altLang="en-US" dirty="0" smtClean="0"/>
              <a:t>Hagan alteración de llamados </a:t>
            </a:r>
            <a:r>
              <a:rPr lang="es-419" dirty="0" smtClean="0"/>
              <a:t>colorcube2() con colorcube1(); en </a:t>
            </a:r>
            <a:r>
              <a:rPr lang="es-419" dirty="0" err="1" smtClean="0"/>
              <a:t>RenderScene</a:t>
            </a:r>
            <a:r>
              <a:rPr lang="es-419" dirty="0" smtClean="0"/>
              <a:t> y observen como se mezclan los colores de sombra y reflejo en la ventana gráfica. Expliquen: ¿por qué?</a:t>
            </a:r>
          </a:p>
          <a:p>
            <a:r>
              <a:rPr lang="es-419" altLang="en-US" dirty="0" smtClean="0"/>
              <a:t>Adapten </a:t>
            </a:r>
            <a:r>
              <a:rPr lang="es-419" altLang="en-US" dirty="0"/>
              <a:t>el código </a:t>
            </a:r>
            <a:r>
              <a:rPr lang="es-419" altLang="en-US" dirty="0" smtClean="0"/>
              <a:t>corriente del ejercicios sobre reflejo para que tenga las propiedades similares al          	</a:t>
            </a:r>
            <a:r>
              <a:rPr lang="es-419" altLang="en-US" sz="1900" i="1" noProof="1">
                <a:hlinkClick r:id="rId2"/>
              </a:rPr>
              <a:t>http://newton.uam.mx/xgeorge/uea/graficacion/20_I/16_REFLEFO_CUBO_STENCIL_BLEND_16.cpp</a:t>
            </a:r>
            <a:endParaRPr lang="es-419" altLang="en-US" sz="1900" i="1" noProof="1"/>
          </a:p>
          <a:p>
            <a:endParaRPr lang="es-419" altLang="en-US" i="1" noProof="1"/>
          </a:p>
          <a:p>
            <a:endParaRPr lang="es-419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572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1296</TotalTime>
  <Words>889</Words>
  <Application>Microsoft Office PowerPoint</Application>
  <PresentationFormat>Panorámica</PresentationFormat>
  <Paragraphs>118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Bradley Hand ITC</vt:lpstr>
      <vt:lpstr>Calibri</vt:lpstr>
      <vt:lpstr>Calibri Light</vt:lpstr>
      <vt:lpstr>Symbol</vt:lpstr>
      <vt:lpstr>Tema de Office</vt:lpstr>
      <vt:lpstr>Trimestre: 23-I uea: Graficas por Computadora(1151051)  Grupo CSI01; Horario: Lu-Mie-Vie 11:30—13:00 RESUMENES DEL CURSO Sección: Blending = Transparencias</vt:lpstr>
      <vt:lpstr>Organigrama para explicar la relación de los temas del curso</vt:lpstr>
      <vt:lpstr>Resumen</vt:lpstr>
      <vt:lpstr>Introducción al Blending</vt:lpstr>
      <vt:lpstr>Blending : terminología oficial</vt:lpstr>
      <vt:lpstr>Blending : glBlendFunc la función que configura blending</vt:lpstr>
      <vt:lpstr>Tabla de valores de argumentos de glBlendFunc()</vt:lpstr>
      <vt:lpstr>Elegir los parámetros de funciones glColor apropiados para blending</vt:lpstr>
      <vt:lpstr>Ejercicios 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Cuenta Microsoft</cp:lastModifiedBy>
  <cp:revision>112</cp:revision>
  <dcterms:created xsi:type="dcterms:W3CDTF">2020-05-15T00:49:28Z</dcterms:created>
  <dcterms:modified xsi:type="dcterms:W3CDTF">2023-02-23T19:15:30Z</dcterms:modified>
</cp:coreProperties>
</file>