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65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15-Feb-23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computadora.23i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TEST_programs/TRIANGLE_key_controlled.cp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23-I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Máquina de estados de </a:t>
            </a:r>
            <a:r>
              <a:rPr lang="es-MX" sz="3600" dirty="0" err="1" smtClean="0"/>
              <a:t>OpenGL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>
                <a:hlinkClick r:id="rId2"/>
              </a:rPr>
              <a:t>graficas.computadora.23i@gmail.com</a:t>
            </a:r>
            <a:endParaRPr lang="en-US" sz="3200" u="sng" dirty="0"/>
          </a:p>
          <a:p>
            <a:endParaRPr lang="en-US" sz="3200" dirty="0"/>
          </a:p>
          <a:p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59924"/>
            <a:ext cx="2832168" cy="634321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Cadena </a:t>
            </a:r>
            <a:r>
              <a:rPr lang="en-US" dirty="0" err="1" smtClean="0"/>
              <a:t>estándar</a:t>
            </a:r>
            <a:r>
              <a:rPr lang="en-US" dirty="0" smtClean="0"/>
              <a:t> de </a:t>
            </a:r>
            <a:r>
              <a:rPr lang="en-US" dirty="0" err="1" smtClean="0"/>
              <a:t>transformaciones</a:t>
            </a:r>
            <a:r>
              <a:rPr lang="en-US" dirty="0" smtClean="0"/>
              <a:t> del </a:t>
            </a:r>
            <a:r>
              <a:rPr lang="en-US" dirty="0" err="1" smtClean="0"/>
              <a:t>modelo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Efectos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sobre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modelo</a:t>
            </a:r>
            <a:r>
              <a:rPr lang="en-US" dirty="0">
                <a:solidFill>
                  <a:srgbClr val="FF0000"/>
                </a:solidFill>
              </a:rPr>
              <a:t>: </a:t>
            </a:r>
          </a:p>
          <a:p>
            <a:r>
              <a:rPr lang="en-US" dirty="0" err="1">
                <a:solidFill>
                  <a:srgbClr val="FF0000"/>
                </a:solidFill>
              </a:rPr>
              <a:t>modo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alambre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niebla</a:t>
            </a:r>
            <a:r>
              <a:rPr lang="en-US" dirty="0">
                <a:solidFill>
                  <a:srgbClr val="FF0000"/>
                </a:solidFill>
              </a:rPr>
              <a:t>, luz, </a:t>
            </a:r>
            <a:r>
              <a:rPr lang="en-US" dirty="0" err="1">
                <a:solidFill>
                  <a:srgbClr val="FF0000"/>
                </a:solidFill>
              </a:rPr>
              <a:t>profundidad</a:t>
            </a:r>
            <a:r>
              <a:rPr lang="en-US" dirty="0">
                <a:solidFill>
                  <a:srgbClr val="FF0000"/>
                </a:solidFill>
              </a:rPr>
              <a:t>, stencil, </a:t>
            </a:r>
            <a:r>
              <a:rPr lang="en-US" dirty="0" err="1">
                <a:solidFill>
                  <a:srgbClr val="FF0000"/>
                </a:solidFill>
              </a:rPr>
              <a:t>textura</a:t>
            </a:r>
            <a:r>
              <a:rPr lang="en-US" dirty="0">
                <a:solidFill>
                  <a:srgbClr val="FF0000"/>
                </a:solidFill>
              </a:rPr>
              <a:t>, superficies </a:t>
            </a:r>
            <a:r>
              <a:rPr lang="en-US" dirty="0" err="1">
                <a:solidFill>
                  <a:srgbClr val="FF0000"/>
                </a:solidFill>
              </a:rPr>
              <a:t>curveadas</a:t>
            </a:r>
            <a:r>
              <a:rPr lang="en-US" dirty="0">
                <a:solidFill>
                  <a:srgbClr val="FF0000"/>
                </a:solidFill>
              </a:rPr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/>
              <a:t>Interacción</a:t>
            </a:r>
            <a:r>
              <a:rPr lang="en-US" dirty="0" smtClean="0"/>
              <a:t> del </a:t>
            </a:r>
            <a:r>
              <a:rPr lang="en-US" dirty="0" err="1" smtClean="0"/>
              <a:t>operador</a:t>
            </a:r>
            <a:r>
              <a:rPr lang="en-US" dirty="0" smtClean="0"/>
              <a:t> con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mundo</a:t>
            </a:r>
            <a:r>
              <a:rPr lang="en-US" dirty="0" smtClean="0"/>
              <a:t> virtual: </a:t>
            </a:r>
            <a:r>
              <a:rPr lang="en-US" sz="3200" dirty="0" err="1" smtClean="0"/>
              <a:t>Selección</a:t>
            </a:r>
            <a:endParaRPr lang="en-US" sz="3200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/>
              <a:t>Combina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r>
              <a:rPr lang="en-US" dirty="0" smtClean="0"/>
              <a:t> de </a:t>
            </a:r>
            <a:r>
              <a:rPr lang="en-US" dirty="0" err="1" smtClean="0"/>
              <a:t>modelo</a:t>
            </a:r>
            <a:r>
              <a:rPr lang="en-US" dirty="0" smtClean="0"/>
              <a:t> y de  la </a:t>
            </a:r>
            <a:r>
              <a:rPr lang="en-US" dirty="0" err="1" smtClean="0"/>
              <a:t>camara</a:t>
            </a:r>
            <a:r>
              <a:rPr lang="en-US" dirty="0" smtClean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600" dirty="0" err="1" smtClean="0"/>
              <a:t>Proyeccion</a:t>
            </a:r>
            <a:r>
              <a:rPr lang="en-US" sz="2600" dirty="0" smtClean="0"/>
              <a:t> </a:t>
            </a:r>
            <a:r>
              <a:rPr lang="en-US" dirty="0" smtClean="0"/>
              <a:t> de </a:t>
            </a:r>
            <a:r>
              <a:rPr lang="en-US" sz="5600" dirty="0" err="1" smtClean="0"/>
              <a:t>perspectiva</a:t>
            </a:r>
            <a:r>
              <a:rPr lang="en-US" sz="5600" smtClean="0"/>
              <a:t> u</a:t>
            </a:r>
            <a:r>
              <a:rPr lang="en-US" sz="5600" b="1" smtClean="0"/>
              <a:t> </a:t>
            </a:r>
            <a:r>
              <a:rPr lang="en-US" sz="5600" b="1" dirty="0" err="1" smtClean="0"/>
              <a:t>ortografica</a:t>
            </a:r>
            <a:endParaRPr lang="en-US" sz="5600" b="1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8000" dirty="0" err="1" smtClean="0"/>
              <a:t>Primitivas</a:t>
            </a:r>
            <a:endParaRPr lang="en-US" sz="8000" b="1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solidFill>
            <a:srgbClr val="FFC000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8000" dirty="0" err="1" smtClean="0"/>
              <a:t>Máquina</a:t>
            </a:r>
            <a:r>
              <a:rPr lang="en-US" sz="8000" dirty="0" smtClean="0"/>
              <a:t> de </a:t>
            </a:r>
            <a:r>
              <a:rPr lang="en-US" sz="8000" dirty="0" err="1" smtClean="0"/>
              <a:t>estados</a:t>
            </a:r>
            <a:r>
              <a:rPr lang="en-US" sz="8000" dirty="0" smtClean="0"/>
              <a:t> de OpenGL</a:t>
            </a:r>
            <a:endParaRPr lang="en-US" sz="8000" b="1" dirty="0"/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/>
              <a:t>Transformaciones</a:t>
            </a:r>
            <a:r>
              <a:rPr lang="en-US" dirty="0" smtClean="0"/>
              <a:t> </a:t>
            </a:r>
            <a:r>
              <a:rPr lang="en-US" dirty="0" err="1" smtClean="0"/>
              <a:t>especiales</a:t>
            </a:r>
            <a:r>
              <a:rPr lang="en-US" dirty="0" smtClean="0"/>
              <a:t>: </a:t>
            </a:r>
            <a:r>
              <a:rPr lang="en-US" dirty="0" err="1" smtClean="0"/>
              <a:t>Sombra</a:t>
            </a:r>
            <a:r>
              <a:rPr lang="en-US" dirty="0" smtClean="0"/>
              <a:t>, </a:t>
            </a:r>
            <a:r>
              <a:rPr lang="en-US" dirty="0" err="1" smtClean="0"/>
              <a:t>reflejo</a:t>
            </a:r>
            <a:r>
              <a:rPr lang="en-US" dirty="0" smtClean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25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La Máquina de Estados de </a:t>
            </a:r>
            <a:r>
              <a:rPr lang="es-MX" dirty="0" err="1" smtClean="0"/>
              <a:t>OpenGL</a:t>
            </a:r>
            <a:r>
              <a:rPr lang="es-MX" dirty="0" smtClean="0"/>
              <a:t>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200" dirty="0" smtClean="0"/>
              <a:t>La máquina de estados es un modelo abstracto de una colección de variables de estado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 que pueden tener valores variados, prendidos o apagados, etc.</a:t>
            </a:r>
          </a:p>
          <a:p>
            <a:pPr marL="0" indent="0">
              <a:buNone/>
            </a:pPr>
            <a:endParaRPr lang="es-419" sz="3200" dirty="0"/>
          </a:p>
          <a:p>
            <a:pPr marL="0" indent="0">
              <a:buNone/>
            </a:pPr>
            <a:r>
              <a:rPr lang="es-419" sz="3200" dirty="0" smtClean="0"/>
              <a:t>Ejemplos de funciones que modifican estado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:</a:t>
            </a:r>
          </a:p>
          <a:p>
            <a:pPr marL="457200" lvl="1" indent="0">
              <a:buNone/>
            </a:pPr>
            <a:r>
              <a:rPr lang="en-US" sz="2800" dirty="0"/>
              <a:t> </a:t>
            </a:r>
            <a:r>
              <a:rPr lang="en-US" sz="2800" i="1" dirty="0" err="1"/>
              <a:t>glutInitDisplayMode</a:t>
            </a:r>
            <a:r>
              <a:rPr lang="en-US" sz="2800" dirty="0"/>
              <a:t>(GLUT_RGB | GLUT_DOUBLE </a:t>
            </a:r>
            <a:r>
              <a:rPr lang="en-US" sz="2800" dirty="0" smtClean="0"/>
              <a:t>),</a:t>
            </a:r>
          </a:p>
          <a:p>
            <a:pPr marL="457200" lvl="1" indent="0">
              <a:buNone/>
            </a:pPr>
            <a:r>
              <a:rPr lang="en-US" sz="2800" dirty="0"/>
              <a:t> </a:t>
            </a:r>
            <a:r>
              <a:rPr lang="en-US" sz="2800" i="1" dirty="0" err="1"/>
              <a:t>glClearColor</a:t>
            </a:r>
            <a:r>
              <a:rPr lang="en-US" sz="2800" dirty="0"/>
              <a:t>(0.0f, 0.0f, 1.0f, 1.0f</a:t>
            </a:r>
            <a:r>
              <a:rPr lang="en-US" sz="2800" dirty="0" smtClean="0"/>
              <a:t>),</a:t>
            </a:r>
          </a:p>
          <a:p>
            <a:pPr marL="457200" lvl="1" indent="0">
              <a:buNone/>
            </a:pPr>
            <a:r>
              <a:rPr lang="es-419" sz="2800" i="1" dirty="0" err="1"/>
              <a:t>glShadeModel</a:t>
            </a:r>
            <a:r>
              <a:rPr lang="es-419" sz="2800" dirty="0"/>
              <a:t>(GL_FLAT</a:t>
            </a:r>
            <a:r>
              <a:rPr lang="es-419" sz="2800" dirty="0" smtClean="0"/>
              <a:t>),                    //</a:t>
            </a:r>
            <a:r>
              <a:rPr lang="es-419" sz="2800" dirty="0" err="1" smtClean="0"/>
              <a:t>single_double.c</a:t>
            </a:r>
            <a:endParaRPr lang="es-419" sz="2800" dirty="0" smtClean="0"/>
          </a:p>
          <a:p>
            <a:pPr marL="457200" lvl="1" indent="0">
              <a:buNone/>
            </a:pPr>
            <a:r>
              <a:rPr lang="es-MX" sz="2800" dirty="0" err="1" smtClean="0"/>
              <a:t>glEnable</a:t>
            </a:r>
            <a:r>
              <a:rPr lang="es-MX" sz="2800" dirty="0" smtClean="0"/>
              <a:t>(GL_DEPTH_TEST),          </a:t>
            </a:r>
            <a:r>
              <a:rPr lang="es-MX" sz="1800" dirty="0" smtClean="0"/>
              <a:t>//  </a:t>
            </a:r>
            <a:r>
              <a:rPr lang="es-MX" sz="1800" u="sng" dirty="0" smtClean="0">
                <a:hlinkClick r:id="rId2"/>
              </a:rPr>
              <a:t>TRIANGLE_key_controlled.cpp</a:t>
            </a:r>
            <a:endParaRPr lang="es-ES" sz="1800" dirty="0"/>
          </a:p>
          <a:p>
            <a:pPr marL="457200" lvl="1" indent="0">
              <a:buNone/>
            </a:pPr>
            <a:r>
              <a:rPr lang="es-MX" sz="2800" i="1" dirty="0" err="1" smtClean="0"/>
              <a:t>glDisable</a:t>
            </a:r>
            <a:r>
              <a:rPr lang="es-MX" sz="2800" dirty="0" smtClean="0"/>
              <a:t>(GL_DEPTH_TEST), </a:t>
            </a:r>
          </a:p>
          <a:p>
            <a:pPr marL="457200" lvl="1" indent="0">
              <a:buNone/>
            </a:pPr>
            <a:r>
              <a:rPr lang="es-MX" sz="2800" i="1" dirty="0" err="1" smtClean="0"/>
              <a:t>glPolygonMode</a:t>
            </a:r>
            <a:r>
              <a:rPr lang="es-MX" sz="2800" dirty="0" smtClean="0"/>
              <a:t>(GL_BACK,GL_LINE</a:t>
            </a:r>
            <a:r>
              <a:rPr lang="es-MX" sz="2800" dirty="0"/>
              <a:t>) </a:t>
            </a:r>
            <a:r>
              <a:rPr lang="es-MX" sz="2000" dirty="0"/>
              <a:t>// </a:t>
            </a:r>
            <a:r>
              <a:rPr lang="es-MX" sz="2000" u="sng" dirty="0" smtClean="0">
                <a:hlinkClick r:id="rId2"/>
              </a:rPr>
              <a:t>TRIANGLE_key_controlled.cpp</a:t>
            </a:r>
            <a:endParaRPr lang="es-ES" sz="2000" dirty="0"/>
          </a:p>
          <a:p>
            <a:pPr marL="457200" lvl="1" indent="0">
              <a:buNone/>
            </a:pPr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La Máquina de Estados de </a:t>
            </a:r>
            <a:r>
              <a:rPr lang="es-MX" dirty="0" err="1" smtClean="0"/>
              <a:t>OpenGL</a:t>
            </a:r>
            <a:r>
              <a:rPr lang="es-MX" dirty="0" smtClean="0"/>
              <a:t> (2)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200" dirty="0" smtClean="0"/>
              <a:t>Si un estado de la máquina fue establecido mediante llamado de una función, lo permanece sin cambio hasta que un llamado de otra función lo cambia</a:t>
            </a:r>
          </a:p>
          <a:p>
            <a:pPr marL="0" indent="0">
              <a:buNone/>
            </a:pPr>
            <a:endParaRPr lang="es-419" sz="3200" dirty="0" smtClean="0"/>
          </a:p>
          <a:p>
            <a:pPr marL="0" indent="0">
              <a:buNone/>
            </a:pPr>
            <a:r>
              <a:rPr lang="es-419" sz="3200" dirty="0" smtClean="0"/>
              <a:t>Muchos estados son simplemente </a:t>
            </a:r>
            <a:r>
              <a:rPr lang="es-419" sz="3200" i="1" dirty="0" smtClean="0"/>
              <a:t>prendido/apagado</a:t>
            </a:r>
            <a:r>
              <a:rPr lang="es-419" sz="3200" dirty="0" smtClean="0"/>
              <a:t>. Por ejemplo la iluminación. Si la luz está apagada, no se calcula iluminación para los elementos geométricos del modelo, y viceversa. </a:t>
            </a:r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4494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Habilitar/</a:t>
            </a:r>
            <a:r>
              <a:rPr lang="es-MX" dirty="0" err="1" smtClean="0"/>
              <a:t>Deshabiltar</a:t>
            </a:r>
            <a:r>
              <a:rPr lang="es-MX" dirty="0" smtClean="0"/>
              <a:t>, Consultar un Estado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419" sz="3200" dirty="0" smtClean="0"/>
              <a:t>Si un estado de la máquina fue establecido mediante llamado de una función, lo permanece sin cambio hasta que llamado de otra función lo cambia. Muchos estados son simplemente </a:t>
            </a:r>
            <a:r>
              <a:rPr lang="es-419" sz="3200" i="1" dirty="0" smtClean="0"/>
              <a:t>prendido/apagado</a:t>
            </a:r>
            <a:r>
              <a:rPr lang="es-419" sz="3200" dirty="0" smtClean="0"/>
              <a:t>. Por ejemplo la iluminación. Si la luz está apagada, no se calcula iluminación para los elementos geométricos del modelo, y viceversa. </a:t>
            </a:r>
          </a:p>
          <a:p>
            <a:pPr marL="0" indent="0">
              <a:buNone/>
            </a:pPr>
            <a:endParaRPr lang="es-419" sz="3200" dirty="0" smtClean="0"/>
          </a:p>
          <a:p>
            <a:pPr marL="0" indent="0">
              <a:buNone/>
            </a:pPr>
            <a:r>
              <a:rPr lang="es-419" sz="3200" dirty="0" smtClean="0"/>
              <a:t>Para habilitar este tipo de estados se usa </a:t>
            </a:r>
          </a:p>
          <a:p>
            <a:pPr marL="0" indent="0">
              <a:buNone/>
            </a:pPr>
            <a:r>
              <a:rPr lang="en-US" altLang="en-US" b="1" i="1" dirty="0" smtClean="0"/>
              <a:t>	void </a:t>
            </a:r>
            <a:r>
              <a:rPr lang="en-US" altLang="en-US" b="1" i="1" dirty="0" err="1"/>
              <a:t>glEnable</a:t>
            </a:r>
            <a:r>
              <a:rPr lang="en-US" altLang="en-US" b="1" i="1" dirty="0"/>
              <a:t>(</a:t>
            </a:r>
            <a:r>
              <a:rPr lang="en-US" altLang="en-US" b="1" i="1" dirty="0" err="1"/>
              <a:t>GLenum</a:t>
            </a:r>
            <a:r>
              <a:rPr lang="en-US" altLang="en-US" b="1" i="1" dirty="0"/>
              <a:t> </a:t>
            </a:r>
            <a:r>
              <a:rPr lang="en-US" altLang="en-US" b="1" i="1" dirty="0" err="1" smtClean="0"/>
              <a:t>capacidad_especifica</a:t>
            </a:r>
            <a:r>
              <a:rPr lang="en-US" altLang="en-US" b="1" i="1" dirty="0" smtClean="0"/>
              <a:t>); </a:t>
            </a:r>
          </a:p>
          <a:p>
            <a:pPr marL="0" indent="0">
              <a:buNone/>
            </a:pPr>
            <a:r>
              <a:rPr lang="en-US" altLang="en-US" b="1" dirty="0" smtClean="0"/>
              <a:t>Para </a:t>
            </a:r>
            <a:r>
              <a:rPr lang="en-US" altLang="en-US" b="1" dirty="0" err="1" smtClean="0"/>
              <a:t>desabilitar</a:t>
            </a:r>
            <a:r>
              <a:rPr lang="en-US" altLang="en-US" b="1" dirty="0" smtClean="0"/>
              <a:t>, </a:t>
            </a:r>
            <a:r>
              <a:rPr lang="en-US" altLang="en-US" b="1" dirty="0" err="1" smtClean="0"/>
              <a:t>respectivamente</a:t>
            </a:r>
            <a:r>
              <a:rPr lang="en-US" altLang="en-US" b="1" dirty="0" smtClean="0"/>
              <a:t>, </a:t>
            </a:r>
          </a:p>
          <a:p>
            <a:pPr marL="0" indent="0">
              <a:buNone/>
            </a:pPr>
            <a:r>
              <a:rPr lang="en-US" altLang="en-US" b="1" i="1" dirty="0"/>
              <a:t>	</a:t>
            </a:r>
            <a:r>
              <a:rPr lang="en-US" altLang="en-US" b="1" i="1" dirty="0" smtClean="0"/>
              <a:t>void </a:t>
            </a:r>
            <a:r>
              <a:rPr lang="en-US" altLang="en-US" b="1" i="1" dirty="0" err="1"/>
              <a:t>glDisable</a:t>
            </a:r>
            <a:r>
              <a:rPr lang="en-US" altLang="en-US" b="1" i="1" dirty="0"/>
              <a:t>(</a:t>
            </a:r>
            <a:r>
              <a:rPr lang="en-US" altLang="en-US" b="1" i="1" dirty="0" err="1"/>
              <a:t>GLenum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capacidad_especifica</a:t>
            </a:r>
            <a:r>
              <a:rPr lang="en-US" altLang="en-US" b="1" i="1" dirty="0" smtClean="0"/>
              <a:t>); </a:t>
            </a:r>
          </a:p>
          <a:p>
            <a:pPr marL="0" indent="0">
              <a:buNone/>
            </a:pPr>
            <a:r>
              <a:rPr lang="en-US" altLang="en-US" b="1" i="1" dirty="0"/>
              <a:t/>
            </a:r>
            <a:br>
              <a:rPr lang="en-US" altLang="en-US" b="1" i="1" dirty="0"/>
            </a:br>
            <a:r>
              <a:rPr lang="en-US" altLang="en-US" b="1" dirty="0" err="1" smtClean="0"/>
              <a:t>Por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ejemplo</a:t>
            </a:r>
            <a:r>
              <a:rPr lang="en-US" altLang="en-US" b="1" dirty="0" smtClean="0"/>
              <a:t>:</a:t>
            </a:r>
          </a:p>
          <a:p>
            <a:pPr marL="0" indent="0">
              <a:buNone/>
            </a:pPr>
            <a:r>
              <a:rPr lang="en-US" altLang="en-US" b="1" i="1" dirty="0" smtClean="0"/>
              <a:t>	</a:t>
            </a:r>
            <a:r>
              <a:rPr lang="en-US" altLang="en-US" b="1" i="1" dirty="0" err="1" smtClean="0"/>
              <a:t>glEnable</a:t>
            </a:r>
            <a:r>
              <a:rPr lang="en-US" altLang="en-US" b="1" i="1" dirty="0" smtClean="0"/>
              <a:t>(GL_LIGHTING</a:t>
            </a:r>
            <a:r>
              <a:rPr lang="en-US" altLang="en-US" b="1" i="1" dirty="0"/>
              <a:t>); </a:t>
            </a:r>
            <a:r>
              <a:rPr lang="en-US" altLang="en-US" b="1" i="1" dirty="0" smtClean="0"/>
              <a:t>//</a:t>
            </a:r>
            <a:r>
              <a:rPr lang="en-US" altLang="en-US" b="1" dirty="0" err="1" smtClean="0"/>
              <a:t>habilita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iluminación</a:t>
            </a:r>
            <a:r>
              <a:rPr lang="en-US" altLang="en-US" b="1" i="1" dirty="0"/>
              <a:t/>
            </a:r>
            <a:br>
              <a:rPr lang="en-US" altLang="en-US" b="1" i="1" dirty="0"/>
            </a:br>
            <a:r>
              <a:rPr lang="en-US" altLang="en-US" sz="2400" dirty="0" smtClean="0"/>
              <a:t>	</a:t>
            </a:r>
            <a:r>
              <a:rPr lang="en-US" altLang="en-US" b="1" i="1" dirty="0" err="1" smtClean="0"/>
              <a:t>glDisable</a:t>
            </a:r>
            <a:r>
              <a:rPr lang="en-US" altLang="en-US" b="1" i="1" dirty="0" smtClean="0"/>
              <a:t>(GL_LIGHTING);</a:t>
            </a:r>
            <a:r>
              <a:rPr lang="en-US" altLang="en-US" b="1" i="1" dirty="0"/>
              <a:t> </a:t>
            </a:r>
            <a:r>
              <a:rPr lang="en-US" altLang="en-US" b="1" i="1" dirty="0" smtClean="0"/>
              <a:t>//</a:t>
            </a:r>
            <a:r>
              <a:rPr lang="en-US" altLang="en-US" b="1" dirty="0" err="1" smtClean="0"/>
              <a:t>deshabilita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iluminación</a:t>
            </a:r>
            <a:endParaRPr lang="en-US" altLang="en-US" b="1" dirty="0" smtClean="0"/>
          </a:p>
          <a:p>
            <a:pPr marL="0" indent="0">
              <a:buNone/>
            </a:pPr>
            <a:r>
              <a:rPr lang="en-US" altLang="en-US" b="1" i="1" dirty="0"/>
              <a:t/>
            </a:r>
            <a:br>
              <a:rPr lang="en-US" altLang="en-US" b="1" i="1" dirty="0"/>
            </a:br>
            <a:r>
              <a:rPr lang="en-US" altLang="en-US" b="1" dirty="0" smtClean="0"/>
              <a:t>Para </a:t>
            </a:r>
            <a:r>
              <a:rPr lang="en-US" altLang="en-US" b="1" dirty="0" err="1" smtClean="0"/>
              <a:t>checar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si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una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capacidad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está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habilitada</a:t>
            </a:r>
            <a:r>
              <a:rPr lang="en-US" altLang="en-US" b="1" dirty="0" smtClean="0"/>
              <a:t> se </a:t>
            </a:r>
            <a:r>
              <a:rPr lang="en-US" altLang="en-US" b="1" dirty="0" err="1" smtClean="0"/>
              <a:t>usa</a:t>
            </a:r>
            <a:endParaRPr lang="en-US" altLang="en-US" b="1" dirty="0" smtClean="0"/>
          </a:p>
          <a:p>
            <a:pPr marL="0" indent="0">
              <a:buNone/>
            </a:pPr>
            <a:r>
              <a:rPr lang="en-US" altLang="en-US" b="1" i="1" dirty="0" smtClean="0"/>
              <a:t>	</a:t>
            </a:r>
            <a:r>
              <a:rPr lang="en-US" altLang="en-US" b="1" i="1" dirty="0" err="1" smtClean="0"/>
              <a:t>Glboolean</a:t>
            </a:r>
            <a:r>
              <a:rPr lang="en-US" altLang="en-US" b="1" i="1" dirty="0" smtClean="0"/>
              <a:t> </a:t>
            </a:r>
            <a:r>
              <a:rPr lang="en-US" altLang="en-US" b="1" i="1" dirty="0" err="1"/>
              <a:t>glIsEnabled</a:t>
            </a:r>
            <a:r>
              <a:rPr lang="en-US" altLang="en-US" b="1" i="1" dirty="0"/>
              <a:t>(</a:t>
            </a:r>
            <a:r>
              <a:rPr lang="en-US" altLang="en-US" b="1" i="1" dirty="0" err="1"/>
              <a:t>GLenum</a:t>
            </a:r>
            <a:r>
              <a:rPr lang="en-US" altLang="en-US" b="1" i="1" dirty="0"/>
              <a:t> capability); </a:t>
            </a:r>
          </a:p>
        </p:txBody>
      </p:sp>
    </p:spTree>
    <p:extLst>
      <p:ext uri="{BB962C8B-B14F-4D97-AF65-F5344CB8AC3E}">
        <p14:creationId xmlns:p14="http://schemas.microsoft.com/office/powerpoint/2010/main" val="67828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Consultar otros tipos de los parámetros de la máquina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200" dirty="0" smtClean="0"/>
              <a:t>Sin embargo no todos variables de estado son de tipo habilitado/deshabilitado. Para averiguar los valores de estado de un tipo diferente se usan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b="1" i="1" dirty="0"/>
              <a:t>void </a:t>
            </a:r>
            <a:r>
              <a:rPr lang="en-US" altLang="en-US" sz="2000" b="1" i="1" dirty="0" err="1"/>
              <a:t>glGetBooleanv</a:t>
            </a:r>
            <a:r>
              <a:rPr lang="en-US" altLang="en-US" sz="2000" b="1" i="1" dirty="0"/>
              <a:t>(</a:t>
            </a:r>
            <a:r>
              <a:rPr lang="en-US" altLang="en-US" sz="2000" b="1" i="1" dirty="0" err="1"/>
              <a:t>GLenum</a:t>
            </a:r>
            <a:r>
              <a:rPr lang="en-US" altLang="en-US" sz="2000" b="1" i="1" dirty="0"/>
              <a:t> </a:t>
            </a:r>
            <a:r>
              <a:rPr lang="en-US" altLang="en-US" sz="2000" b="1" i="1" dirty="0" err="1"/>
              <a:t>pname</a:t>
            </a:r>
            <a:r>
              <a:rPr lang="en-US" altLang="en-US" sz="2000" b="1" i="1" dirty="0"/>
              <a:t>, </a:t>
            </a:r>
            <a:r>
              <a:rPr lang="en-US" altLang="en-US" sz="2000" b="1" i="1" dirty="0" err="1"/>
              <a:t>GLboolean</a:t>
            </a:r>
            <a:r>
              <a:rPr lang="en-US" altLang="en-US" sz="2000" b="1" i="1" dirty="0"/>
              <a:t> *</a:t>
            </a:r>
            <a:r>
              <a:rPr lang="en-US" altLang="en-US" sz="2000" b="1" i="1" dirty="0" err="1"/>
              <a:t>params</a:t>
            </a:r>
            <a:r>
              <a:rPr lang="en-US" altLang="en-US" sz="2000" b="1" i="1" dirty="0"/>
              <a:t>); 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b="1" i="1" dirty="0"/>
              <a:t>void </a:t>
            </a:r>
            <a:r>
              <a:rPr lang="en-US" altLang="en-US" sz="2000" b="1" i="1" dirty="0" err="1"/>
              <a:t>glGetDoublev</a:t>
            </a:r>
            <a:r>
              <a:rPr lang="en-US" altLang="en-US" sz="2000" b="1" i="1" dirty="0"/>
              <a:t>(</a:t>
            </a:r>
            <a:r>
              <a:rPr lang="en-US" altLang="en-US" sz="2000" b="1" i="1" dirty="0" err="1"/>
              <a:t>GLenum</a:t>
            </a:r>
            <a:r>
              <a:rPr lang="en-US" altLang="en-US" sz="2000" b="1" i="1" dirty="0"/>
              <a:t> </a:t>
            </a:r>
            <a:r>
              <a:rPr lang="en-US" altLang="en-US" sz="2000" b="1" i="1" dirty="0" err="1"/>
              <a:t>pname</a:t>
            </a:r>
            <a:r>
              <a:rPr lang="en-US" altLang="en-US" sz="2000" b="1" i="1" dirty="0"/>
              <a:t>, </a:t>
            </a:r>
            <a:r>
              <a:rPr lang="en-US" altLang="en-US" sz="2000" b="1" i="1" dirty="0" err="1"/>
              <a:t>GLdouble</a:t>
            </a:r>
            <a:r>
              <a:rPr lang="en-US" altLang="en-US" sz="2000" b="1" i="1" dirty="0"/>
              <a:t> *</a:t>
            </a:r>
            <a:r>
              <a:rPr lang="en-US" altLang="en-US" sz="2000" b="1" i="1" dirty="0" err="1"/>
              <a:t>params</a:t>
            </a:r>
            <a:r>
              <a:rPr lang="en-US" altLang="en-US" sz="2000" b="1" i="1" dirty="0"/>
              <a:t>); 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b="1" i="1" dirty="0"/>
              <a:t>void </a:t>
            </a:r>
            <a:r>
              <a:rPr lang="en-US" altLang="en-US" sz="2000" b="1" i="1" dirty="0" err="1"/>
              <a:t>glGetFloatv</a:t>
            </a:r>
            <a:r>
              <a:rPr lang="en-US" altLang="en-US" sz="2000" b="1" i="1" dirty="0"/>
              <a:t>(</a:t>
            </a:r>
            <a:r>
              <a:rPr lang="en-US" altLang="en-US" sz="2000" b="1" i="1" dirty="0" err="1"/>
              <a:t>GLenum</a:t>
            </a:r>
            <a:r>
              <a:rPr lang="en-US" altLang="en-US" sz="2000" b="1" i="1" dirty="0"/>
              <a:t> </a:t>
            </a:r>
            <a:r>
              <a:rPr lang="en-US" altLang="en-US" sz="2000" b="1" i="1" dirty="0" err="1"/>
              <a:t>pname</a:t>
            </a:r>
            <a:r>
              <a:rPr lang="en-US" altLang="en-US" sz="2000" b="1" i="1" dirty="0"/>
              <a:t>, </a:t>
            </a:r>
            <a:r>
              <a:rPr lang="en-US" altLang="en-US" sz="2000" b="1" i="1" dirty="0" err="1"/>
              <a:t>GLfloat</a:t>
            </a:r>
            <a:r>
              <a:rPr lang="en-US" altLang="en-US" sz="2000" b="1" i="1" dirty="0"/>
              <a:t> *</a:t>
            </a:r>
            <a:r>
              <a:rPr lang="en-US" altLang="en-US" sz="2000" b="1" i="1" dirty="0" err="1"/>
              <a:t>params</a:t>
            </a:r>
            <a:r>
              <a:rPr lang="en-US" altLang="en-US" sz="2000" b="1" i="1" dirty="0"/>
              <a:t>); 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b="1" i="1" dirty="0" smtClean="0"/>
              <a:t>void </a:t>
            </a:r>
            <a:r>
              <a:rPr lang="en-US" altLang="en-US" sz="2000" b="1" i="1" dirty="0" err="1"/>
              <a:t>glGetIntegerv</a:t>
            </a:r>
            <a:r>
              <a:rPr lang="en-US" altLang="en-US" sz="2000" b="1" i="1" dirty="0"/>
              <a:t>(</a:t>
            </a:r>
            <a:r>
              <a:rPr lang="en-US" altLang="en-US" sz="2000" b="1" i="1" dirty="0" err="1"/>
              <a:t>GLenum</a:t>
            </a:r>
            <a:r>
              <a:rPr lang="en-US" altLang="en-US" sz="2000" b="1" i="1" dirty="0"/>
              <a:t> </a:t>
            </a:r>
            <a:r>
              <a:rPr lang="en-US" altLang="en-US" sz="2000" b="1" i="1" dirty="0" err="1"/>
              <a:t>pname</a:t>
            </a:r>
            <a:r>
              <a:rPr lang="en-US" altLang="en-US" sz="2000" b="1" i="1" dirty="0"/>
              <a:t>, </a:t>
            </a:r>
            <a:r>
              <a:rPr lang="en-US" altLang="en-US" sz="2000" b="1" i="1" dirty="0" err="1"/>
              <a:t>GLint</a:t>
            </a:r>
            <a:r>
              <a:rPr lang="en-US" altLang="en-US" sz="2000" b="1" i="1" dirty="0"/>
              <a:t> *</a:t>
            </a:r>
            <a:r>
              <a:rPr lang="en-US" altLang="en-US" sz="2000" b="1" i="1" dirty="0" err="1"/>
              <a:t>params</a:t>
            </a:r>
            <a:r>
              <a:rPr lang="en-US" altLang="en-US" sz="2000" b="1" i="1" dirty="0" smtClean="0"/>
              <a:t>);</a:t>
            </a:r>
            <a:endParaRPr lang="en-US" altLang="en-US" sz="2000" b="1" i="1" dirty="0"/>
          </a:p>
          <a:p>
            <a:pPr lvl="1">
              <a:spcBef>
                <a:spcPct val="0"/>
              </a:spcBef>
              <a:buNone/>
            </a:pPr>
            <a:endParaRPr lang="en-US" altLang="en-US" sz="2000" b="1" i="1" dirty="0" smtClean="0"/>
          </a:p>
          <a:p>
            <a:pPr lvl="1">
              <a:spcBef>
                <a:spcPct val="0"/>
              </a:spcBef>
              <a:buNone/>
            </a:pPr>
            <a:r>
              <a:rPr lang="en-US" altLang="en-US" sz="3200" dirty="0" err="1"/>
              <a:t>Cada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función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regresa</a:t>
            </a:r>
            <a:r>
              <a:rPr lang="en-US" altLang="en-US" sz="3200" dirty="0"/>
              <a:t> un solo valor o </a:t>
            </a:r>
            <a:r>
              <a:rPr lang="en-US" altLang="en-US" sz="3200" dirty="0" err="1"/>
              <a:t>todo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arreglo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guardando</a:t>
            </a:r>
            <a:r>
              <a:rPr lang="en-US" altLang="en-US" sz="3200" dirty="0"/>
              <a:t> </a:t>
            </a:r>
            <a:r>
              <a:rPr lang="en-US" altLang="en-US" sz="3200" dirty="0" smtClean="0"/>
              <a:t>el </a:t>
            </a:r>
            <a:r>
              <a:rPr lang="en-US" altLang="en-US" sz="3200" dirty="0" err="1" smtClean="0"/>
              <a:t>resultado</a:t>
            </a:r>
            <a:r>
              <a:rPr lang="en-US" altLang="en-US" sz="3200" dirty="0" smtClean="0"/>
              <a:t> </a:t>
            </a:r>
            <a:r>
              <a:rPr lang="en-US" altLang="en-US" sz="3200" dirty="0" err="1"/>
              <a:t>en</a:t>
            </a:r>
            <a:r>
              <a:rPr lang="en-US" altLang="en-US" sz="3200" dirty="0"/>
              <a:t> la </a:t>
            </a:r>
            <a:r>
              <a:rPr lang="en-US" altLang="en-US" sz="3200" dirty="0" err="1"/>
              <a:t>dirección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proporcionada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por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desarrollador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07356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Mecanismo para Guardar /Recuperar estados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419" sz="3200" dirty="0" err="1" smtClean="0"/>
              <a:t>OpenGL</a:t>
            </a:r>
            <a:r>
              <a:rPr lang="es-419" sz="3200" dirty="0" smtClean="0"/>
              <a:t> usa un mecanismo cómodo para guardar un rango completo de valores de estado y posteriormente reestablecerlo. Un solo valor de estado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 o un rango completo de relacionados valores de estado pueden ser almacenados en </a:t>
            </a:r>
            <a:r>
              <a:rPr lang="es-419" sz="3200" i="1" dirty="0" smtClean="0"/>
              <a:t>pila de atributos</a:t>
            </a:r>
            <a:r>
              <a:rPr lang="es-419" sz="3200" dirty="0" smtClean="0"/>
              <a:t> mediante el comando</a:t>
            </a:r>
          </a:p>
          <a:p>
            <a:pPr marL="0" indent="0">
              <a:buNone/>
            </a:pPr>
            <a:r>
              <a:rPr lang="en-US" altLang="en-US" sz="3200" b="1" i="1" dirty="0" smtClean="0"/>
              <a:t>	</a:t>
            </a:r>
            <a:r>
              <a:rPr lang="en-US" altLang="en-US" sz="2600" b="1" i="1" dirty="0"/>
              <a:t>void </a:t>
            </a:r>
            <a:r>
              <a:rPr lang="en-US" altLang="en-US" sz="2600" b="1" i="1" dirty="0" err="1"/>
              <a:t>glPushAttrib</a:t>
            </a:r>
            <a:r>
              <a:rPr lang="en-US" altLang="en-US" sz="2600" b="1" i="1" dirty="0"/>
              <a:t>(</a:t>
            </a:r>
            <a:r>
              <a:rPr lang="en-US" altLang="en-US" sz="2600" b="1" i="1" dirty="0" err="1"/>
              <a:t>GLbitfield</a:t>
            </a:r>
            <a:r>
              <a:rPr lang="en-US" altLang="en-US" sz="2600" b="1" i="1" dirty="0"/>
              <a:t> mask); </a:t>
            </a:r>
            <a:endParaRPr lang="es-419" sz="2600" b="1" i="1" dirty="0"/>
          </a:p>
          <a:p>
            <a:pPr marL="0" indent="0">
              <a:buNone/>
            </a:pPr>
            <a:r>
              <a:rPr lang="es-419" sz="3200" dirty="0" smtClean="0"/>
              <a:t>Correspondientemente, os valores pueden ser recuperados mediante</a:t>
            </a:r>
          </a:p>
          <a:p>
            <a:pPr marL="0" indent="0">
              <a:buNone/>
            </a:pPr>
            <a:r>
              <a:rPr lang="es-419" sz="3200" dirty="0" smtClean="0"/>
              <a:t>	</a:t>
            </a:r>
            <a:r>
              <a:rPr lang="en-US" altLang="en-US" sz="3200" b="1" i="1" dirty="0"/>
              <a:t> </a:t>
            </a:r>
            <a:r>
              <a:rPr lang="en-US" altLang="en-US" sz="2600" b="1" i="1" dirty="0"/>
              <a:t>void </a:t>
            </a:r>
            <a:r>
              <a:rPr lang="en-US" altLang="en-US" sz="2600" b="1" i="1" dirty="0" err="1"/>
              <a:t>glPopAttrib</a:t>
            </a:r>
            <a:r>
              <a:rPr lang="en-US" altLang="en-US" sz="2600" b="1" i="1" dirty="0"/>
              <a:t>(</a:t>
            </a:r>
            <a:r>
              <a:rPr lang="en-US" altLang="en-US" sz="2600" b="1" i="1" dirty="0" err="1"/>
              <a:t>GLbitfield</a:t>
            </a:r>
            <a:r>
              <a:rPr lang="en-US" altLang="en-US" sz="2600" b="1" i="1" dirty="0"/>
              <a:t> mask); </a:t>
            </a:r>
            <a:endParaRPr lang="es-419" sz="2600" b="1" i="1" dirty="0"/>
          </a:p>
          <a:p>
            <a:pPr marL="0" indent="0">
              <a:buNone/>
            </a:pPr>
            <a:r>
              <a:rPr lang="es-419" sz="3200" dirty="0" smtClean="0"/>
              <a:t>El argumento de estas funciones es un campo de bits. Por ejemplo, en </a:t>
            </a:r>
          </a:p>
          <a:p>
            <a:pPr marL="0" indent="0">
              <a:buNone/>
            </a:pPr>
            <a:r>
              <a:rPr lang="es-419" sz="3200" dirty="0"/>
              <a:t>	</a:t>
            </a:r>
            <a:r>
              <a:rPr lang="en-US" altLang="en-US" sz="2600" b="1" i="1" dirty="0" err="1"/>
              <a:t>glPushAttrib</a:t>
            </a:r>
            <a:r>
              <a:rPr lang="en-US" altLang="en-US" sz="2600" b="1" i="1" dirty="0"/>
              <a:t>(GL_TEXTURE_BIT | GL_LIGHTING_BIT);</a:t>
            </a:r>
            <a:r>
              <a:rPr lang="en-US" altLang="en-US" sz="2600" dirty="0"/>
              <a:t> </a:t>
            </a:r>
            <a:br>
              <a:rPr lang="en-US" altLang="en-US" sz="2600" dirty="0"/>
            </a:br>
            <a:endParaRPr lang="es-419" sz="2600" dirty="0" smtClean="0"/>
          </a:p>
          <a:p>
            <a:pPr marL="0" indent="0">
              <a:buNone/>
            </a:pPr>
            <a:r>
              <a:rPr lang="es-419" sz="3200" dirty="0" smtClean="0"/>
              <a:t>“O” lógica se representa mediante |.</a:t>
            </a:r>
          </a:p>
        </p:txBody>
      </p:sp>
    </p:spTree>
    <p:extLst>
      <p:ext uri="{BB962C8B-B14F-4D97-AF65-F5344CB8AC3E}">
        <p14:creationId xmlns:p14="http://schemas.microsoft.com/office/powerpoint/2010/main" val="104017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26252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452</Words>
  <Application>Microsoft Office PowerPoint</Application>
  <PresentationFormat>Panorámica</PresentationFormat>
  <Paragraphs>87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Symbol</vt:lpstr>
      <vt:lpstr>Tema de Office</vt:lpstr>
      <vt:lpstr>Trimestre: 23-I uea: Graficas por Computadora(1151051)  Grupo CSI01; Horario: Lu-Mie-Vie 11:30—13:00 RESUMENES DEL CURSO Sección: Máquina de estados de OpenGL</vt:lpstr>
      <vt:lpstr>Organigrama para explicar la relación de los temas del curso</vt:lpstr>
      <vt:lpstr>La Máquina de Estados de OpenGL (1)</vt:lpstr>
      <vt:lpstr>La Máquina de Estados de OpenGL (2) </vt:lpstr>
      <vt:lpstr>Habilitar/Deshabiltar, Consultar un Estado</vt:lpstr>
      <vt:lpstr>Consultar otros tipos de los parámetros de la máquina</vt:lpstr>
      <vt:lpstr>Mecanismo para Guardar /Recuperar estados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a</cp:lastModifiedBy>
  <cp:revision>42</cp:revision>
  <dcterms:created xsi:type="dcterms:W3CDTF">2020-05-15T00:49:28Z</dcterms:created>
  <dcterms:modified xsi:type="dcterms:W3CDTF">2023-02-15T16:56:57Z</dcterms:modified>
</cp:coreProperties>
</file>