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2" r:id="rId5"/>
    <p:sldId id="263" r:id="rId6"/>
    <p:sldId id="258" r:id="rId7"/>
    <p:sldId id="259" r:id="rId8"/>
    <p:sldId id="260" r:id="rId9"/>
    <p:sldId id="264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george" initials="x" lastIdx="1" clrIdx="0">
    <p:extLst>
      <p:ext uri="{19B8F6BF-5375-455C-9EA6-DF929625EA0E}">
        <p15:presenceInfo xmlns:p15="http://schemas.microsoft.com/office/powerpoint/2012/main" userId="xgeorg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55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05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377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194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430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5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3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76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94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546CE-266A-43C2-950F-686A60FA8AAB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02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computadora.23i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uea/graficacion/22_I/" TargetMode="External"/><Relationship Id="rId2" Type="http://schemas.openxmlformats.org/officeDocument/2006/relationships/hyperlink" Target="http://newton.uam.mx/xgeorge/uea/graficac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ewton.uam.mx/xgeorge/uea/graficacion/22_I/CORRIENTE_GRAF_05_05_22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20_I/Intro_Programacion_lineamientos.do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20_I/01_introducion_al_curso_01.do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uea/graficacion/23_I/" TargetMode="External"/><Relationship Id="rId2" Type="http://schemas.openxmlformats.org/officeDocument/2006/relationships/hyperlink" Target="http://newton.uam.mx/xgeorge/uea/graficac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ewton.uam.mx/xgeorge/uea/graficacion/21_P/HORARIO_G_Kh_21_P.doc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t.me/joinchat/JcBZ8hFpvDFhODZj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 smtClean="0"/>
              <a:t>Trimestre:</a:t>
            </a:r>
            <a:r>
              <a:rPr lang="es-MX" sz="3600" dirty="0" smtClean="0"/>
              <a:t> </a:t>
            </a:r>
            <a:r>
              <a:rPr lang="es-MX" sz="3600" dirty="0" smtClean="0"/>
              <a:t>23-I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b="1" dirty="0" err="1" smtClean="0"/>
              <a:t>uea</a:t>
            </a:r>
            <a:r>
              <a:rPr lang="es-MX" sz="3600" b="1" dirty="0" smtClean="0"/>
              <a:t>:</a:t>
            </a:r>
            <a:r>
              <a:rPr lang="es-MX" sz="3600" dirty="0" smtClean="0"/>
              <a:t> Graficas por Computadora(1151051)</a:t>
            </a:r>
            <a:br>
              <a:rPr lang="es-MX" sz="3600" dirty="0" smtClean="0"/>
            </a:br>
            <a:r>
              <a:rPr lang="es-MX" sz="3600" dirty="0" smtClean="0"/>
              <a:t> </a:t>
            </a:r>
            <a:r>
              <a:rPr lang="es-MX" sz="3600" b="1" dirty="0" smtClean="0"/>
              <a:t>Grupo</a:t>
            </a:r>
            <a:r>
              <a:rPr lang="es-MX" sz="3600" dirty="0" smtClean="0"/>
              <a:t> CSI01; </a:t>
            </a:r>
            <a:r>
              <a:rPr lang="es-MX" sz="3600" b="1" dirty="0" smtClean="0"/>
              <a:t>Horario:</a:t>
            </a:r>
            <a:r>
              <a:rPr lang="es-MX" sz="3600" dirty="0" smtClean="0"/>
              <a:t> Lu-Mie-Vie </a:t>
            </a:r>
            <a:r>
              <a:rPr lang="es-MX" sz="3600" dirty="0" smtClean="0"/>
              <a:t>11:30—13:00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01_Introducción_01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100011" y="3120570"/>
            <a:ext cx="5533184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2000" b="1" dirty="0"/>
              <a:t>Carlos </a:t>
            </a:r>
            <a:r>
              <a:rPr lang="es-ES" sz="2000" b="1" dirty="0" err="1"/>
              <a:t>Yoshimar</a:t>
            </a:r>
            <a:r>
              <a:rPr lang="es-ES" sz="2000" b="1" dirty="0"/>
              <a:t> Hernández Badillo</a:t>
            </a:r>
            <a:r>
              <a:rPr lang="es-ES" sz="2000" dirty="0"/>
              <a:t> </a:t>
            </a:r>
            <a:endParaRPr lang="en-US" sz="3200" dirty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u="sng" dirty="0">
                <a:hlinkClick r:id="rId2"/>
              </a:rPr>
              <a:t>graficas.computadora.23i@gmail.com</a:t>
            </a:r>
            <a:r>
              <a:rPr lang="es-ES" sz="2000" dirty="0"/>
              <a:t> </a:t>
            </a:r>
            <a:endParaRPr lang="es-ES" sz="3200" b="1" dirty="0"/>
          </a:p>
          <a:p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35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a </a:t>
            </a:r>
            <a:r>
              <a:rPr lang="en-US" dirty="0" err="1" smtClean="0"/>
              <a:t>trabajar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s-419" dirty="0" smtClean="0"/>
              <a:t>Enfoque mixto: combinar </a:t>
            </a:r>
            <a:r>
              <a:rPr lang="es-419" dirty="0" smtClean="0"/>
              <a:t>el enfoque presencial con la ventajas desarrolladas durante el periodo de trabajo en el modo remoto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85571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enfoque</a:t>
            </a:r>
            <a:r>
              <a:rPr lang="en-US" dirty="0" smtClean="0"/>
              <a:t> </a:t>
            </a:r>
            <a:r>
              <a:rPr lang="en-US" dirty="0" err="1" smtClean="0"/>
              <a:t>realizado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periodo</a:t>
            </a:r>
            <a:r>
              <a:rPr lang="en-US" dirty="0" smtClean="0"/>
              <a:t> de </a:t>
            </a:r>
            <a:r>
              <a:rPr lang="en-US" dirty="0" err="1" smtClean="0"/>
              <a:t>contingencia</a:t>
            </a:r>
            <a:r>
              <a:rPr lang="en-US" dirty="0" smtClean="0"/>
              <a:t> de COVID (1)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s-419" dirty="0" smtClean="0"/>
              <a:t>Presentación de materiales de clases de manera anticipada:</a:t>
            </a:r>
          </a:p>
          <a:p>
            <a:pPr lvl="1"/>
            <a:r>
              <a:rPr lang="es-419" dirty="0" smtClean="0"/>
              <a:t>Profesor sube archivos del curso en anticipación de cada clase</a:t>
            </a:r>
          </a:p>
          <a:p>
            <a:pPr lvl="2"/>
            <a:r>
              <a:rPr lang="es-419" dirty="0" smtClean="0"/>
              <a:t>Los archivos contienen presentación de conceptos y las técnicas específicas de Gráficas por Computadora, algoritmos,  ejemplos de implementación de problemas, ejercicios, tareas, avisos, videos, etc.</a:t>
            </a:r>
            <a:endParaRPr lang="es-419" dirty="0" smtClean="0">
              <a:sym typeface="Wingdings" panose="05000000000000000000" pitchFamily="2" charset="2"/>
            </a:endParaRPr>
          </a:p>
          <a:p>
            <a:pPr lvl="1"/>
            <a:r>
              <a:rPr lang="es-419" dirty="0" smtClean="0">
                <a:sym typeface="Wingdings" panose="05000000000000000000" pitchFamily="2" charset="2"/>
              </a:rPr>
              <a:t>Alumnos trabajen con los archivos del profesor en casa </a:t>
            </a:r>
            <a:r>
              <a:rPr lang="es-419" u="sng" dirty="0" smtClean="0">
                <a:sym typeface="Wingdings" panose="05000000000000000000" pitchFamily="2" charset="2"/>
              </a:rPr>
              <a:t>antes</a:t>
            </a:r>
            <a:r>
              <a:rPr lang="es-419" dirty="0" smtClean="0">
                <a:sym typeface="Wingdings" panose="05000000000000000000" pitchFamily="2" charset="2"/>
              </a:rPr>
              <a:t> de la sesión en turno. Es decir, el primer acercamiento a los temas de cada clase los alumnos realicen no en la propia sesión, sino  en anticipación</a:t>
            </a:r>
          </a:p>
          <a:p>
            <a:pPr lvl="1"/>
            <a:r>
              <a:rPr lang="es-419" dirty="0" smtClean="0">
                <a:sym typeface="Wingdings" panose="05000000000000000000" pitchFamily="2" charset="2"/>
              </a:rPr>
              <a:t>En la sesión virtual se aclaran dudas, se hacen ejercicios, se hacen comentarios a los códigos implementados por alumnos y el desarrollo más profundo de los temas presentados en los archivos preliminares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95667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90955"/>
            <a:ext cx="10515600" cy="592818"/>
          </a:xfrm>
        </p:spPr>
        <p:txBody>
          <a:bodyPr>
            <a:normAutofit fontScale="90000"/>
          </a:bodyPr>
          <a:lstStyle/>
          <a:p>
            <a:r>
              <a:rPr lang="en-US" dirty="0"/>
              <a:t>El </a:t>
            </a:r>
            <a:r>
              <a:rPr lang="en-US" dirty="0" err="1"/>
              <a:t>enfoque</a:t>
            </a:r>
            <a:r>
              <a:rPr lang="en-US" dirty="0"/>
              <a:t> </a:t>
            </a:r>
            <a:r>
              <a:rPr lang="en-US" dirty="0" err="1"/>
              <a:t>realizado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 smtClean="0"/>
              <a:t>periodo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contingencia</a:t>
            </a:r>
            <a:r>
              <a:rPr lang="en-US" dirty="0"/>
              <a:t> de COVID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1885" y="1207433"/>
            <a:ext cx="11466285" cy="5275748"/>
          </a:xfrm>
        </p:spPr>
        <p:txBody>
          <a:bodyPr>
            <a:noAutofit/>
          </a:bodyPr>
          <a:lstStyle/>
          <a:p>
            <a:r>
              <a:rPr lang="es-419" sz="2400" dirty="0" smtClean="0"/>
              <a:t>Uso de Google </a:t>
            </a:r>
            <a:r>
              <a:rPr lang="es-419" sz="2400" dirty="0" err="1" smtClean="0"/>
              <a:t>Classroom</a:t>
            </a:r>
            <a:r>
              <a:rPr lang="es-419" sz="2400" dirty="0" smtClean="0"/>
              <a:t> y Google </a:t>
            </a:r>
            <a:r>
              <a:rPr lang="es-419" sz="2400" dirty="0" err="1" smtClean="0"/>
              <a:t>Meet</a:t>
            </a:r>
            <a:r>
              <a:rPr lang="es-419" sz="2400" dirty="0"/>
              <a:t>:</a:t>
            </a:r>
            <a:r>
              <a:rPr lang="es-419" sz="2400" dirty="0" smtClean="0"/>
              <a:t> En la página de acceso al correo universitario en la esquina superior-derecha hay botón “reja”, abriendo el cual se pueden ver estas aplicaciones.</a:t>
            </a:r>
          </a:p>
          <a:p>
            <a:r>
              <a:rPr lang="es-419" sz="2400" dirty="0" smtClean="0"/>
              <a:t>Dichas aplicaciones se usan durante cada sesión de clases virtuales. </a:t>
            </a:r>
          </a:p>
          <a:p>
            <a:pPr lvl="1"/>
            <a:r>
              <a:rPr lang="es-419" dirty="0" smtClean="0"/>
              <a:t>El </a:t>
            </a:r>
            <a:r>
              <a:rPr lang="es-419" dirty="0" err="1" smtClean="0"/>
              <a:t>Classroom</a:t>
            </a:r>
            <a:r>
              <a:rPr lang="es-419" dirty="0" smtClean="0"/>
              <a:t> permite organizar aspectos generales de la clase virtual y compartir información</a:t>
            </a:r>
          </a:p>
          <a:p>
            <a:pPr lvl="1"/>
            <a:r>
              <a:rPr lang="es-419" dirty="0" smtClean="0"/>
              <a:t>El </a:t>
            </a:r>
            <a:r>
              <a:rPr lang="es-419" dirty="0" err="1" smtClean="0"/>
              <a:t>Meet</a:t>
            </a:r>
            <a:r>
              <a:rPr lang="es-419" dirty="0" smtClean="0"/>
              <a:t> permite compartir las ventanas de trabajo y los mensajes (chat) durante cada sesión. Los mensajes pueden ser de texto o por audio (</a:t>
            </a:r>
            <a:r>
              <a:rPr lang="es-419" dirty="0" err="1" smtClean="0"/>
              <a:t>sugeto</a:t>
            </a:r>
            <a:r>
              <a:rPr lang="es-419" dirty="0" smtClean="0"/>
              <a:t> el uso de diademas)</a:t>
            </a:r>
          </a:p>
          <a:p>
            <a:r>
              <a:rPr lang="es-419" sz="2400" dirty="0" smtClean="0"/>
              <a:t>El espacio virtual para un grupo se configura por profesor una sola vez para todo trimestre. Él manda invitación solo una vez a todos alumnos; ellos la aceptan y luego en </a:t>
            </a:r>
            <a:r>
              <a:rPr lang="es-419" sz="2400" dirty="0" err="1" smtClean="0"/>
              <a:t>Classroom</a:t>
            </a:r>
            <a:r>
              <a:rPr lang="es-419" sz="2400" dirty="0" smtClean="0"/>
              <a:t> deben acceder a la clase configurada, según el horario oficial del grupo</a:t>
            </a:r>
          </a:p>
          <a:p>
            <a:r>
              <a:rPr lang="es-419" sz="2400" dirty="0"/>
              <a:t>Las sesiones de </a:t>
            </a:r>
            <a:r>
              <a:rPr lang="es-419" sz="2400" dirty="0" err="1"/>
              <a:t>Meet</a:t>
            </a:r>
            <a:r>
              <a:rPr lang="es-419" sz="2400" dirty="0"/>
              <a:t> son directamente derivadas de la clase en </a:t>
            </a:r>
            <a:r>
              <a:rPr lang="es-419" sz="2400" dirty="0" err="1"/>
              <a:t>Classroom</a:t>
            </a:r>
            <a:r>
              <a:rPr lang="es-419" sz="2400" dirty="0"/>
              <a:t>: hay una liga en </a:t>
            </a:r>
            <a:r>
              <a:rPr lang="es-419" sz="2400" dirty="0" err="1"/>
              <a:t>Classroom</a:t>
            </a:r>
            <a:r>
              <a:rPr lang="es-419" sz="2400" dirty="0"/>
              <a:t> </a:t>
            </a:r>
            <a:r>
              <a:rPr lang="es-419" sz="2400" dirty="0" smtClean="0"/>
              <a:t>para conectarse con </a:t>
            </a:r>
            <a:r>
              <a:rPr lang="es-419" sz="2400" dirty="0"/>
              <a:t>la reunión asociada de </a:t>
            </a:r>
            <a:r>
              <a:rPr lang="es-419" sz="2400" dirty="0" err="1"/>
              <a:t>Meet</a:t>
            </a:r>
            <a:r>
              <a:rPr lang="es-419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21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90955"/>
            <a:ext cx="10515600" cy="5928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a </a:t>
            </a:r>
            <a:r>
              <a:rPr lang="en-US" dirty="0" err="1" smtClean="0"/>
              <a:t>trabajar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smtClean="0"/>
              <a:t>23_I?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1885" y="696681"/>
            <a:ext cx="11466285" cy="5849262"/>
          </a:xfrm>
        </p:spPr>
        <p:txBody>
          <a:bodyPr>
            <a:noAutofit/>
          </a:bodyPr>
          <a:lstStyle/>
          <a:p>
            <a:endParaRPr lang="es-419" sz="2400" dirty="0" smtClean="0"/>
          </a:p>
          <a:p>
            <a:r>
              <a:rPr lang="es-419" sz="2400" dirty="0" smtClean="0"/>
              <a:t>Normalmente, las sesiones presenciales de cada clase serán grabados  y publicadas  en canal </a:t>
            </a:r>
          </a:p>
          <a:p>
            <a:pPr marL="0" indent="0">
              <a:buNone/>
            </a:pPr>
            <a:r>
              <a:rPr lang="es-419" sz="2400" dirty="0"/>
              <a:t>	</a:t>
            </a:r>
            <a:r>
              <a:rPr lang="es-419" sz="2400" dirty="0" smtClean="0"/>
              <a:t>https</a:t>
            </a:r>
            <a:r>
              <a:rPr lang="es-419" sz="2400" dirty="0"/>
              <a:t>://www.youtube.com/channel/UCwvOf5YkAlpv0tWuAi96cEw </a:t>
            </a:r>
            <a:endParaRPr lang="es-419" sz="2400" dirty="0" smtClean="0"/>
          </a:p>
          <a:p>
            <a:pPr marL="0" indent="0">
              <a:buNone/>
            </a:pPr>
            <a:r>
              <a:rPr lang="es-419" sz="2400" dirty="0" smtClean="0"/>
              <a:t>del profesor como </a:t>
            </a:r>
            <a:r>
              <a:rPr lang="es-419" sz="2400" dirty="0" err="1" smtClean="0"/>
              <a:t>playlist</a:t>
            </a:r>
            <a:r>
              <a:rPr lang="es-419" sz="2400" dirty="0" smtClean="0"/>
              <a:t> </a:t>
            </a:r>
          </a:p>
          <a:p>
            <a:r>
              <a:rPr lang="es-419" sz="2400" dirty="0"/>
              <a:t>Repositorio de la información del </a:t>
            </a:r>
            <a:r>
              <a:rPr lang="es-419" sz="2400" dirty="0" smtClean="0"/>
              <a:t>23_I </a:t>
            </a:r>
            <a:r>
              <a:rPr lang="es-419" sz="2400" dirty="0" smtClean="0"/>
              <a:t>(excepto grabaciones) será </a:t>
            </a:r>
            <a:r>
              <a:rPr lang="en-US" sz="2400" i="1" dirty="0">
                <a:hlinkClick r:id="rId2"/>
              </a:rPr>
              <a:t>http://</a:t>
            </a:r>
            <a:r>
              <a:rPr lang="en-US" sz="2400" i="1" dirty="0" smtClean="0">
                <a:hlinkClick r:id="rId2"/>
              </a:rPr>
              <a:t>newton.uam.mx/xgeorge/uea/graficacion</a:t>
            </a:r>
            <a:r>
              <a:rPr lang="en-US" sz="2400" i="1" dirty="0" smtClean="0"/>
              <a:t>/23_I</a:t>
            </a:r>
            <a:endParaRPr lang="es-419" sz="2400" dirty="0"/>
          </a:p>
          <a:p>
            <a:r>
              <a:rPr lang="es-419" sz="2400" dirty="0" smtClean="0"/>
              <a:t>Profesor va a editar permanentemente el archivo llamado CORRIENTE*.pdf</a:t>
            </a:r>
            <a:r>
              <a:rPr lang="es-419" sz="2400" dirty="0"/>
              <a:t> </a:t>
            </a:r>
            <a:r>
              <a:rPr lang="es-419" sz="2400" dirty="0" smtClean="0"/>
              <a:t>como una guía a todos recursos desarrollados durante el trimestre </a:t>
            </a:r>
            <a:r>
              <a:rPr lang="es-419" sz="2400" dirty="0" smtClean="0"/>
              <a:t>23_I </a:t>
            </a:r>
            <a:r>
              <a:rPr lang="es-419" sz="2400" dirty="0" smtClean="0"/>
              <a:t>y subirlo a dicho repositorio</a:t>
            </a:r>
          </a:p>
          <a:p>
            <a:r>
              <a:rPr lang="es-419" sz="2400" dirty="0" smtClean="0"/>
              <a:t>Los </a:t>
            </a:r>
            <a:r>
              <a:rPr lang="es-419" sz="2400" dirty="0" smtClean="0"/>
              <a:t>alumnos pueden aprovechar las grabaciones </a:t>
            </a:r>
            <a:r>
              <a:rPr lang="es-419" sz="2400" dirty="0" smtClean="0"/>
              <a:t>de </a:t>
            </a:r>
            <a:r>
              <a:rPr lang="es-419" sz="2400" dirty="0" smtClean="0"/>
              <a:t>todo el curso del trimestre </a:t>
            </a:r>
            <a:r>
              <a:rPr lang="es-419" sz="2400" dirty="0" smtClean="0"/>
              <a:t>22_I. </a:t>
            </a:r>
            <a:r>
              <a:rPr lang="es-419" sz="2400" dirty="0" smtClean="0"/>
              <a:t>Vean </a:t>
            </a:r>
            <a:r>
              <a:rPr lang="es-419" sz="2400" dirty="0">
                <a:hlinkClick r:id="rId3"/>
              </a:rPr>
              <a:t>http://</a:t>
            </a:r>
            <a:r>
              <a:rPr lang="es-419" sz="2400" dirty="0" smtClean="0">
                <a:hlinkClick r:id="rId3"/>
              </a:rPr>
              <a:t>newton.uam.mx/xgeorge/uea/graficacion/22_I/</a:t>
            </a:r>
            <a:r>
              <a:rPr lang="es-419" sz="2400" dirty="0" smtClean="0"/>
              <a:t> </a:t>
            </a:r>
            <a:r>
              <a:rPr lang="es-419" sz="2400" dirty="0"/>
              <a:t>usando </a:t>
            </a:r>
            <a:r>
              <a:rPr lang="es-419" sz="2400" dirty="0" smtClean="0"/>
              <a:t>el archivo </a:t>
            </a:r>
            <a:r>
              <a:rPr lang="es-419" sz="2400" dirty="0" smtClean="0">
                <a:hlinkClick r:id="rId4"/>
              </a:rPr>
              <a:t>CORRIENTE_GRAF_*.pdf</a:t>
            </a:r>
            <a:r>
              <a:rPr lang="es-419" sz="2400" dirty="0" smtClean="0"/>
              <a:t> como la guía</a:t>
            </a:r>
            <a:endParaRPr lang="es-419" sz="2400" dirty="0"/>
          </a:p>
        </p:txBody>
      </p:sp>
    </p:spTree>
    <p:extLst>
      <p:ext uri="{BB962C8B-B14F-4D97-AF65-F5344CB8AC3E}">
        <p14:creationId xmlns:p14="http://schemas.microsoft.com/office/powerpoint/2010/main" val="162733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 smtClean="0"/>
              <a:t>Evaluación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s-419" dirty="0" smtClean="0"/>
              <a:t>Alumnos deben:</a:t>
            </a:r>
          </a:p>
          <a:p>
            <a:pPr lvl="1"/>
            <a:r>
              <a:rPr lang="es-419" dirty="0" smtClean="0"/>
              <a:t> Realizar una serie de tareas (entre 5 y 7 en total).</a:t>
            </a:r>
          </a:p>
          <a:p>
            <a:pPr lvl="1"/>
            <a:r>
              <a:rPr lang="es-419" dirty="0" smtClean="0"/>
              <a:t>Aplicar dos exámenes rápidos . Los exámenes son práctico-conceptuales.</a:t>
            </a:r>
          </a:p>
          <a:p>
            <a:pPr lvl="1"/>
            <a:r>
              <a:rPr lang="es-419" dirty="0" smtClean="0"/>
              <a:t>Entregar un proyecto que cumple con una serie de especificaciones</a:t>
            </a:r>
          </a:p>
          <a:p>
            <a:r>
              <a:rPr lang="es-419" dirty="0" smtClean="0"/>
              <a:t>Los pesos de tareas + exámenes +proyecto para calificación final vean en archivo</a:t>
            </a:r>
          </a:p>
          <a:p>
            <a:pPr marL="0" indent="0">
              <a:buNone/>
            </a:pPr>
            <a:r>
              <a:rPr lang="es-MX" sz="2000" dirty="0" smtClean="0"/>
              <a:t>            </a:t>
            </a:r>
            <a:r>
              <a:rPr lang="es-MX" sz="2000" dirty="0" smtClean="0">
                <a:hlinkClick r:id="rId2"/>
              </a:rPr>
              <a:t>http</a:t>
            </a:r>
            <a:r>
              <a:rPr lang="es-MX" sz="2000" dirty="0">
                <a:hlinkClick r:id="rId2"/>
              </a:rPr>
              <a:t>://</a:t>
            </a:r>
            <a:r>
              <a:rPr lang="es-MX" sz="2000" dirty="0" smtClean="0">
                <a:hlinkClick r:id="rId2"/>
              </a:rPr>
              <a:t>newton.uam.mx/xgeorge/uea/graficacion/22_P/</a:t>
            </a:r>
            <a:r>
              <a:rPr lang="es-MX" sz="2000" dirty="0" smtClean="0"/>
              <a:t>01_introducion_al_curso_01.doc</a:t>
            </a:r>
          </a:p>
          <a:p>
            <a:pPr marL="0" indent="0">
              <a:buNone/>
            </a:pPr>
            <a:r>
              <a:rPr lang="es-419" dirty="0" smtClean="0"/>
              <a:t> </a:t>
            </a:r>
            <a:r>
              <a:rPr lang="es-MX" dirty="0" smtClean="0"/>
              <a:t>Nota: NO SE APLICA EXAMEN GLOBAL</a:t>
            </a:r>
            <a:endParaRPr lang="es-419" dirty="0"/>
          </a:p>
          <a:p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29750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 smtClean="0"/>
              <a:t>Herramientas de programación para el curso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9433"/>
            <a:ext cx="10515600" cy="5305195"/>
          </a:xfrm>
        </p:spPr>
        <p:txBody>
          <a:bodyPr>
            <a:normAutofit/>
          </a:bodyPr>
          <a:lstStyle/>
          <a:p>
            <a:r>
              <a:rPr lang="es-419" dirty="0" smtClean="0"/>
              <a:t>Vamos a implementar los programas en C++ de realidad virtual en la plataforma </a:t>
            </a:r>
            <a:r>
              <a:rPr lang="es-419" dirty="0" err="1" smtClean="0"/>
              <a:t>OpenGL</a:t>
            </a:r>
            <a:r>
              <a:rPr lang="es-419" dirty="0" smtClean="0"/>
              <a:t> bajo IDE Visual Studio (VS) </a:t>
            </a:r>
            <a:r>
              <a:rPr lang="es-419" dirty="0"/>
              <a:t>(</a:t>
            </a:r>
            <a:r>
              <a:rPr lang="es-419" dirty="0" smtClean="0"/>
              <a:t>del </a:t>
            </a:r>
            <a:r>
              <a:rPr lang="es-419" dirty="0"/>
              <a:t>2010 o </a:t>
            </a:r>
            <a:r>
              <a:rPr lang="es-419" dirty="0" smtClean="0"/>
              <a:t>una versión mayor, hasta la versión de 2017) en el sistema operativo Windows</a:t>
            </a:r>
          </a:p>
          <a:p>
            <a:r>
              <a:rPr lang="es-419" dirty="0" smtClean="0"/>
              <a:t>Para instalar IDE busquen “Visual Studio </a:t>
            </a:r>
            <a:r>
              <a:rPr lang="es-419" dirty="0" err="1" smtClean="0"/>
              <a:t>download</a:t>
            </a:r>
            <a:r>
              <a:rPr lang="es-419" dirty="0" smtClean="0"/>
              <a:t>” en Internet</a:t>
            </a:r>
          </a:p>
          <a:p>
            <a:r>
              <a:rPr lang="es-419" dirty="0" smtClean="0"/>
              <a:t>A parte del </a:t>
            </a:r>
            <a:r>
              <a:rPr lang="es-MX" i="1" dirty="0" smtClean="0"/>
              <a:t>Visual Studio,</a:t>
            </a:r>
            <a:r>
              <a:rPr lang="es-419" dirty="0" smtClean="0"/>
              <a:t> necesitan el paquete GLUT . Los detalles de configuración de un proyecto basado en GLUT vean en p.4 del </a:t>
            </a: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newton.uam.mx/xgeorge/uea/graficacion/23_I/01_introducion_al_curso_01.doc</a:t>
            </a:r>
            <a:endParaRPr lang="en-US" sz="2000" dirty="0" smtClean="0"/>
          </a:p>
          <a:p>
            <a:r>
              <a:rPr lang="en-US" dirty="0" err="1"/>
              <a:t>Liga</a:t>
            </a:r>
            <a:r>
              <a:rPr lang="en-US" dirty="0"/>
              <a:t> </a:t>
            </a:r>
            <a:r>
              <a:rPr lang="en-US" dirty="0" smtClean="0"/>
              <a:t>a un </a:t>
            </a:r>
            <a:r>
              <a:rPr lang="en-US" dirty="0"/>
              <a:t>video </a:t>
            </a:r>
            <a:r>
              <a:rPr lang="en-US" dirty="0" err="1"/>
              <a:t>donde</a:t>
            </a:r>
            <a:r>
              <a:rPr lang="en-US" dirty="0"/>
              <a:t> se </a:t>
            </a:r>
            <a:r>
              <a:rPr lang="en-US" dirty="0" err="1"/>
              <a:t>explica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configurar</a:t>
            </a:r>
            <a:r>
              <a:rPr lang="en-US" dirty="0"/>
              <a:t> y </a:t>
            </a:r>
            <a:r>
              <a:rPr lang="en-US" dirty="0" err="1"/>
              <a:t>probar</a:t>
            </a:r>
            <a:r>
              <a:rPr lang="en-US" dirty="0"/>
              <a:t> un </a:t>
            </a:r>
            <a:r>
              <a:rPr lang="en-US" dirty="0" err="1"/>
              <a:t>proyecto</a:t>
            </a:r>
            <a:r>
              <a:rPr lang="en-US" dirty="0"/>
              <a:t> con GLUT:</a:t>
            </a:r>
          </a:p>
          <a:p>
            <a:pPr marL="0" indent="0">
              <a:buNone/>
            </a:pPr>
            <a:r>
              <a:rPr lang="en-US" dirty="0" smtClean="0"/>
              <a:t>                     https</a:t>
            </a:r>
            <a:r>
              <a:rPr lang="en-US" dirty="0"/>
              <a:t>://youtu.be/OINeHAAAALk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92156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4842"/>
            <a:ext cx="10515600" cy="1325563"/>
          </a:xfrm>
        </p:spPr>
        <p:txBody>
          <a:bodyPr/>
          <a:lstStyle/>
          <a:p>
            <a:r>
              <a:rPr lang="es-419" dirty="0" smtClean="0"/>
              <a:t>Fuentes de información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61143"/>
            <a:ext cx="10515600" cy="5471885"/>
          </a:xfrm>
        </p:spPr>
        <p:txBody>
          <a:bodyPr>
            <a:normAutofit/>
          </a:bodyPr>
          <a:lstStyle/>
          <a:p>
            <a:r>
              <a:rPr lang="es-419" dirty="0" smtClean="0"/>
              <a:t>La fuente principal para la </a:t>
            </a:r>
            <a:r>
              <a:rPr lang="es-419" dirty="0" err="1" smtClean="0"/>
              <a:t>uea</a:t>
            </a:r>
            <a:r>
              <a:rPr lang="es-419" dirty="0" smtClean="0"/>
              <a:t> será la página con archivos creados por profesor </a:t>
            </a:r>
            <a:r>
              <a:rPr lang="en-US" i="1" dirty="0" smtClean="0">
                <a:hlinkClick r:id="rId2"/>
              </a:rPr>
              <a:t>http://newton.uam.mx/xgeorge/uea/graficacion</a:t>
            </a:r>
            <a:r>
              <a:rPr lang="en-US" i="1" dirty="0" smtClean="0"/>
              <a:t> . </a:t>
            </a:r>
            <a:r>
              <a:rPr lang="en-US" dirty="0" smtClean="0"/>
              <a:t>La </a:t>
            </a:r>
            <a:r>
              <a:rPr lang="en-US" dirty="0" err="1" smtClean="0"/>
              <a:t>información</a:t>
            </a:r>
            <a:r>
              <a:rPr lang="en-US" dirty="0" smtClean="0"/>
              <a:t> </a:t>
            </a:r>
            <a:r>
              <a:rPr lang="en-US" dirty="0" err="1" smtClean="0"/>
              <a:t>específica</a:t>
            </a:r>
            <a:r>
              <a:rPr lang="en-US" dirty="0" smtClean="0"/>
              <a:t> para el trimester </a:t>
            </a:r>
            <a:r>
              <a:rPr lang="en-US" dirty="0" smtClean="0"/>
              <a:t>23-I </a:t>
            </a:r>
            <a:r>
              <a:rPr lang="en-US" dirty="0" smtClean="0"/>
              <a:t>se </a:t>
            </a:r>
            <a:r>
              <a:rPr lang="en-US" dirty="0" err="1" smtClean="0"/>
              <a:t>ubicará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i="1" dirty="0">
                <a:hlinkClick r:id="rId2"/>
              </a:rPr>
              <a:t>http://</a:t>
            </a:r>
            <a:r>
              <a:rPr lang="en-US" i="1" dirty="0" smtClean="0">
                <a:hlinkClick r:id="rId2"/>
              </a:rPr>
              <a:t>newton.uam.mx/xgeorge/uea/graficacion</a:t>
            </a:r>
            <a:r>
              <a:rPr lang="en-US" i="1" dirty="0" smtClean="0"/>
              <a:t>/23_I</a:t>
            </a:r>
            <a:endParaRPr lang="es-MX" dirty="0" smtClean="0"/>
          </a:p>
          <a:p>
            <a:r>
              <a:rPr lang="es-419" dirty="0" smtClean="0"/>
              <a:t>Sobre libros de texto y tutoriales -&gt; vean p. 5 de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newton.uam.mx/xgeorge/uea/graficacion/23_I/</a:t>
            </a:r>
            <a:r>
              <a:rPr lang="en-US" sz="2000" dirty="0" smtClean="0"/>
              <a:t>01_introducion_al_curso_01.doc</a:t>
            </a:r>
            <a:endParaRPr lang="es-MX" sz="2000" dirty="0" smtClean="0"/>
          </a:p>
          <a:p>
            <a:r>
              <a:rPr lang="es-MX" dirty="0" smtClean="0"/>
              <a:t>Página oficial de </a:t>
            </a:r>
            <a:r>
              <a:rPr lang="es-MX" dirty="0" err="1" smtClean="0"/>
              <a:t>OpenGL</a:t>
            </a:r>
            <a:r>
              <a:rPr lang="es-MX" dirty="0"/>
              <a:t> https://www.opengl.org/</a:t>
            </a:r>
            <a:endParaRPr lang="es-MX" dirty="0" smtClean="0"/>
          </a:p>
          <a:p>
            <a:r>
              <a:rPr lang="es-MX" dirty="0" smtClean="0"/>
              <a:t>Wikipedia y otras fuentes de Internet</a:t>
            </a:r>
          </a:p>
          <a:p>
            <a:r>
              <a:rPr lang="es-419" dirty="0" smtClean="0"/>
              <a:t>El archivo </a:t>
            </a:r>
            <a:r>
              <a:rPr lang="en-US" sz="2000" i="1" dirty="0" smtClean="0">
                <a:hlinkClick r:id="rId4"/>
              </a:rPr>
              <a:t>http://</a:t>
            </a:r>
            <a:r>
              <a:rPr lang="en-US" sz="2000" i="1" dirty="0" smtClean="0">
                <a:hlinkClick r:id="rId4"/>
              </a:rPr>
              <a:t>newton.uam.mx/xgeorge/uea/graficacion/23_I/</a:t>
            </a:r>
            <a:r>
              <a:rPr lang="es-419" sz="2000" dirty="0" smtClean="0">
                <a:hlinkClick r:id="rId4"/>
              </a:rPr>
              <a:t>HORARIO_G_Kh_23_I.doc</a:t>
            </a:r>
            <a:r>
              <a:rPr lang="es-419" sz="2000" dirty="0" smtClean="0"/>
              <a:t> </a:t>
            </a:r>
            <a:r>
              <a:rPr lang="es-419" dirty="0"/>
              <a:t>contiene entre </a:t>
            </a:r>
            <a:r>
              <a:rPr lang="es-419" dirty="0" smtClean="0"/>
              <a:t>otras cosas </a:t>
            </a:r>
            <a:r>
              <a:rPr lang="es-419" dirty="0" smtClean="0"/>
              <a:t>las direcciones </a:t>
            </a:r>
            <a:r>
              <a:rPr lang="es-419" dirty="0" smtClean="0"/>
              <a:t>del correo del </a:t>
            </a:r>
            <a:r>
              <a:rPr lang="es-419" dirty="0" err="1" smtClean="0"/>
              <a:t>prof.</a:t>
            </a:r>
            <a:r>
              <a:rPr lang="es-419" dirty="0" smtClean="0"/>
              <a:t> y del ayudante</a:t>
            </a:r>
            <a:endParaRPr lang="es-419" sz="2000" dirty="0"/>
          </a:p>
        </p:txBody>
      </p:sp>
    </p:spTree>
    <p:extLst>
      <p:ext uri="{BB962C8B-B14F-4D97-AF65-F5344CB8AC3E}">
        <p14:creationId xmlns:p14="http://schemas.microsoft.com/office/powerpoint/2010/main" val="26574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07404"/>
            <a:ext cx="10515600" cy="1325563"/>
          </a:xfrm>
        </p:spPr>
        <p:txBody>
          <a:bodyPr/>
          <a:lstStyle/>
          <a:p>
            <a:r>
              <a:rPr lang="es-419" dirty="0" err="1" smtClean="0"/>
              <a:t>Asesorias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64059" y="2619634"/>
            <a:ext cx="10515600" cy="29902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s-ES" sz="3200" dirty="0" smtClean="0"/>
          </a:p>
          <a:p>
            <a:pPr marL="0" indent="0">
              <a:buNone/>
            </a:pPr>
            <a:r>
              <a:rPr lang="es-ES" sz="3200" dirty="0" err="1" smtClean="0"/>
              <a:t>Asesorias</a:t>
            </a:r>
            <a:r>
              <a:rPr lang="es-ES" sz="3200" dirty="0" smtClean="0"/>
              <a:t> remotas con el profesor se programen a través de solicitud por e-mail</a:t>
            </a:r>
            <a:endParaRPr lang="es-ES" sz="3200" dirty="0"/>
          </a:p>
          <a:p>
            <a:pPr marL="0" indent="0">
              <a:buNone/>
            </a:pPr>
            <a:endParaRPr lang="es-419" sz="2000" dirty="0" smtClean="0"/>
          </a:p>
          <a:p>
            <a:pPr marL="0" indent="0">
              <a:buNone/>
            </a:pPr>
            <a:r>
              <a:rPr lang="es-419" sz="3200" dirty="0"/>
              <a:t>Ayuda instantánea (con ayudante)</a:t>
            </a:r>
          </a:p>
          <a:p>
            <a:pPr marL="0" indent="0">
              <a:buNone/>
            </a:pPr>
            <a:r>
              <a:rPr lang="es-419" sz="2000" dirty="0" smtClean="0"/>
              <a:t>Grupo </a:t>
            </a:r>
            <a:r>
              <a:rPr lang="es-419" sz="2000" dirty="0"/>
              <a:t>de </a:t>
            </a:r>
            <a:r>
              <a:rPr lang="es-419" sz="2000" dirty="0" err="1"/>
              <a:t>Telegram</a:t>
            </a:r>
            <a:r>
              <a:rPr lang="es-419" sz="2000" dirty="0"/>
              <a:t> para contacto y dudas breves</a:t>
            </a:r>
            <a:r>
              <a:rPr lang="es-419" sz="2000" dirty="0" smtClean="0"/>
              <a:t>:</a:t>
            </a:r>
          </a:p>
          <a:p>
            <a:pPr marL="0" indent="0">
              <a:buNone/>
            </a:pPr>
            <a:r>
              <a:rPr lang="es-ES" sz="2000" u="sng" dirty="0">
                <a:hlinkClick r:id="rId2"/>
              </a:rPr>
              <a:t>https://</a:t>
            </a:r>
            <a:r>
              <a:rPr lang="es-ES" sz="2000" u="sng" dirty="0" smtClean="0">
                <a:hlinkClick r:id="rId2"/>
              </a:rPr>
              <a:t>t.me/joinchat/JcBZ8hFpvDFhODZj</a:t>
            </a:r>
            <a:endParaRPr lang="es-419" sz="2000" dirty="0"/>
          </a:p>
        </p:txBody>
      </p:sp>
    </p:spTree>
    <p:extLst>
      <p:ext uri="{BB962C8B-B14F-4D97-AF65-F5344CB8AC3E}">
        <p14:creationId xmlns:p14="http://schemas.microsoft.com/office/powerpoint/2010/main" val="268988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26252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1426</TotalTime>
  <Words>656</Words>
  <Application>Microsoft Office PowerPoint</Application>
  <PresentationFormat>Panorámica</PresentationFormat>
  <Paragraphs>65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Bradley Hand ITC</vt:lpstr>
      <vt:lpstr>Calibri</vt:lpstr>
      <vt:lpstr>Calibri Light</vt:lpstr>
      <vt:lpstr>Wingdings</vt:lpstr>
      <vt:lpstr>Tema de Office</vt:lpstr>
      <vt:lpstr>Trimestre: 23-I uea: Graficas por Computadora(1151051)  Grupo CSI01; Horario: Lu-Mie-Vie 11:30—13:00  RESUMENES DEL CURSO Sección: 01_Introducción_01</vt:lpstr>
      <vt:lpstr>¿Cómo vamos a trabajar?</vt:lpstr>
      <vt:lpstr>El enfoque realizado en periodo de contingencia de COVID (1)</vt:lpstr>
      <vt:lpstr>El enfoque realizado en periodo de contingencia de COVID (2)</vt:lpstr>
      <vt:lpstr>¿Cómo vamos a trabajar en 23_I? </vt:lpstr>
      <vt:lpstr>Evaluación</vt:lpstr>
      <vt:lpstr>Herramientas de programación para el curso</vt:lpstr>
      <vt:lpstr>Fuentes de información</vt:lpstr>
      <vt:lpstr>Asesorias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Lu-Mie-Vie 8:30—10:00</dc:title>
  <dc:creator>xgeorge</dc:creator>
  <cp:lastModifiedBy>a</cp:lastModifiedBy>
  <cp:revision>63</cp:revision>
  <dcterms:created xsi:type="dcterms:W3CDTF">2020-04-14T16:00:01Z</dcterms:created>
  <dcterms:modified xsi:type="dcterms:W3CDTF">2023-02-03T16:44:06Z</dcterms:modified>
</cp:coreProperties>
</file>