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89" r:id="rId4"/>
    <p:sldId id="284" r:id="rId5"/>
    <p:sldId id="290" r:id="rId6"/>
    <p:sldId id="291" r:id="rId7"/>
    <p:sldId id="292" r:id="rId8"/>
    <p:sldId id="293" r:id="rId9"/>
    <p:sldId id="281" r:id="rId10"/>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3" autoAdjust="0"/>
    <p:restoredTop sz="94660"/>
  </p:normalViewPr>
  <p:slideViewPr>
    <p:cSldViewPr snapToGrid="0">
      <p:cViewPr varScale="1">
        <p:scale>
          <a:sx n="97" d="100"/>
          <a:sy n="97" d="100"/>
        </p:scale>
        <p:origin x="216" y="9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8/4/2022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65928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8/4/2022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3163452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8/4/2022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884685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8/4/2022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40321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8432033C-87CA-44F6-B5AE-8E60FEB7F6D2}" type="datetimeFigureOut">
              <a:rPr lang="en-US" smtClean="0"/>
              <a:t>8/4/2022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029143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8432033C-87CA-44F6-B5AE-8E60FEB7F6D2}" type="datetimeFigureOut">
              <a:rPr lang="en-US" smtClean="0"/>
              <a:t>8/4/2022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495227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8432033C-87CA-44F6-B5AE-8E60FEB7F6D2}" type="datetimeFigureOut">
              <a:rPr lang="en-US" smtClean="0"/>
              <a:t>8/4/2022</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103407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8432033C-87CA-44F6-B5AE-8E60FEB7F6D2}" type="datetimeFigureOut">
              <a:rPr lang="en-US" smtClean="0"/>
              <a:t>8/4/2022</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976751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8432033C-87CA-44F6-B5AE-8E60FEB7F6D2}" type="datetimeFigureOut">
              <a:rPr lang="en-US" smtClean="0"/>
              <a:t>8/4/2022</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18848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432033C-87CA-44F6-B5AE-8E60FEB7F6D2}" type="datetimeFigureOut">
              <a:rPr lang="en-US" smtClean="0"/>
              <a:t>8/4/2022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3560495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432033C-87CA-44F6-B5AE-8E60FEB7F6D2}" type="datetimeFigureOut">
              <a:rPr lang="en-US" smtClean="0"/>
              <a:t>8/4/2022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430949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32033C-87CA-44F6-B5AE-8E60FEB7F6D2}" type="datetimeFigureOut">
              <a:rPr lang="en-US" smtClean="0"/>
              <a:t>8/4/2022</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AE419C-E152-4B56-9560-44AF9A581E48}" type="slidenum">
              <a:rPr lang="en-US" smtClean="0"/>
              <a:t>‹Nº›</a:t>
            </a:fld>
            <a:endParaRPr lang="en-US"/>
          </a:p>
        </p:txBody>
      </p:sp>
    </p:spTree>
    <p:extLst>
      <p:ext uri="{BB962C8B-B14F-4D97-AF65-F5344CB8AC3E}">
        <p14:creationId xmlns:p14="http://schemas.microsoft.com/office/powerpoint/2010/main" val="10540407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graficas.21.invierno@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78971" y="232230"/>
            <a:ext cx="11263085" cy="2455405"/>
          </a:xfrm>
        </p:spPr>
        <p:txBody>
          <a:bodyPr>
            <a:normAutofit fontScale="90000"/>
          </a:bodyPr>
          <a:lstStyle/>
          <a:p>
            <a:r>
              <a:rPr lang="es-MX" sz="3600" b="1" dirty="0"/>
              <a:t>Trimestre:</a:t>
            </a:r>
            <a:r>
              <a:rPr lang="es-MX" sz="3600" dirty="0"/>
              <a:t> 22-P</a:t>
            </a:r>
            <a:br>
              <a:rPr lang="es-MX" sz="3600" dirty="0"/>
            </a:br>
            <a:r>
              <a:rPr lang="es-MX" sz="3600" b="1" dirty="0" err="1"/>
              <a:t>uea</a:t>
            </a:r>
            <a:r>
              <a:rPr lang="es-MX" sz="3600" b="1" dirty="0"/>
              <a:t>:</a:t>
            </a:r>
            <a:r>
              <a:rPr lang="es-MX" sz="3600" dirty="0"/>
              <a:t> Graficas por Computadora(1151051)</a:t>
            </a:r>
            <a:br>
              <a:rPr lang="es-MX" sz="3600" dirty="0"/>
            </a:br>
            <a:r>
              <a:rPr lang="es-MX" sz="3600" dirty="0"/>
              <a:t> </a:t>
            </a:r>
            <a:r>
              <a:rPr lang="es-MX" sz="3600" b="1" dirty="0"/>
              <a:t>Grupo</a:t>
            </a:r>
            <a:r>
              <a:rPr lang="es-MX" sz="3600" dirty="0"/>
              <a:t> CSI01; </a:t>
            </a:r>
            <a:r>
              <a:rPr lang="es-MX" sz="3600" b="1" dirty="0"/>
              <a:t>Horario:</a:t>
            </a:r>
            <a:r>
              <a:rPr lang="es-MX" sz="3600" dirty="0"/>
              <a:t> Lu-Mie-Vie 11:30—13:00</a:t>
            </a:r>
            <a:r>
              <a:rPr lang="es-MX" sz="3600" dirty="0" smtClean="0"/>
              <a:t/>
            </a:r>
            <a:br>
              <a:rPr lang="es-MX" sz="3600" dirty="0" smtClean="0"/>
            </a:br>
            <a:r>
              <a:rPr lang="es-MX" sz="3600" dirty="0" smtClean="0">
                <a:latin typeface="Bradley Hand ITC" panose="03070402050302030203" pitchFamily="66" charset="0"/>
              </a:rPr>
              <a:t>RESUMENES DEL CURSO</a:t>
            </a:r>
            <a:br>
              <a:rPr lang="es-MX" sz="3600" dirty="0" smtClean="0">
                <a:latin typeface="Bradley Hand ITC" panose="03070402050302030203" pitchFamily="66" charset="0"/>
              </a:rPr>
            </a:br>
            <a:r>
              <a:rPr lang="es-MX" sz="3600" dirty="0" smtClean="0"/>
              <a:t>Sección: Puerta de Vista (</a:t>
            </a:r>
            <a:r>
              <a:rPr lang="es-MX" sz="3600" dirty="0" err="1" smtClean="0"/>
              <a:t>Viewport</a:t>
            </a:r>
            <a:r>
              <a:rPr lang="es-MX" sz="3600" dirty="0" smtClean="0"/>
              <a:t>)</a:t>
            </a:r>
            <a:endParaRPr lang="en-US" sz="3600" dirty="0"/>
          </a:p>
        </p:txBody>
      </p:sp>
      <p:sp>
        <p:nvSpPr>
          <p:cNvPr id="3" name="Subtítulo 2"/>
          <p:cNvSpPr>
            <a:spLocks noGrp="1"/>
          </p:cNvSpPr>
          <p:nvPr>
            <p:ph type="subTitle" idx="1"/>
          </p:nvPr>
        </p:nvSpPr>
        <p:spPr>
          <a:xfrm>
            <a:off x="478972" y="2960914"/>
            <a:ext cx="4978400" cy="3381828"/>
          </a:xfrm>
        </p:spPr>
        <p:txBody>
          <a:bodyPr/>
          <a:lstStyle/>
          <a:p>
            <a:r>
              <a:rPr lang="en-US" dirty="0" smtClean="0"/>
              <a:t>PROFESOR:	  </a:t>
            </a:r>
          </a:p>
          <a:p>
            <a:r>
              <a:rPr lang="en-US" dirty="0" smtClean="0"/>
              <a:t>GUEORGI KHATCHATOUROV</a:t>
            </a:r>
            <a:endParaRPr lang="en-US" dirty="0"/>
          </a:p>
          <a:p>
            <a:endParaRPr lang="en-US" dirty="0" smtClean="0"/>
          </a:p>
          <a:p>
            <a:endParaRPr lang="en-US" dirty="0"/>
          </a:p>
          <a:p>
            <a:endParaRPr lang="en-US" dirty="0" smtClean="0"/>
          </a:p>
          <a:p>
            <a:endParaRPr lang="en-US" dirty="0" smtClean="0"/>
          </a:p>
          <a:p>
            <a:r>
              <a:rPr lang="en-US" dirty="0" smtClean="0"/>
              <a:t>http://newton.uam.mx/xgeorge/</a:t>
            </a:r>
            <a:endParaRPr lang="en-US" dirty="0"/>
          </a:p>
        </p:txBody>
      </p:sp>
      <p:sp>
        <p:nvSpPr>
          <p:cNvPr id="4" name="Subtítulo 2"/>
          <p:cNvSpPr txBox="1">
            <a:spLocks/>
          </p:cNvSpPr>
          <p:nvPr/>
        </p:nvSpPr>
        <p:spPr>
          <a:xfrm>
            <a:off x="6654795" y="3120570"/>
            <a:ext cx="4978400" cy="3127831"/>
          </a:xfrm>
          <a:prstGeom prst="rect">
            <a:avLst/>
          </a:prstGeom>
        </p:spPr>
        <p:txBody>
          <a:bodyPr vert="horz" lIns="91440" tIns="45720" rIns="91440" bIns="45720" rtlCol="0">
            <a:normAutofit fontScale="5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err="1" smtClean="0"/>
              <a:t>Ayudante</a:t>
            </a:r>
            <a:r>
              <a:rPr lang="en-US" dirty="0" smtClean="0"/>
              <a:t>:	  </a:t>
            </a:r>
          </a:p>
          <a:p>
            <a:r>
              <a:rPr lang="es-ES" sz="3200" b="1" dirty="0"/>
              <a:t>Carlos </a:t>
            </a:r>
            <a:r>
              <a:rPr lang="es-ES" sz="3200" b="1" dirty="0" err="1"/>
              <a:t>Yoshimar</a:t>
            </a:r>
            <a:r>
              <a:rPr lang="es-ES" sz="3200" b="1" dirty="0"/>
              <a:t> Hernández Badillo</a:t>
            </a:r>
            <a:r>
              <a:rPr lang="es-ES" sz="3200" dirty="0"/>
              <a:t> </a:t>
            </a:r>
            <a:endParaRPr lang="en-US" sz="4400" dirty="0"/>
          </a:p>
          <a:p>
            <a:endParaRPr lang="en-US" sz="3200" dirty="0"/>
          </a:p>
          <a:p>
            <a:endParaRPr lang="en-US" sz="3200" dirty="0"/>
          </a:p>
          <a:p>
            <a:endParaRPr lang="en-US" sz="3200" dirty="0"/>
          </a:p>
          <a:p>
            <a:endParaRPr lang="en-US" sz="3200" dirty="0"/>
          </a:p>
          <a:p>
            <a:endParaRPr lang="en-US" sz="3200" dirty="0"/>
          </a:p>
          <a:p>
            <a:endParaRPr lang="es-ES" sz="3200" b="1" dirty="0"/>
          </a:p>
          <a:p>
            <a:endParaRPr lang="es-ES" sz="3200" b="1" dirty="0"/>
          </a:p>
          <a:p>
            <a:r>
              <a:rPr lang="es-ES" sz="3200" u="sng" dirty="0" smtClean="0">
                <a:hlinkClick r:id="rId2"/>
              </a:rPr>
              <a:t>graficas.22p@gmail.com</a:t>
            </a:r>
            <a:r>
              <a:rPr lang="es-ES" sz="3200" b="1" dirty="0" smtClean="0"/>
              <a:t> </a:t>
            </a:r>
            <a:endParaRPr lang="en-US" sz="3200" dirty="0"/>
          </a:p>
        </p:txBody>
      </p:sp>
      <p:pic>
        <p:nvPicPr>
          <p:cNvPr id="7" name="Imagen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63308" y="3814318"/>
            <a:ext cx="1452243" cy="1570492"/>
          </a:xfrm>
          <a:prstGeom prst="rect">
            <a:avLst/>
          </a:prstGeom>
        </p:spPr>
      </p:pic>
    </p:spTree>
    <p:extLst>
      <p:ext uri="{BB962C8B-B14F-4D97-AF65-F5344CB8AC3E}">
        <p14:creationId xmlns:p14="http://schemas.microsoft.com/office/powerpoint/2010/main" val="3237886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057275"/>
          </a:xfrm>
        </p:spPr>
        <p:txBody>
          <a:bodyPr>
            <a:normAutofit/>
          </a:bodyPr>
          <a:lstStyle/>
          <a:p>
            <a:pPr algn="ctr"/>
            <a:r>
              <a:rPr lang="es-MX" dirty="0" smtClean="0"/>
              <a:t>Resumen</a:t>
            </a:r>
            <a:endParaRPr lang="en-US" dirty="0"/>
          </a:p>
        </p:txBody>
      </p:sp>
      <p:sp>
        <p:nvSpPr>
          <p:cNvPr id="3" name="Marcador de contenido 2"/>
          <p:cNvSpPr>
            <a:spLocks noGrp="1"/>
          </p:cNvSpPr>
          <p:nvPr>
            <p:ph idx="1"/>
          </p:nvPr>
        </p:nvSpPr>
        <p:spPr>
          <a:xfrm>
            <a:off x="798444" y="1161144"/>
            <a:ext cx="10515600" cy="5239656"/>
          </a:xfrm>
        </p:spPr>
        <p:txBody>
          <a:bodyPr>
            <a:normAutofit/>
          </a:bodyPr>
          <a:lstStyle/>
          <a:p>
            <a:r>
              <a:rPr lang="es-419" dirty="0" smtClean="0"/>
              <a:t>“Puerta de vista” es la asignación de dimensiones para la imagen final, sin modificar el contenido generado después de la transformación de proyección. Es similar a que la misma foto puede ser impresa en el marco 6x9 o 12x18. </a:t>
            </a:r>
          </a:p>
          <a:p>
            <a:endParaRPr lang="es-419" dirty="0" smtClean="0"/>
          </a:p>
          <a:p>
            <a:r>
              <a:rPr lang="es-419" dirty="0" smtClean="0"/>
              <a:t>En esta etapa de la cadena estándar de generación de la imagen virtual, en la ventana gráfica se pueden reservar márgenes, por ejemplo, para un texto.</a:t>
            </a:r>
          </a:p>
          <a:p>
            <a:pPr marL="0" indent="0">
              <a:buNone/>
            </a:pPr>
            <a:endParaRPr lang="es-419" dirty="0"/>
          </a:p>
          <a:p>
            <a:endParaRPr lang="es-419" dirty="0" smtClean="0"/>
          </a:p>
          <a:p>
            <a:endParaRPr lang="es-419" dirty="0" smtClean="0"/>
          </a:p>
        </p:txBody>
      </p:sp>
    </p:spTree>
    <p:extLst>
      <p:ext uri="{BB962C8B-B14F-4D97-AF65-F5344CB8AC3E}">
        <p14:creationId xmlns:p14="http://schemas.microsoft.com/office/powerpoint/2010/main" val="16539020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93271"/>
            <a:ext cx="10515600" cy="939203"/>
          </a:xfrm>
        </p:spPr>
        <p:txBody>
          <a:bodyPr>
            <a:normAutofit fontScale="90000"/>
          </a:bodyPr>
          <a:lstStyle/>
          <a:p>
            <a:r>
              <a:rPr lang="en-US" sz="3600" dirty="0" err="1" smtClean="0"/>
              <a:t>Organigrama</a:t>
            </a:r>
            <a:r>
              <a:rPr lang="en-US" sz="3600" dirty="0" smtClean="0"/>
              <a:t> para </a:t>
            </a:r>
            <a:r>
              <a:rPr lang="en-US" sz="3600" dirty="0" err="1" smtClean="0"/>
              <a:t>explicar</a:t>
            </a:r>
            <a:r>
              <a:rPr lang="en-US" sz="3600" dirty="0" smtClean="0"/>
              <a:t> la </a:t>
            </a:r>
            <a:r>
              <a:rPr lang="en-US" sz="3600" dirty="0" err="1" smtClean="0"/>
              <a:t>relación</a:t>
            </a:r>
            <a:r>
              <a:rPr lang="en-US" sz="3600" dirty="0" smtClean="0"/>
              <a:t> de </a:t>
            </a:r>
            <a:r>
              <a:rPr lang="en-US" sz="3600" dirty="0" err="1" smtClean="0"/>
              <a:t>los</a:t>
            </a:r>
            <a:r>
              <a:rPr lang="en-US" sz="3600" dirty="0" smtClean="0"/>
              <a:t> </a:t>
            </a:r>
            <a:r>
              <a:rPr lang="en-US" sz="3600" dirty="0" err="1" smtClean="0"/>
              <a:t>temas</a:t>
            </a:r>
            <a:r>
              <a:rPr lang="en-US" sz="3600" dirty="0" smtClean="0"/>
              <a:t> del </a:t>
            </a:r>
            <a:r>
              <a:rPr lang="en-US" sz="3600" dirty="0" err="1" smtClean="0"/>
              <a:t>curso</a:t>
            </a:r>
            <a:endParaRPr lang="en-US" sz="3600" dirty="0"/>
          </a:p>
        </p:txBody>
      </p:sp>
      <p:sp>
        <p:nvSpPr>
          <p:cNvPr id="3" name="Marcador de contenido 2"/>
          <p:cNvSpPr>
            <a:spLocks noGrp="1"/>
          </p:cNvSpPr>
          <p:nvPr>
            <p:ph idx="1"/>
          </p:nvPr>
        </p:nvSpPr>
        <p:spPr>
          <a:xfrm>
            <a:off x="3947166" y="2592631"/>
            <a:ext cx="2936961" cy="682440"/>
          </a:xfrm>
          <a:ln>
            <a:solidFill>
              <a:schemeClr val="accent1"/>
            </a:solidFill>
          </a:ln>
        </p:spPr>
        <p:txBody>
          <a:bodyPr/>
          <a:lstStyle/>
          <a:p>
            <a:pPr marL="0" indent="0">
              <a:buNone/>
            </a:pPr>
            <a:r>
              <a:rPr lang="en-US" dirty="0"/>
              <a:t> </a:t>
            </a:r>
            <a:r>
              <a:rPr lang="en-US" dirty="0" smtClean="0"/>
              <a:t> </a:t>
            </a:r>
            <a:r>
              <a:rPr lang="en-US" dirty="0" err="1" smtClean="0"/>
              <a:t>Transformaciones</a:t>
            </a:r>
            <a:endParaRPr lang="en-US" dirty="0"/>
          </a:p>
        </p:txBody>
      </p:sp>
      <p:sp>
        <p:nvSpPr>
          <p:cNvPr id="4" name="Marcador de contenido 2"/>
          <p:cNvSpPr txBox="1">
            <a:spLocks/>
          </p:cNvSpPr>
          <p:nvPr/>
        </p:nvSpPr>
        <p:spPr>
          <a:xfrm>
            <a:off x="7872551" y="2637356"/>
            <a:ext cx="2081347" cy="585472"/>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dirty="0" err="1" smtClean="0"/>
              <a:t>Modelo</a:t>
            </a:r>
            <a:endParaRPr lang="en-US" dirty="0"/>
          </a:p>
        </p:txBody>
      </p:sp>
      <p:sp>
        <p:nvSpPr>
          <p:cNvPr id="5" name="Marcador de contenido 2"/>
          <p:cNvSpPr txBox="1">
            <a:spLocks/>
          </p:cNvSpPr>
          <p:nvPr/>
        </p:nvSpPr>
        <p:spPr>
          <a:xfrm>
            <a:off x="7160639" y="2553443"/>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6" name="Marcador de contenido 2"/>
          <p:cNvSpPr txBox="1">
            <a:spLocks/>
          </p:cNvSpPr>
          <p:nvPr/>
        </p:nvSpPr>
        <p:spPr>
          <a:xfrm>
            <a:off x="1633627" y="2568389"/>
            <a:ext cx="1621976" cy="682440"/>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Imagen</a:t>
            </a:r>
            <a:endParaRPr lang="en-US" dirty="0"/>
          </a:p>
        </p:txBody>
      </p:sp>
      <p:sp>
        <p:nvSpPr>
          <p:cNvPr id="8" name="Marcador de contenido 2"/>
          <p:cNvSpPr txBox="1">
            <a:spLocks/>
          </p:cNvSpPr>
          <p:nvPr/>
        </p:nvSpPr>
        <p:spPr>
          <a:xfrm>
            <a:off x="3250484" y="2536024"/>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9" name="Marcador de contenido 2"/>
          <p:cNvSpPr txBox="1">
            <a:spLocks/>
          </p:cNvSpPr>
          <p:nvPr/>
        </p:nvSpPr>
        <p:spPr>
          <a:xfrm>
            <a:off x="1043936" y="1140412"/>
            <a:ext cx="2832168" cy="653834"/>
          </a:xfrm>
          <a:prstGeom prst="rect">
            <a:avLst/>
          </a:prstGeom>
          <a:ln w="25400">
            <a:solidFill>
              <a:schemeClr val="accent1"/>
            </a:solidFill>
            <a:prstDash val="dash"/>
          </a:ln>
        </p:spPr>
        <p:txBody>
          <a:bodyPr vert="horz" lIns="91440" tIns="45720" rIns="91440" bIns="45720" rtlCol="0">
            <a:normAutofit/>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r>
              <a:rPr lang="en-US" dirty="0" err="1"/>
              <a:t>Animación</a:t>
            </a:r>
            <a:endParaRPr lang="en-US" dirty="0"/>
          </a:p>
        </p:txBody>
      </p:sp>
      <p:sp>
        <p:nvSpPr>
          <p:cNvPr id="10" name="Marcador de contenido 2"/>
          <p:cNvSpPr txBox="1">
            <a:spLocks/>
          </p:cNvSpPr>
          <p:nvPr/>
        </p:nvSpPr>
        <p:spPr>
          <a:xfrm>
            <a:off x="322217" y="3529741"/>
            <a:ext cx="6418213" cy="1591269"/>
          </a:xfrm>
          <a:prstGeom prst="rect">
            <a:avLst/>
          </a:prstGeom>
          <a:ln w="25400">
            <a:solidFill>
              <a:schemeClr val="accent1"/>
            </a:solidFill>
            <a:prstDash val="dash"/>
          </a:ln>
        </p:spPr>
        <p:txBody>
          <a:bodyPr vert="horz" lIns="91440" tIns="45720" rIns="91440" bIns="45720" rtlCol="0">
            <a:normAutofit/>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Cadena </a:t>
            </a:r>
            <a:r>
              <a:rPr lang="en-US" dirty="0" err="1"/>
              <a:t>estándar</a:t>
            </a:r>
            <a:r>
              <a:rPr lang="en-US" dirty="0"/>
              <a:t> de </a:t>
            </a:r>
            <a:r>
              <a:rPr lang="en-US" dirty="0" err="1"/>
              <a:t>transformaciones</a:t>
            </a:r>
            <a:r>
              <a:rPr lang="en-US" dirty="0"/>
              <a:t> del </a:t>
            </a:r>
            <a:r>
              <a:rPr lang="en-US" dirty="0" err="1"/>
              <a:t>modelo</a:t>
            </a:r>
            <a:r>
              <a:rPr lang="en-US" dirty="0"/>
              <a:t> </a:t>
            </a:r>
          </a:p>
        </p:txBody>
      </p:sp>
      <p:sp>
        <p:nvSpPr>
          <p:cNvPr id="11" name="Marcador de contenido 2"/>
          <p:cNvSpPr txBox="1">
            <a:spLocks/>
          </p:cNvSpPr>
          <p:nvPr/>
        </p:nvSpPr>
        <p:spPr>
          <a:xfrm>
            <a:off x="507272" y="4335802"/>
            <a:ext cx="1360717" cy="682440"/>
          </a:xfrm>
          <a:prstGeom prst="rect">
            <a:avLst/>
          </a:prstGeom>
          <a:solidFill>
            <a:schemeClr val="accent1">
              <a:lumMod val="60000"/>
              <a:lumOff val="40000"/>
              <a:alpha val="50000"/>
            </a:schemeClr>
          </a:solidFill>
          <a:ln>
            <a:solidFill>
              <a:schemeClr val="accent1"/>
            </a:solidFill>
          </a:ln>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sz="2000" dirty="0" err="1" smtClean="0"/>
              <a:t>Puerta</a:t>
            </a:r>
            <a:r>
              <a:rPr lang="en-US" sz="2000" dirty="0" smtClean="0"/>
              <a:t> </a:t>
            </a:r>
          </a:p>
          <a:p>
            <a:pPr marL="0" indent="0">
              <a:buFont typeface="Arial" panose="020B0604020202020204" pitchFamily="34" charset="0"/>
              <a:buNone/>
            </a:pPr>
            <a:r>
              <a:rPr lang="en-US" sz="2000" dirty="0" smtClean="0"/>
              <a:t>de vista</a:t>
            </a:r>
            <a:endParaRPr lang="en-US" sz="2000" dirty="0"/>
          </a:p>
        </p:txBody>
      </p:sp>
      <p:sp>
        <p:nvSpPr>
          <p:cNvPr id="12" name="Marcador de contenido 2"/>
          <p:cNvSpPr txBox="1">
            <a:spLocks/>
          </p:cNvSpPr>
          <p:nvPr/>
        </p:nvSpPr>
        <p:spPr>
          <a:xfrm>
            <a:off x="2579919" y="4300964"/>
            <a:ext cx="1547947" cy="682440"/>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sz="2000" dirty="0" err="1" smtClean="0"/>
              <a:t>Proyección</a:t>
            </a:r>
            <a:endParaRPr lang="en-US" sz="2000" dirty="0"/>
          </a:p>
        </p:txBody>
      </p:sp>
      <p:sp>
        <p:nvSpPr>
          <p:cNvPr id="13" name="Marcador de contenido 2"/>
          <p:cNvSpPr txBox="1">
            <a:spLocks/>
          </p:cNvSpPr>
          <p:nvPr/>
        </p:nvSpPr>
        <p:spPr>
          <a:xfrm>
            <a:off x="4717875" y="4295159"/>
            <a:ext cx="1547947" cy="682440"/>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sz="2000" dirty="0" err="1" smtClean="0"/>
              <a:t>Modelview</a:t>
            </a:r>
            <a:endParaRPr lang="en-US" sz="2000" dirty="0"/>
          </a:p>
        </p:txBody>
      </p:sp>
      <p:sp>
        <p:nvSpPr>
          <p:cNvPr id="14" name="Marcador de contenido 2"/>
          <p:cNvSpPr txBox="1">
            <a:spLocks/>
          </p:cNvSpPr>
          <p:nvPr/>
        </p:nvSpPr>
        <p:spPr>
          <a:xfrm>
            <a:off x="4217138" y="4430146"/>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15" name="Marcador de contenido 2"/>
          <p:cNvSpPr txBox="1">
            <a:spLocks/>
          </p:cNvSpPr>
          <p:nvPr/>
        </p:nvSpPr>
        <p:spPr>
          <a:xfrm>
            <a:off x="2005159" y="4425790"/>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16" name="Marcador de contenido 2"/>
          <p:cNvSpPr txBox="1">
            <a:spLocks/>
          </p:cNvSpPr>
          <p:nvPr/>
        </p:nvSpPr>
        <p:spPr>
          <a:xfrm>
            <a:off x="7633055" y="2148114"/>
            <a:ext cx="4247620" cy="3253015"/>
          </a:xfrm>
          <a:prstGeom prst="rect">
            <a:avLst/>
          </a:prstGeom>
          <a:ln w="25400">
            <a:solidFill>
              <a:schemeClr val="accent1"/>
            </a:solidFill>
            <a:prstDash val="dash"/>
          </a:ln>
        </p:spPr>
        <p:txBody>
          <a:bodyPr vert="horz" lIns="91440" tIns="45720" rIns="91440" bIns="45720" rtlCol="0">
            <a:normAutofit fontScale="925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endParaRPr lang="en-US" dirty="0"/>
          </a:p>
          <a:p>
            <a:endParaRPr lang="en-US" dirty="0"/>
          </a:p>
          <a:p>
            <a:r>
              <a:rPr lang="en-US" dirty="0" err="1"/>
              <a:t>Efectos</a:t>
            </a:r>
            <a:r>
              <a:rPr lang="en-US" dirty="0"/>
              <a:t> </a:t>
            </a:r>
            <a:r>
              <a:rPr lang="en-US" dirty="0" err="1"/>
              <a:t>sobre</a:t>
            </a:r>
            <a:r>
              <a:rPr lang="en-US" dirty="0"/>
              <a:t> </a:t>
            </a:r>
            <a:r>
              <a:rPr lang="en-US" dirty="0" err="1"/>
              <a:t>modelo</a:t>
            </a:r>
            <a:r>
              <a:rPr lang="en-US" dirty="0"/>
              <a:t>: </a:t>
            </a:r>
          </a:p>
          <a:p>
            <a:r>
              <a:rPr lang="en-US" dirty="0" err="1"/>
              <a:t>modo</a:t>
            </a:r>
            <a:r>
              <a:rPr lang="en-US" dirty="0"/>
              <a:t> de </a:t>
            </a:r>
            <a:r>
              <a:rPr lang="en-US" dirty="0" err="1"/>
              <a:t>alambre</a:t>
            </a:r>
            <a:r>
              <a:rPr lang="en-US" dirty="0"/>
              <a:t>, </a:t>
            </a:r>
            <a:r>
              <a:rPr lang="en-US" dirty="0" err="1"/>
              <a:t>niebla</a:t>
            </a:r>
            <a:r>
              <a:rPr lang="en-US" dirty="0"/>
              <a:t>, luz,</a:t>
            </a:r>
          </a:p>
          <a:p>
            <a:r>
              <a:rPr lang="en-US" dirty="0"/>
              <a:t>Stencil, </a:t>
            </a:r>
            <a:r>
              <a:rPr lang="en-US" dirty="0" err="1"/>
              <a:t>textura</a:t>
            </a:r>
            <a:r>
              <a:rPr lang="en-US" dirty="0"/>
              <a:t>, superficies </a:t>
            </a:r>
            <a:r>
              <a:rPr lang="en-US" dirty="0" err="1"/>
              <a:t>curveadas</a:t>
            </a:r>
            <a:r>
              <a:rPr lang="en-US" dirty="0"/>
              <a:t>… </a:t>
            </a:r>
          </a:p>
        </p:txBody>
      </p:sp>
      <p:sp>
        <p:nvSpPr>
          <p:cNvPr id="17" name="Marcador de contenido 2"/>
          <p:cNvSpPr txBox="1">
            <a:spLocks/>
          </p:cNvSpPr>
          <p:nvPr/>
        </p:nvSpPr>
        <p:spPr>
          <a:xfrm>
            <a:off x="5573494" y="5838524"/>
            <a:ext cx="6196142" cy="705965"/>
          </a:xfrm>
          <a:prstGeom prst="rect">
            <a:avLst/>
          </a:prstGeom>
          <a:ln w="25400">
            <a:solidFill>
              <a:schemeClr val="accent1"/>
            </a:solidFill>
            <a:prstDash val="dash"/>
          </a:ln>
        </p:spPr>
        <p:txBody>
          <a:bodyPr vert="horz" lIns="91440" tIns="45720" rIns="91440" bIns="45720" rtlCol="0">
            <a:normAutofit fontScale="70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r>
              <a:rPr lang="en-US" dirty="0" err="1"/>
              <a:t>Interacción</a:t>
            </a:r>
            <a:r>
              <a:rPr lang="en-US" dirty="0"/>
              <a:t> del </a:t>
            </a:r>
            <a:r>
              <a:rPr lang="en-US" dirty="0" err="1"/>
              <a:t>operador</a:t>
            </a:r>
            <a:r>
              <a:rPr lang="en-US" dirty="0"/>
              <a:t> con </a:t>
            </a:r>
            <a:r>
              <a:rPr lang="en-US" dirty="0" err="1"/>
              <a:t>su</a:t>
            </a:r>
            <a:r>
              <a:rPr lang="en-US" dirty="0"/>
              <a:t> </a:t>
            </a:r>
            <a:r>
              <a:rPr lang="en-US" dirty="0" err="1"/>
              <a:t>mundo</a:t>
            </a:r>
            <a:r>
              <a:rPr lang="en-US" dirty="0"/>
              <a:t> virtual: </a:t>
            </a:r>
            <a:r>
              <a:rPr lang="en-US" dirty="0" err="1"/>
              <a:t>Selección</a:t>
            </a:r>
            <a:endParaRPr lang="en-US" dirty="0"/>
          </a:p>
        </p:txBody>
      </p:sp>
      <p:sp>
        <p:nvSpPr>
          <p:cNvPr id="19" name="Flecha arriba y abajo 18"/>
          <p:cNvSpPr/>
          <p:nvPr/>
        </p:nvSpPr>
        <p:spPr>
          <a:xfrm rot="3771974">
            <a:off x="3164265" y="2319564"/>
            <a:ext cx="325288" cy="1818830"/>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Marcador de contenido 2"/>
          <p:cNvSpPr txBox="1">
            <a:spLocks/>
          </p:cNvSpPr>
          <p:nvPr/>
        </p:nvSpPr>
        <p:spPr>
          <a:xfrm>
            <a:off x="507272" y="5809832"/>
            <a:ext cx="4726587" cy="439617"/>
          </a:xfrm>
          <a:prstGeom prst="rect">
            <a:avLst/>
          </a:prstGeom>
          <a:ln w="25400">
            <a:solidFill>
              <a:schemeClr val="accent1"/>
            </a:solidFill>
            <a:prstDash val="dash"/>
          </a:ln>
        </p:spPr>
        <p:txBody>
          <a:bodyPr vert="horz" lIns="91440" tIns="45720" rIns="91440" bIns="45720" rtlCol="0">
            <a:normAutofit fontScale="55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err="1"/>
              <a:t>Combina</a:t>
            </a:r>
            <a:r>
              <a:rPr lang="en-US" dirty="0"/>
              <a:t> </a:t>
            </a:r>
            <a:r>
              <a:rPr lang="en-US" dirty="0" err="1"/>
              <a:t>transformaciones</a:t>
            </a:r>
            <a:r>
              <a:rPr lang="en-US" dirty="0"/>
              <a:t> de </a:t>
            </a:r>
            <a:r>
              <a:rPr lang="en-US" dirty="0" err="1"/>
              <a:t>modelo</a:t>
            </a:r>
            <a:r>
              <a:rPr lang="en-US" dirty="0"/>
              <a:t> y de  la </a:t>
            </a:r>
            <a:r>
              <a:rPr lang="en-US" dirty="0" err="1"/>
              <a:t>camara</a:t>
            </a:r>
            <a:r>
              <a:rPr lang="en-US" dirty="0"/>
              <a:t> </a:t>
            </a:r>
          </a:p>
        </p:txBody>
      </p:sp>
      <p:sp>
        <p:nvSpPr>
          <p:cNvPr id="21" name="Flecha arriba y abajo 20"/>
          <p:cNvSpPr/>
          <p:nvPr/>
        </p:nvSpPr>
        <p:spPr>
          <a:xfrm rot="4202457">
            <a:off x="4723870" y="4483672"/>
            <a:ext cx="325288" cy="2091723"/>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Marcador de contenido 2"/>
          <p:cNvSpPr txBox="1">
            <a:spLocks/>
          </p:cNvSpPr>
          <p:nvPr/>
        </p:nvSpPr>
        <p:spPr>
          <a:xfrm>
            <a:off x="706585" y="5253393"/>
            <a:ext cx="2802159" cy="424056"/>
          </a:xfrm>
          <a:prstGeom prst="rect">
            <a:avLst/>
          </a:prstGeom>
          <a:ln w="25400">
            <a:solidFill>
              <a:schemeClr val="accent1"/>
            </a:solidFill>
            <a:prstDash val="dash"/>
          </a:ln>
        </p:spPr>
        <p:txBody>
          <a:bodyPr vert="horz" lIns="91440" tIns="45720" rIns="91440" bIns="45720" rtlCol="0">
            <a:normAutofit fontScale="55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r>
              <a:rPr lang="en-US" dirty="0" err="1"/>
              <a:t>Proyeccion</a:t>
            </a:r>
            <a:r>
              <a:rPr lang="en-US" dirty="0"/>
              <a:t>  de </a:t>
            </a:r>
            <a:r>
              <a:rPr lang="en-US" dirty="0" err="1"/>
              <a:t>perspectiva</a:t>
            </a:r>
            <a:r>
              <a:rPr lang="en-US"/>
              <a:t> u </a:t>
            </a:r>
            <a:r>
              <a:rPr lang="en-US" dirty="0" err="1"/>
              <a:t>ortografica</a:t>
            </a:r>
            <a:endParaRPr lang="en-US" dirty="0"/>
          </a:p>
        </p:txBody>
      </p:sp>
      <p:sp>
        <p:nvSpPr>
          <p:cNvPr id="23" name="Flecha arriba y abajo 22"/>
          <p:cNvSpPr/>
          <p:nvPr/>
        </p:nvSpPr>
        <p:spPr>
          <a:xfrm rot="4378450">
            <a:off x="2611721" y="4455573"/>
            <a:ext cx="211132" cy="1229850"/>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Marcador de contenido 2"/>
          <p:cNvSpPr txBox="1">
            <a:spLocks/>
          </p:cNvSpPr>
          <p:nvPr/>
        </p:nvSpPr>
        <p:spPr>
          <a:xfrm>
            <a:off x="4868564" y="1152907"/>
            <a:ext cx="2010037" cy="632226"/>
          </a:xfrm>
          <a:prstGeom prst="rect">
            <a:avLst/>
          </a:prstGeom>
          <a:ln w="25400">
            <a:solidFill>
              <a:schemeClr val="accent1"/>
            </a:solidFill>
            <a:prstDash val="dash"/>
          </a:ln>
        </p:spPr>
        <p:txBody>
          <a:bodyPr vert="horz" lIns="91440" tIns="45720" rIns="91440" bIns="45720" rtlCol="0">
            <a:normAutofit fontScale="625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r>
              <a:rPr lang="en-US" dirty="0" err="1"/>
              <a:t>Primitivas</a:t>
            </a:r>
            <a:endParaRPr lang="en-US" dirty="0"/>
          </a:p>
        </p:txBody>
      </p:sp>
      <p:sp>
        <p:nvSpPr>
          <p:cNvPr id="25" name="Flecha arriba y abajo 24"/>
          <p:cNvSpPr/>
          <p:nvPr/>
        </p:nvSpPr>
        <p:spPr>
          <a:xfrm rot="18744424">
            <a:off x="7242916" y="1267179"/>
            <a:ext cx="211132" cy="1799923"/>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Marcador de contenido 2"/>
          <p:cNvSpPr txBox="1">
            <a:spLocks/>
          </p:cNvSpPr>
          <p:nvPr/>
        </p:nvSpPr>
        <p:spPr>
          <a:xfrm>
            <a:off x="7436411" y="960745"/>
            <a:ext cx="3568243" cy="921925"/>
          </a:xfrm>
          <a:prstGeom prst="rect">
            <a:avLst/>
          </a:prstGeom>
          <a:ln w="25400">
            <a:solidFill>
              <a:schemeClr val="accent1"/>
            </a:solidFill>
            <a:prstDash val="dash"/>
          </a:ln>
        </p:spPr>
        <p:txBody>
          <a:bodyPr vert="horz" lIns="91440" tIns="45720" rIns="91440" bIns="45720" rtlCol="0">
            <a:normAutofit fontScale="70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r>
              <a:rPr lang="en-US" dirty="0" err="1"/>
              <a:t>Máquina</a:t>
            </a:r>
            <a:r>
              <a:rPr lang="en-US" dirty="0"/>
              <a:t> de </a:t>
            </a:r>
            <a:r>
              <a:rPr lang="en-US" dirty="0" err="1"/>
              <a:t>estados</a:t>
            </a:r>
            <a:r>
              <a:rPr lang="en-US" dirty="0"/>
              <a:t> de OpenGL</a:t>
            </a:r>
          </a:p>
        </p:txBody>
      </p:sp>
      <p:sp>
        <p:nvSpPr>
          <p:cNvPr id="27" name="Flecha arriba y abajo 26"/>
          <p:cNvSpPr/>
          <p:nvPr/>
        </p:nvSpPr>
        <p:spPr>
          <a:xfrm>
            <a:off x="10364787" y="1712562"/>
            <a:ext cx="176071" cy="1868147"/>
          </a:xfrm>
          <a:prstGeom prst="upDownArrow">
            <a:avLst>
              <a:gd name="adj1" fmla="val 65550"/>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Marcador de contenido 2"/>
          <p:cNvSpPr txBox="1">
            <a:spLocks/>
          </p:cNvSpPr>
          <p:nvPr/>
        </p:nvSpPr>
        <p:spPr>
          <a:xfrm>
            <a:off x="413536" y="6381755"/>
            <a:ext cx="4288980" cy="357849"/>
          </a:xfrm>
          <a:prstGeom prst="rect">
            <a:avLst/>
          </a:prstGeom>
          <a:ln w="25400">
            <a:solidFill>
              <a:schemeClr val="accent1"/>
            </a:solidFill>
            <a:prstDash val="dash"/>
          </a:ln>
        </p:spPr>
        <p:txBody>
          <a:bodyPr vert="horz" lIns="91440" tIns="45720" rIns="91440" bIns="45720" rtlCol="0">
            <a:normAutofit fontScale="55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err="1"/>
              <a:t>Transformaciones</a:t>
            </a:r>
            <a:r>
              <a:rPr lang="en-US" dirty="0"/>
              <a:t> </a:t>
            </a:r>
            <a:r>
              <a:rPr lang="en-US" dirty="0" err="1"/>
              <a:t>especiales</a:t>
            </a:r>
            <a:r>
              <a:rPr lang="en-US" dirty="0"/>
              <a:t>: </a:t>
            </a:r>
            <a:r>
              <a:rPr lang="en-US" dirty="0" err="1"/>
              <a:t>Sombra</a:t>
            </a:r>
            <a:r>
              <a:rPr lang="en-US" dirty="0"/>
              <a:t>, </a:t>
            </a:r>
            <a:r>
              <a:rPr lang="en-US" dirty="0" err="1"/>
              <a:t>reflejo</a:t>
            </a:r>
            <a:r>
              <a:rPr lang="en-US" dirty="0"/>
              <a:t> </a:t>
            </a:r>
          </a:p>
        </p:txBody>
      </p:sp>
      <p:sp>
        <p:nvSpPr>
          <p:cNvPr id="29" name="Flecha arriba y abajo 28"/>
          <p:cNvSpPr/>
          <p:nvPr/>
        </p:nvSpPr>
        <p:spPr>
          <a:xfrm rot="3443225">
            <a:off x="2723488" y="6025561"/>
            <a:ext cx="211132" cy="478852"/>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Marcador de contenido 2"/>
          <p:cNvSpPr txBox="1">
            <a:spLocks/>
          </p:cNvSpPr>
          <p:nvPr/>
        </p:nvSpPr>
        <p:spPr>
          <a:xfrm>
            <a:off x="1235676" y="2351088"/>
            <a:ext cx="9028670" cy="995564"/>
          </a:xfrm>
          <a:prstGeom prst="rect">
            <a:avLst/>
          </a:prstGeom>
          <a:ln w="25400">
            <a:solidFill>
              <a:schemeClr val="accent1"/>
            </a:solidFill>
            <a:prstDash val="dash"/>
          </a:ln>
        </p:spPr>
        <p:txBody>
          <a:bodyPr vert="horz" lIns="91440" tIns="45720" rIns="91440" bIns="45720" rtlCol="0">
            <a:normAutofit/>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p:txBody>
      </p:sp>
    </p:spTree>
    <p:extLst>
      <p:ext uri="{BB962C8B-B14F-4D97-AF65-F5344CB8AC3E}">
        <p14:creationId xmlns:p14="http://schemas.microsoft.com/office/powerpoint/2010/main" val="34817593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3954351" y="1196975"/>
            <a:ext cx="4330700" cy="5111750"/>
          </a:xfrm>
          <a:prstGeom prst="rect">
            <a:avLst/>
          </a:prstGeom>
        </p:spPr>
      </p:pic>
      <p:sp>
        <p:nvSpPr>
          <p:cNvPr id="66562" name="Rectangle 2"/>
          <p:cNvSpPr>
            <a:spLocks noGrp="1" noChangeArrowheads="1"/>
          </p:cNvSpPr>
          <p:nvPr>
            <p:ph type="title"/>
          </p:nvPr>
        </p:nvSpPr>
        <p:spPr>
          <a:xfrm>
            <a:off x="838200" y="-148441"/>
            <a:ext cx="10515600" cy="1325563"/>
          </a:xfrm>
        </p:spPr>
        <p:txBody>
          <a:bodyPr>
            <a:normAutofit fontScale="90000"/>
          </a:bodyPr>
          <a:lstStyle/>
          <a:p>
            <a:pPr eaLnBrk="1" hangingPunct="1"/>
            <a:r>
              <a:rPr lang="en-US" altLang="en-US" dirty="0" smtClean="0"/>
              <a:t>  Lugar que </a:t>
            </a:r>
            <a:r>
              <a:rPr lang="en-US" altLang="en-US" dirty="0" err="1" smtClean="0"/>
              <a:t>ocupa</a:t>
            </a:r>
            <a:r>
              <a:rPr lang="en-US" altLang="en-US" dirty="0" smtClean="0"/>
              <a:t> </a:t>
            </a:r>
            <a:r>
              <a:rPr lang="en-US" altLang="en-US" dirty="0" err="1" smtClean="0"/>
              <a:t>Puerta</a:t>
            </a:r>
            <a:r>
              <a:rPr lang="en-US" altLang="en-US" dirty="0" smtClean="0"/>
              <a:t> de Vista (Viewport)</a:t>
            </a:r>
            <a:br>
              <a:rPr lang="en-US" altLang="en-US" dirty="0" smtClean="0"/>
            </a:br>
            <a:r>
              <a:rPr lang="en-US" altLang="en-US" dirty="0" smtClean="0"/>
              <a:t> </a:t>
            </a:r>
            <a:r>
              <a:rPr lang="en-US" altLang="en-US" dirty="0" err="1" smtClean="0"/>
              <a:t>en</a:t>
            </a:r>
            <a:r>
              <a:rPr lang="en-US" altLang="en-US" dirty="0" smtClean="0"/>
              <a:t> la </a:t>
            </a:r>
            <a:r>
              <a:rPr lang="en-US" altLang="en-US" dirty="0" err="1" smtClean="0"/>
              <a:t>cadena</a:t>
            </a:r>
            <a:r>
              <a:rPr lang="en-US" altLang="en-US" dirty="0" smtClean="0"/>
              <a:t> </a:t>
            </a:r>
            <a:r>
              <a:rPr lang="en-US" altLang="en-US" dirty="0" err="1" smtClean="0"/>
              <a:t>estandar</a:t>
            </a:r>
            <a:r>
              <a:rPr lang="en-US" altLang="en-US" dirty="0" smtClean="0"/>
              <a:t> de </a:t>
            </a:r>
            <a:r>
              <a:rPr lang="en-US" altLang="en-US" dirty="0" err="1" smtClean="0"/>
              <a:t>generación</a:t>
            </a:r>
            <a:r>
              <a:rPr lang="en-US" altLang="en-US" dirty="0" smtClean="0"/>
              <a:t> de imagen</a:t>
            </a:r>
          </a:p>
        </p:txBody>
      </p:sp>
      <p:sp>
        <p:nvSpPr>
          <p:cNvPr id="66564" name="Rectangle 4"/>
          <p:cNvSpPr>
            <a:spLocks noChangeArrowheads="1"/>
          </p:cNvSpPr>
          <p:nvPr/>
        </p:nvSpPr>
        <p:spPr bwMode="auto">
          <a:xfrm>
            <a:off x="4070956" y="5248889"/>
            <a:ext cx="4083485" cy="782296"/>
          </a:xfrm>
          <a:prstGeom prst="rect">
            <a:avLst/>
          </a:prstGeom>
          <a:solidFill>
            <a:schemeClr val="accent1">
              <a:lumMod val="60000"/>
              <a:lumOff val="40000"/>
              <a:alpha val="50000"/>
            </a:schemeClr>
          </a:solidFill>
          <a:ln w="28575">
            <a:solidFill>
              <a:schemeClr val="tx1"/>
            </a:solidFill>
            <a:miter lim="800000"/>
            <a:headEnd/>
            <a:tailEnd/>
          </a:ln>
          <a:effectLst>
            <a:reflection stA="40000" endPos="65000" dist="50800" dir="5400000" sy="-100000" algn="bl" rotWithShape="0"/>
          </a:effectLst>
        </p:spPr>
        <p:txBody>
          <a:bodyPr wrap="square" lIns="90000" tIns="46800" rIns="90000" bIns="46800"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s-MX" altLang="en-US" sz="1800"/>
          </a:p>
        </p:txBody>
      </p:sp>
    </p:spTree>
    <p:extLst>
      <p:ext uri="{BB962C8B-B14F-4D97-AF65-F5344CB8AC3E}">
        <p14:creationId xmlns:p14="http://schemas.microsoft.com/office/powerpoint/2010/main" val="8719572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ctrTitle"/>
          </p:nvPr>
        </p:nvSpPr>
        <p:spPr>
          <a:xfrm>
            <a:off x="764771" y="115890"/>
            <a:ext cx="10726508" cy="649058"/>
          </a:xfrm>
        </p:spPr>
        <p:txBody>
          <a:bodyPr/>
          <a:lstStyle/>
          <a:p>
            <a:pPr eaLnBrk="1" hangingPunct="1"/>
            <a:r>
              <a:rPr lang="en-US" altLang="en-US" sz="2800" b="1" dirty="0"/>
              <a:t>Viewports: Mapping Drawing Coordinates to Window Coordinates</a:t>
            </a:r>
            <a:endParaRPr lang="en-US" altLang="en-US" sz="2800" dirty="0"/>
          </a:p>
        </p:txBody>
      </p:sp>
      <p:pic>
        <p:nvPicPr>
          <p:cNvPr id="7065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9351" y="698445"/>
            <a:ext cx="6754212" cy="30244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066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55581" y="3772793"/>
            <a:ext cx="6635698" cy="28918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0977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ctrTitle"/>
          </p:nvPr>
        </p:nvSpPr>
        <p:spPr>
          <a:xfrm>
            <a:off x="2209800" y="115889"/>
            <a:ext cx="7772400" cy="865187"/>
          </a:xfrm>
        </p:spPr>
        <p:txBody>
          <a:bodyPr/>
          <a:lstStyle/>
          <a:p>
            <a:pPr eaLnBrk="1" hangingPunct="1"/>
            <a:r>
              <a:rPr lang="en-US" altLang="en-US" sz="2800" b="1"/>
              <a:t>Viewports: Mapping Drawing Coordinates to Window Coordinates (2)</a:t>
            </a:r>
            <a:endParaRPr lang="en-US" altLang="en-US" sz="2800"/>
          </a:p>
        </p:txBody>
      </p:sp>
      <p:sp>
        <p:nvSpPr>
          <p:cNvPr id="71683" name="Rectangle 3"/>
          <p:cNvSpPr>
            <a:spLocks noChangeArrowheads="1"/>
          </p:cNvSpPr>
          <p:nvPr/>
        </p:nvSpPr>
        <p:spPr bwMode="auto">
          <a:xfrm>
            <a:off x="548641" y="1367991"/>
            <a:ext cx="10889672" cy="471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000" b="1" dirty="0"/>
              <a:t>The Viewport Transformation</a:t>
            </a:r>
          </a:p>
          <a:p>
            <a:pPr eaLnBrk="1" hangingPunct="1">
              <a:spcBef>
                <a:spcPct val="0"/>
              </a:spcBef>
              <a:buFontTx/>
              <a:buNone/>
            </a:pPr>
            <a:r>
              <a:rPr lang="en-US" altLang="en-US" sz="2000" dirty="0"/>
              <a:t>Together, the projection transformation and the viewport transformation determine how a scene gets mapped onto the computer screen. The projection transformation specifies the mechanics of how the mapping should occur, and the viewport indicates the shape of the available screen area into which the scene is mapped. Since the viewport specifies the region the image occupies on the computer screen, you can think of the viewport transformation as defining the size and location of the final processed photograph - for example, whether the photograph should be enlarged or shrunk.</a:t>
            </a:r>
          </a:p>
          <a:p>
            <a:pPr eaLnBrk="1" hangingPunct="1">
              <a:spcBef>
                <a:spcPct val="0"/>
              </a:spcBef>
              <a:buFontTx/>
              <a:buNone/>
            </a:pPr>
            <a:endParaRPr lang="en-US" altLang="en-US" sz="2000" dirty="0"/>
          </a:p>
          <a:p>
            <a:pPr eaLnBrk="1" hangingPunct="1">
              <a:spcBef>
                <a:spcPct val="0"/>
              </a:spcBef>
              <a:buFontTx/>
              <a:buNone/>
            </a:pPr>
            <a:r>
              <a:rPr lang="en-US" altLang="en-US" sz="2000" dirty="0"/>
              <a:t>The arguments to </a:t>
            </a:r>
            <a:r>
              <a:rPr lang="en-US" altLang="en-US" sz="2000" b="1" dirty="0" err="1"/>
              <a:t>glViewport</a:t>
            </a:r>
            <a:r>
              <a:rPr lang="en-US" altLang="en-US" sz="2000" b="1" dirty="0"/>
              <a:t>() </a:t>
            </a:r>
            <a:r>
              <a:rPr lang="en-US" altLang="en-US" sz="2000" dirty="0"/>
              <a:t>describe the origin of the available screen space within the window - (0,0) in this example - and the width and height of the available screen area, all measured in pixels on the screen. This is why this command needs to be called within </a:t>
            </a:r>
            <a:r>
              <a:rPr lang="en-US" altLang="en-US" sz="2000" b="1" dirty="0"/>
              <a:t>reshape() </a:t>
            </a:r>
            <a:r>
              <a:rPr lang="en-US" altLang="en-US" sz="2000" dirty="0"/>
              <a:t>- if the window changes size, the viewport needs to change accordingly. Note that the width and height are specified using the actual width and height of the window; often, you want to specify the viewport this way rather than giving an absolute size. </a:t>
            </a:r>
          </a:p>
        </p:txBody>
      </p:sp>
    </p:spTree>
    <p:extLst>
      <p:ext uri="{BB962C8B-B14F-4D97-AF65-F5344CB8AC3E}">
        <p14:creationId xmlns:p14="http://schemas.microsoft.com/office/powerpoint/2010/main" val="42306467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ctrTitle"/>
          </p:nvPr>
        </p:nvSpPr>
        <p:spPr>
          <a:xfrm>
            <a:off x="2209800" y="547689"/>
            <a:ext cx="7772400" cy="865187"/>
          </a:xfrm>
        </p:spPr>
        <p:txBody>
          <a:bodyPr/>
          <a:lstStyle/>
          <a:p>
            <a:pPr eaLnBrk="1" hangingPunct="1"/>
            <a:r>
              <a:rPr lang="en-US" altLang="en-US" sz="2800" b="1" dirty="0" smtClean="0"/>
              <a:t>Viewport: </a:t>
            </a:r>
            <a:r>
              <a:rPr lang="en-US" altLang="en-US" sz="2800" b="1" dirty="0"/>
              <a:t>Mapping Drawing Coordinates to Window Coordinates (3)</a:t>
            </a:r>
            <a:endParaRPr lang="en-US" altLang="en-US" sz="2800" dirty="0"/>
          </a:p>
        </p:txBody>
      </p:sp>
      <p:sp>
        <p:nvSpPr>
          <p:cNvPr id="72707" name="Rectangle 3"/>
          <p:cNvSpPr>
            <a:spLocks noChangeArrowheads="1"/>
          </p:cNvSpPr>
          <p:nvPr/>
        </p:nvSpPr>
        <p:spPr bwMode="auto">
          <a:xfrm>
            <a:off x="665019" y="2271714"/>
            <a:ext cx="10590414" cy="37878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800" i="1" dirty="0"/>
              <a:t>void </a:t>
            </a:r>
            <a:r>
              <a:rPr lang="en-US" altLang="en-US" sz="2800" b="1" i="1" dirty="0" err="1"/>
              <a:t>glViewport</a:t>
            </a:r>
            <a:r>
              <a:rPr lang="en-US" altLang="en-US" sz="2800" i="1" dirty="0"/>
              <a:t>(</a:t>
            </a:r>
            <a:r>
              <a:rPr lang="en-US" altLang="en-US" sz="2800" i="1" dirty="0" err="1"/>
              <a:t>GLint</a:t>
            </a:r>
            <a:r>
              <a:rPr lang="en-US" altLang="en-US" sz="2800" i="1" dirty="0"/>
              <a:t> x, </a:t>
            </a:r>
            <a:r>
              <a:rPr lang="en-US" altLang="en-US" sz="2800" i="1" dirty="0" err="1"/>
              <a:t>GLint</a:t>
            </a:r>
            <a:r>
              <a:rPr lang="en-US" altLang="en-US" sz="2800" i="1" dirty="0"/>
              <a:t> y, </a:t>
            </a:r>
            <a:r>
              <a:rPr lang="en-US" altLang="en-US" sz="2800" i="1" dirty="0" err="1"/>
              <a:t>GLsizei</a:t>
            </a:r>
            <a:r>
              <a:rPr lang="en-US" altLang="en-US" sz="2800" i="1" dirty="0"/>
              <a:t> width, </a:t>
            </a:r>
            <a:r>
              <a:rPr lang="en-US" altLang="en-US" sz="2800" i="1" dirty="0" err="1"/>
              <a:t>GLsizei</a:t>
            </a:r>
            <a:r>
              <a:rPr lang="en-US" altLang="en-US" sz="2800" i="1" dirty="0"/>
              <a:t> height</a:t>
            </a:r>
            <a:r>
              <a:rPr lang="en-US" altLang="en-US" sz="2800" i="1" dirty="0" smtClean="0"/>
              <a:t>);</a:t>
            </a:r>
          </a:p>
          <a:p>
            <a:pPr eaLnBrk="1" hangingPunct="1">
              <a:spcBef>
                <a:spcPct val="0"/>
              </a:spcBef>
              <a:buFontTx/>
              <a:buNone/>
            </a:pPr>
            <a:endParaRPr lang="en-US" altLang="en-US" sz="2800" i="1" dirty="0"/>
          </a:p>
          <a:p>
            <a:pPr eaLnBrk="1" hangingPunct="1">
              <a:spcBef>
                <a:spcPct val="0"/>
              </a:spcBef>
              <a:buFontTx/>
              <a:buNone/>
            </a:pPr>
            <a:r>
              <a:rPr lang="en-US" altLang="en-US" sz="2800" i="1" dirty="0"/>
              <a:t>Defines a pixel rectangle in the window into which the final image is mapped. The (x, y) parameter specifies the lower-left corner of the viewport, and width and height are the size of the viewport rectangle. By default, the initial viewport values are (0, 0, </a:t>
            </a:r>
            <a:r>
              <a:rPr lang="en-US" altLang="en-US" sz="2800" i="1" dirty="0" err="1"/>
              <a:t>winWidth</a:t>
            </a:r>
            <a:r>
              <a:rPr lang="en-US" altLang="en-US" sz="2800" i="1" dirty="0"/>
              <a:t>, </a:t>
            </a:r>
            <a:r>
              <a:rPr lang="en-US" altLang="en-US" sz="2800" i="1" dirty="0" err="1"/>
              <a:t>winHeight</a:t>
            </a:r>
            <a:r>
              <a:rPr lang="en-US" altLang="en-US" sz="2800" i="1" dirty="0"/>
              <a:t>), where </a:t>
            </a:r>
            <a:r>
              <a:rPr lang="en-US" altLang="en-US" sz="2800" i="1" dirty="0" err="1"/>
              <a:t>winWidth</a:t>
            </a:r>
            <a:r>
              <a:rPr lang="en-US" altLang="en-US" sz="2800" i="1" dirty="0"/>
              <a:t> and </a:t>
            </a:r>
            <a:r>
              <a:rPr lang="en-US" altLang="en-US" sz="2800" i="1" dirty="0" err="1"/>
              <a:t>winHeight</a:t>
            </a:r>
            <a:r>
              <a:rPr lang="en-US" altLang="en-US" sz="2800" i="1" dirty="0"/>
              <a:t> are the size of the window.</a:t>
            </a:r>
          </a:p>
          <a:p>
            <a:pPr eaLnBrk="1" hangingPunct="1">
              <a:spcBef>
                <a:spcPct val="0"/>
              </a:spcBef>
              <a:buFontTx/>
              <a:buNone/>
            </a:pPr>
            <a:endParaRPr lang="en-US" altLang="en-US" sz="1600" dirty="0"/>
          </a:p>
        </p:txBody>
      </p:sp>
    </p:spTree>
    <p:extLst>
      <p:ext uri="{BB962C8B-B14F-4D97-AF65-F5344CB8AC3E}">
        <p14:creationId xmlns:p14="http://schemas.microsoft.com/office/powerpoint/2010/main" val="9853092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ctrTitle"/>
          </p:nvPr>
        </p:nvSpPr>
        <p:spPr>
          <a:xfrm>
            <a:off x="914400" y="187325"/>
            <a:ext cx="10374284" cy="865188"/>
          </a:xfrm>
        </p:spPr>
        <p:txBody>
          <a:bodyPr>
            <a:normAutofit/>
          </a:bodyPr>
          <a:lstStyle/>
          <a:p>
            <a:pPr eaLnBrk="1" hangingPunct="1"/>
            <a:r>
              <a:rPr lang="en-US" altLang="en-US" sz="2400" b="1" dirty="0" smtClean="0"/>
              <a:t>Viewports </a:t>
            </a:r>
            <a:r>
              <a:rPr lang="en-US" altLang="en-US" sz="2400" b="1" dirty="0"/>
              <a:t>Mapping Drawing Coordinates(4):</a:t>
            </a:r>
            <a:r>
              <a:rPr lang="en-US" altLang="en-US" sz="2800" b="1" dirty="0"/>
              <a:t/>
            </a:r>
            <a:br>
              <a:rPr lang="en-US" altLang="en-US" sz="2800" b="1" dirty="0"/>
            </a:br>
            <a:r>
              <a:rPr lang="en-US" altLang="en-US" sz="2800" b="1" dirty="0"/>
              <a:t> </a:t>
            </a:r>
            <a:r>
              <a:rPr lang="en-US" altLang="en-US" sz="2000" b="1" dirty="0"/>
              <a:t>Reshape Callback Function to </a:t>
            </a:r>
            <a:r>
              <a:rPr lang="en-US" altLang="en-US" sz="2000" b="1" dirty="0" smtClean="0"/>
              <a:t>draw </a:t>
            </a:r>
            <a:r>
              <a:rPr lang="en-US" altLang="en-US" sz="2000" b="1" dirty="0"/>
              <a:t>into 2D system</a:t>
            </a:r>
          </a:p>
        </p:txBody>
      </p:sp>
      <p:sp>
        <p:nvSpPr>
          <p:cNvPr id="73731" name="Rectangle 3"/>
          <p:cNvSpPr>
            <a:spLocks noChangeArrowheads="1"/>
          </p:cNvSpPr>
          <p:nvPr/>
        </p:nvSpPr>
        <p:spPr bwMode="auto">
          <a:xfrm>
            <a:off x="415636" y="952763"/>
            <a:ext cx="11454939" cy="615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600" dirty="0"/>
          </a:p>
          <a:p>
            <a:pPr eaLnBrk="1" hangingPunct="1">
              <a:spcBef>
                <a:spcPct val="0"/>
              </a:spcBef>
              <a:buFontTx/>
              <a:buNone/>
            </a:pPr>
            <a:r>
              <a:rPr lang="en-US" altLang="en-US" sz="2400" dirty="0"/>
              <a:t>To create a simple, basic two-dimensional coordinate system into which you can draw a few objects, call </a:t>
            </a:r>
            <a:r>
              <a:rPr lang="en-US" altLang="en-US" sz="2400" b="1" dirty="0" err="1"/>
              <a:t>glutReshapeFunc</a:t>
            </a:r>
            <a:r>
              <a:rPr lang="en-US" altLang="en-US" sz="2400" dirty="0"/>
              <a:t>(</a:t>
            </a:r>
            <a:r>
              <a:rPr lang="en-US" altLang="en-US" sz="2400" b="1" dirty="0"/>
              <a:t>reshape</a:t>
            </a:r>
            <a:r>
              <a:rPr lang="en-US" altLang="en-US" sz="2400" dirty="0"/>
              <a:t>), where </a:t>
            </a:r>
            <a:r>
              <a:rPr lang="en-US" altLang="en-US" sz="2400" b="1" dirty="0"/>
              <a:t>reshape() </a:t>
            </a:r>
            <a:r>
              <a:rPr lang="en-US" altLang="en-US" sz="2400" dirty="0"/>
              <a:t>is the following function</a:t>
            </a:r>
            <a:r>
              <a:rPr lang="en-US" altLang="en-US" sz="2400" b="1" dirty="0"/>
              <a:t> (</a:t>
            </a:r>
            <a:r>
              <a:rPr lang="en-US" altLang="en-US" sz="2400" dirty="0"/>
              <a:t>Reshape Callback Function):</a:t>
            </a:r>
          </a:p>
          <a:p>
            <a:pPr eaLnBrk="1" hangingPunct="1">
              <a:spcBef>
                <a:spcPct val="0"/>
              </a:spcBef>
              <a:buFontTx/>
              <a:buNone/>
            </a:pPr>
            <a:endParaRPr lang="en-US" altLang="en-US" sz="2400" dirty="0"/>
          </a:p>
          <a:p>
            <a:pPr eaLnBrk="1" hangingPunct="1">
              <a:spcBef>
                <a:spcPct val="0"/>
              </a:spcBef>
              <a:buFontTx/>
              <a:buNone/>
            </a:pPr>
            <a:r>
              <a:rPr lang="en-US" altLang="en-US" sz="2400" dirty="0"/>
              <a:t>void reshape (</a:t>
            </a:r>
            <a:r>
              <a:rPr lang="en-US" altLang="en-US" sz="2400" dirty="0" err="1"/>
              <a:t>int</a:t>
            </a:r>
            <a:r>
              <a:rPr lang="en-US" altLang="en-US" sz="2400" dirty="0"/>
              <a:t> w, </a:t>
            </a:r>
            <a:r>
              <a:rPr lang="en-US" altLang="en-US" sz="2400" dirty="0" err="1"/>
              <a:t>int</a:t>
            </a:r>
            <a:r>
              <a:rPr lang="en-US" altLang="en-US" sz="2400" dirty="0"/>
              <a:t> h)</a:t>
            </a:r>
          </a:p>
          <a:p>
            <a:pPr eaLnBrk="1" hangingPunct="1">
              <a:spcBef>
                <a:spcPct val="0"/>
              </a:spcBef>
              <a:buFontTx/>
              <a:buNone/>
            </a:pPr>
            <a:r>
              <a:rPr lang="en-US" altLang="en-US" sz="2400" dirty="0"/>
              <a:t>{	</a:t>
            </a:r>
            <a:r>
              <a:rPr lang="en-US" altLang="en-US" sz="2400" dirty="0" err="1"/>
              <a:t>glViewport</a:t>
            </a:r>
            <a:r>
              <a:rPr lang="en-US" altLang="en-US" sz="2400" dirty="0"/>
              <a:t> (0, 0, (</a:t>
            </a:r>
            <a:r>
              <a:rPr lang="en-US" altLang="en-US" sz="2400" dirty="0" err="1"/>
              <a:t>GLsizei</a:t>
            </a:r>
            <a:r>
              <a:rPr lang="en-US" altLang="en-US" sz="2400" dirty="0"/>
              <a:t>) w, (</a:t>
            </a:r>
            <a:r>
              <a:rPr lang="en-US" altLang="en-US" sz="2400" dirty="0" err="1"/>
              <a:t>GLsizei</a:t>
            </a:r>
            <a:r>
              <a:rPr lang="en-US" altLang="en-US" sz="2400" dirty="0"/>
              <a:t>) h);</a:t>
            </a:r>
          </a:p>
          <a:p>
            <a:pPr eaLnBrk="1" hangingPunct="1">
              <a:spcBef>
                <a:spcPct val="0"/>
              </a:spcBef>
              <a:buFontTx/>
              <a:buNone/>
            </a:pPr>
            <a:r>
              <a:rPr lang="en-US" altLang="en-US" sz="2400" dirty="0"/>
              <a:t>	</a:t>
            </a:r>
            <a:r>
              <a:rPr lang="en-US" altLang="en-US" sz="2400" dirty="0" err="1"/>
              <a:t>glMatrixMode</a:t>
            </a:r>
            <a:r>
              <a:rPr lang="en-US" altLang="en-US" sz="2400" dirty="0"/>
              <a:t> (GL_PROJECTION);</a:t>
            </a:r>
          </a:p>
          <a:p>
            <a:pPr eaLnBrk="1" hangingPunct="1">
              <a:spcBef>
                <a:spcPct val="0"/>
              </a:spcBef>
              <a:buFontTx/>
              <a:buNone/>
            </a:pPr>
            <a:r>
              <a:rPr lang="en-US" altLang="en-US" sz="2400" dirty="0"/>
              <a:t>	</a:t>
            </a:r>
            <a:r>
              <a:rPr lang="en-US" altLang="en-US" sz="2400" dirty="0" err="1"/>
              <a:t>glLoadIdentity</a:t>
            </a:r>
            <a:r>
              <a:rPr lang="en-US" altLang="en-US" sz="2400" dirty="0"/>
              <a:t> ();</a:t>
            </a:r>
          </a:p>
          <a:p>
            <a:pPr eaLnBrk="1" hangingPunct="1">
              <a:spcBef>
                <a:spcPct val="0"/>
              </a:spcBef>
              <a:buFontTx/>
              <a:buNone/>
            </a:pPr>
            <a:r>
              <a:rPr lang="en-US" altLang="en-US" sz="2400" dirty="0"/>
              <a:t>	gluOrtho2D (0.0, (</a:t>
            </a:r>
            <a:r>
              <a:rPr lang="en-US" altLang="en-US" sz="2400" dirty="0" err="1"/>
              <a:t>GLdouble</a:t>
            </a:r>
            <a:r>
              <a:rPr lang="en-US" altLang="en-US" sz="2400" dirty="0"/>
              <a:t>) w, 0.0, (</a:t>
            </a:r>
            <a:r>
              <a:rPr lang="en-US" altLang="en-US" sz="2400" dirty="0" err="1"/>
              <a:t>GLdouble</a:t>
            </a:r>
            <a:r>
              <a:rPr lang="en-US" altLang="en-US" sz="2400" dirty="0"/>
              <a:t>) h);</a:t>
            </a:r>
          </a:p>
          <a:p>
            <a:pPr eaLnBrk="1" hangingPunct="1">
              <a:spcBef>
                <a:spcPct val="0"/>
              </a:spcBef>
              <a:buFontTx/>
              <a:buNone/>
            </a:pPr>
            <a:r>
              <a:rPr lang="en-US" altLang="en-US" sz="2400" dirty="0"/>
              <a:t>}</a:t>
            </a:r>
          </a:p>
          <a:p>
            <a:pPr eaLnBrk="1" hangingPunct="1">
              <a:spcBef>
                <a:spcPct val="0"/>
              </a:spcBef>
              <a:buFontTx/>
              <a:buNone/>
            </a:pPr>
            <a:r>
              <a:rPr lang="en-US" altLang="en-US" sz="2400" dirty="0"/>
              <a:t>The </a:t>
            </a:r>
            <a:r>
              <a:rPr lang="en-US" altLang="en-US" sz="2400" b="1" u="sng" dirty="0"/>
              <a:t>internals of GLUT will pass this function two arguments: the width and height</a:t>
            </a:r>
            <a:r>
              <a:rPr lang="en-US" altLang="en-US" sz="2400" dirty="0"/>
              <a:t>, in pixels, of the new, moved, or resized window. </a:t>
            </a:r>
            <a:r>
              <a:rPr lang="en-US" altLang="en-US" sz="2400" b="1" dirty="0" err="1"/>
              <a:t>glViewport</a:t>
            </a:r>
            <a:r>
              <a:rPr lang="en-US" altLang="en-US" sz="2400" b="1" dirty="0"/>
              <a:t>() </a:t>
            </a:r>
            <a:r>
              <a:rPr lang="en-US" altLang="en-US" sz="2400" dirty="0"/>
              <a:t>adjusts the pixel rectangle for drawing to be the entire new window. The next three routines adjust the coordinate system for drawing so that the lower-left corner is (0, 0), and the upper-right corner is (w, h).</a:t>
            </a:r>
          </a:p>
          <a:p>
            <a:pPr eaLnBrk="1" hangingPunct="1">
              <a:spcBef>
                <a:spcPct val="0"/>
              </a:spcBef>
              <a:buFontTx/>
              <a:buNone/>
            </a:pPr>
            <a:endParaRPr lang="en-US" altLang="en-US" sz="1800" i="1" dirty="0"/>
          </a:p>
        </p:txBody>
      </p:sp>
    </p:spTree>
    <p:extLst>
      <p:ext uri="{BB962C8B-B14F-4D97-AF65-F5344CB8AC3E}">
        <p14:creationId xmlns:p14="http://schemas.microsoft.com/office/powerpoint/2010/main" val="11303261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838200" y="298450"/>
            <a:ext cx="10515600" cy="1325563"/>
          </a:xfrm>
        </p:spPr>
        <p:txBody>
          <a:bodyPr>
            <a:normAutofit/>
          </a:bodyPr>
          <a:lstStyle/>
          <a:p>
            <a:r>
              <a:rPr lang="es-ES" altLang="en-US" sz="4000" b="1" dirty="0" smtClean="0"/>
              <a:t>Ejercicios</a:t>
            </a:r>
            <a:endParaRPr lang="en-US" altLang="en-US" sz="4000" dirty="0"/>
          </a:p>
        </p:txBody>
      </p:sp>
      <p:sp>
        <p:nvSpPr>
          <p:cNvPr id="63491" name="Rectangle 3"/>
          <p:cNvSpPr>
            <a:spLocks noGrp="1" noChangeArrowheads="1"/>
          </p:cNvSpPr>
          <p:nvPr>
            <p:ph type="body" idx="1"/>
          </p:nvPr>
        </p:nvSpPr>
        <p:spPr>
          <a:xfrm>
            <a:off x="838200" y="1624013"/>
            <a:ext cx="10515600" cy="4552950"/>
          </a:xfrm>
        </p:spPr>
        <p:txBody>
          <a:bodyPr>
            <a:normAutofit/>
          </a:bodyPr>
          <a:lstStyle/>
          <a:p>
            <a:r>
              <a:rPr lang="en-US" altLang="en-US" noProof="1" smtClean="0"/>
              <a:t>Para varios códigos analisados, presentados y desarrollados en este curso: analicen para cada módulo funcional cual es el modo de operar con matrices</a:t>
            </a:r>
          </a:p>
          <a:p>
            <a:r>
              <a:rPr lang="en-US" altLang="en-US" noProof="1" smtClean="0"/>
              <a:t>Para cada de los dos modos GL_PROJECTION y GL_MODELVIEW identifiquen donde se inicializa la matrix de transformación correspondiente</a:t>
            </a:r>
          </a:p>
          <a:p>
            <a:r>
              <a:rPr lang="en-US" altLang="en-US" noProof="1" smtClean="0"/>
              <a:t>Modifiquen apareincia de la ventana gráfica para que esta tenga margenes de varios tipos</a:t>
            </a:r>
            <a:endParaRPr lang="en-US" altLang="en-US" noProof="1"/>
          </a:p>
          <a:p>
            <a:pPr marL="0" indent="0">
              <a:buNone/>
            </a:pPr>
            <a:endParaRPr lang="en-US" dirty="0" smtClean="0"/>
          </a:p>
          <a:p>
            <a:pPr marL="0" indent="0">
              <a:buNone/>
            </a:pPr>
            <a:endParaRPr lang="en-US" altLang="en-US" noProof="1" smtClean="0"/>
          </a:p>
          <a:p>
            <a:endParaRPr lang="en-US" altLang="en-US" dirty="0" smtClean="0"/>
          </a:p>
        </p:txBody>
      </p:sp>
    </p:spTree>
    <p:extLst>
      <p:ext uri="{BB962C8B-B14F-4D97-AF65-F5344CB8AC3E}">
        <p14:creationId xmlns:p14="http://schemas.microsoft.com/office/powerpoint/2010/main" val="67555796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FF00"/>
      </a:dk1>
      <a:lt1>
        <a:sysClr val="window" lastClr="000033"/>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1462</TotalTime>
  <Words>610</Words>
  <Application>Microsoft Office PowerPoint</Application>
  <PresentationFormat>Panorámica</PresentationFormat>
  <Paragraphs>80</Paragraphs>
  <Slides>9</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Arial</vt:lpstr>
      <vt:lpstr>Bradley Hand ITC</vt:lpstr>
      <vt:lpstr>Calibri</vt:lpstr>
      <vt:lpstr>Calibri Light</vt:lpstr>
      <vt:lpstr>Symbol</vt:lpstr>
      <vt:lpstr>Tema de Office</vt:lpstr>
      <vt:lpstr>Trimestre: 22-P uea: Graficas por Computadora(1151051)  Grupo CSI01; Horario: Lu-Mie-Vie 11:30—13:00 RESUMENES DEL CURSO Sección: Puerta de Vista (Viewport)</vt:lpstr>
      <vt:lpstr>Resumen</vt:lpstr>
      <vt:lpstr>Organigrama para explicar la relación de los temas del curso</vt:lpstr>
      <vt:lpstr>  Lugar que ocupa Puerta de Vista (Viewport)  en la cadena estandar de generación de imagen</vt:lpstr>
      <vt:lpstr>Viewports: Mapping Drawing Coordinates to Window Coordinates</vt:lpstr>
      <vt:lpstr>Viewports: Mapping Drawing Coordinates to Window Coordinates (2)</vt:lpstr>
      <vt:lpstr>Viewport: Mapping Drawing Coordinates to Window Coordinates (3)</vt:lpstr>
      <vt:lpstr>Viewports Mapping Drawing Coordinates(4):  Reshape Callback Function to draw into 2D system</vt:lpstr>
      <vt:lpstr>Ejercicios</vt:lpstr>
    </vt:vector>
  </TitlesOfParts>
  <Company>UAM Azcapotzalco División de CBI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xgeorge</dc:creator>
  <cp:lastModifiedBy>Cuenta Microsoft</cp:lastModifiedBy>
  <cp:revision>134</cp:revision>
  <dcterms:created xsi:type="dcterms:W3CDTF">2020-05-15T00:49:28Z</dcterms:created>
  <dcterms:modified xsi:type="dcterms:W3CDTF">2022-08-04T13:31:07Z</dcterms:modified>
</cp:coreProperties>
</file>