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0" r:id="rId3"/>
    <p:sldId id="259" r:id="rId4"/>
    <p:sldId id="271" r:id="rId5"/>
    <p:sldId id="275" r:id="rId6"/>
    <p:sldId id="277" r:id="rId7"/>
    <p:sldId id="279" r:id="rId8"/>
    <p:sldId id="276" r:id="rId9"/>
    <p:sldId id="27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4C5B-4D0E-4F13-86B0-DA658889F47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16_REFLEFO_CUBO_STENCIL_BLEND_16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</a:t>
            </a:r>
            <a:r>
              <a:rPr lang="es-MX" sz="3600" dirty="0" err="1" smtClean="0"/>
              <a:t>Blending</a:t>
            </a:r>
            <a:r>
              <a:rPr lang="es-MX" sz="3600" dirty="0" smtClean="0"/>
              <a:t> = Transparencias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87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Reflejo – es otro ejemplo de transformaciones especiales que se aplica a los objetos virtuales para lograr un efecto especifico</a:t>
            </a:r>
          </a:p>
          <a:p>
            <a:r>
              <a:rPr lang="es-419" dirty="0" smtClean="0"/>
              <a:t>En este curso consideramos en detalles la transformación de reflejo respecto  un plano horizontal</a:t>
            </a:r>
          </a:p>
          <a:p>
            <a:r>
              <a:rPr lang="es-419" dirty="0" smtClean="0"/>
              <a:t>Reflejo cambia orientación</a:t>
            </a:r>
          </a:p>
          <a:p>
            <a:r>
              <a:rPr lang="es-419" dirty="0" smtClean="0"/>
              <a:t>Mezcla de reflejo con la imagen del piso: tema – “</a:t>
            </a:r>
            <a:r>
              <a:rPr lang="es-419" dirty="0" err="1" smtClean="0"/>
              <a:t>Blending</a:t>
            </a:r>
            <a:r>
              <a:rPr lang="es-419" dirty="0" smtClean="0"/>
              <a:t>”</a:t>
            </a:r>
          </a:p>
          <a:p>
            <a:r>
              <a:rPr lang="es-419" dirty="0" smtClean="0"/>
              <a:t>Un detalle práctico: para verificar funcionamiento correcto de “reflejo con </a:t>
            </a:r>
            <a:r>
              <a:rPr lang="es-419" dirty="0" err="1" smtClean="0"/>
              <a:t>blending</a:t>
            </a:r>
            <a:r>
              <a:rPr lang="es-419" dirty="0" smtClean="0"/>
              <a:t>” hay que agregar una imagen sobre piso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Introducción</a:t>
            </a:r>
            <a:r>
              <a:rPr lang="en-US" altLang="en-US" sz="4000" dirty="0" smtClean="0"/>
              <a:t> al 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visibilidad</a:t>
            </a:r>
            <a:r>
              <a:rPr lang="en-US" altLang="en-US" dirty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se </a:t>
            </a:r>
            <a:r>
              <a:rPr lang="en-US" altLang="en-US" dirty="0" err="1"/>
              <a:t>representa</a:t>
            </a:r>
            <a:r>
              <a:rPr lang="en-US" altLang="en-US" dirty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cuadruple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                           </a:t>
            </a:r>
            <a:r>
              <a:rPr lang="en-US" altLang="en-US" dirty="0"/>
              <a:t>{</a:t>
            </a:r>
            <a:r>
              <a:rPr lang="en-US" altLang="en-US" dirty="0" err="1"/>
              <a:t>Rojo</a:t>
            </a:r>
            <a:r>
              <a:rPr lang="en-US" altLang="en-US" dirty="0"/>
              <a:t>, Verde, Azul, Alfa}</a:t>
            </a:r>
          </a:p>
          <a:p>
            <a:pPr marL="0" indent="0">
              <a:buNone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”. </a:t>
            </a:r>
            <a:r>
              <a:rPr lang="en-US" altLang="en-US" dirty="0" err="1" smtClean="0"/>
              <a:t>Cuando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Blending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habilitado</a:t>
            </a:r>
            <a:r>
              <a:rPr lang="en-US" altLang="en-US" dirty="0" smtClean="0"/>
              <a:t> el valor de </a:t>
            </a:r>
            <a:r>
              <a:rPr lang="en-US" altLang="en-US" i="1" dirty="0" smtClean="0"/>
              <a:t>Alfa </a:t>
            </a:r>
            <a:r>
              <a:rPr lang="en-US" altLang="en-US" dirty="0" err="1" smtClean="0"/>
              <a:t>frecuentemente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usa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combinar</a:t>
            </a:r>
            <a:r>
              <a:rPr lang="en-US" altLang="en-US" dirty="0" smtClean="0"/>
              <a:t> color del 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nuevo</a:t>
            </a:r>
            <a:r>
              <a:rPr lang="en-US" altLang="en-US" dirty="0" smtClean="0"/>
              <a:t> con </a:t>
            </a:r>
            <a:r>
              <a:rPr lang="en-US" altLang="en-US" dirty="0" err="1" smtClean="0"/>
              <a:t>aquel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ya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encuentra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el framebuffer.</a:t>
            </a:r>
          </a:p>
          <a:p>
            <a:r>
              <a:rPr lang="en-US" altLang="en-US" dirty="0" err="1" smtClean="0"/>
              <a:t>Esto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permita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mezclar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sombra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reflejo</a:t>
            </a:r>
            <a:r>
              <a:rPr lang="en-US" altLang="en-US" dirty="0" smtClean="0"/>
              <a:t> con el </a:t>
            </a:r>
            <a:r>
              <a:rPr lang="en-US" altLang="en-US" dirty="0" err="1" smtClean="0"/>
              <a:t>dibujo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o </a:t>
            </a:r>
            <a:r>
              <a:rPr lang="en-US" altLang="en-US" dirty="0" err="1" smtClean="0"/>
              <a:t>construir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medio-transparentes</a:t>
            </a:r>
            <a:r>
              <a:rPr lang="en-US" altLang="en-US" dirty="0" smtClean="0"/>
              <a:t> .</a:t>
            </a:r>
          </a:p>
          <a:p>
            <a:r>
              <a:rPr lang="es-ES" altLang="en-US" sz="3600" dirty="0"/>
              <a:t>Los detalles </a:t>
            </a:r>
            <a:r>
              <a:rPr lang="es-ES" altLang="en-US" sz="3600" dirty="0" smtClean="0"/>
              <a:t>específicos de </a:t>
            </a:r>
            <a:r>
              <a:rPr lang="es-ES" altLang="en-US" sz="3600" dirty="0"/>
              <a:t>uso del </a:t>
            </a:r>
            <a:r>
              <a:rPr lang="es-ES" altLang="en-US" sz="3600" dirty="0" err="1"/>
              <a:t>Blending</a:t>
            </a:r>
            <a:r>
              <a:rPr lang="es-ES" altLang="en-US" sz="3600" dirty="0"/>
              <a:t> </a:t>
            </a:r>
            <a:r>
              <a:rPr lang="es-ES" altLang="en-US" sz="3600" dirty="0" smtClean="0"/>
              <a:t>vean en</a:t>
            </a:r>
            <a:r>
              <a:rPr lang="es-ES" altLang="en-US" dirty="0" smtClean="0"/>
              <a:t>, </a:t>
            </a:r>
            <a:r>
              <a:rPr lang="es-ES" altLang="en-US" dirty="0" err="1"/>
              <a:t>Chapter</a:t>
            </a:r>
            <a:r>
              <a:rPr lang="es-ES" altLang="en-US" dirty="0"/>
              <a:t> 6, </a:t>
            </a:r>
            <a:r>
              <a:rPr lang="es-ES" altLang="en-US" dirty="0" err="1"/>
              <a:t>Readbook</a:t>
            </a:r>
            <a:r>
              <a:rPr lang="es-ES" altLang="en-US" dirty="0"/>
              <a:t> </a:t>
            </a:r>
            <a:r>
              <a:rPr lang="es-ES" altLang="en-US" sz="3600" dirty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dirty="0" smtClean="0"/>
              <a:t>terminología oficial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 smtClean="0"/>
              <a:t>El </a:t>
            </a:r>
            <a:r>
              <a:rPr lang="en-US" altLang="en-US" i="1" noProof="1" smtClean="0"/>
              <a:t>valor de color</a:t>
            </a:r>
            <a:r>
              <a:rPr lang="en-US" altLang="en-US" noProof="1" smtClean="0"/>
              <a:t> ya almacenado en buffer de color se llama </a:t>
            </a:r>
            <a:r>
              <a:rPr lang="en-US" altLang="en-US" i="1" noProof="1" smtClean="0"/>
              <a:t>color de destino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destination color</a:t>
            </a:r>
            <a:r>
              <a:rPr lang="en-US" altLang="en-US" noProof="1" smtClean="0"/>
              <a:t>); Este color contiene componentes {R, G, B} y opcionalmente Alfa</a:t>
            </a:r>
          </a:p>
          <a:p>
            <a:r>
              <a:rPr lang="en-US" altLang="en-US" noProof="1" smtClean="0"/>
              <a:t>El valor de color que viene como resultado de otros commandos de renderizado, y que puede interactuar o no con el color de destino, se llama </a:t>
            </a:r>
            <a:r>
              <a:rPr lang="en-US" altLang="en-US" i="1" noProof="1" smtClean="0"/>
              <a:t>color de fuente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source color</a:t>
            </a:r>
            <a:r>
              <a:rPr lang="en-US" altLang="en-US" noProof="1"/>
              <a:t>). </a:t>
            </a:r>
            <a:r>
              <a:rPr lang="en-US" altLang="en-US" noProof="1" smtClean="0"/>
              <a:t>El </a:t>
            </a:r>
            <a:r>
              <a:rPr lang="en-US" altLang="en-US" i="1" noProof="1"/>
              <a:t>color de </a:t>
            </a:r>
            <a:r>
              <a:rPr lang="en-US" altLang="en-US" i="1" noProof="1" smtClean="0"/>
              <a:t>fuente </a:t>
            </a:r>
            <a:r>
              <a:rPr lang="en-US" altLang="en-US" noProof="1" smtClean="0"/>
              <a:t>tambien</a:t>
            </a:r>
            <a:r>
              <a:rPr lang="en-US" altLang="en-US" i="1" noProof="1" smtClean="0"/>
              <a:t> </a:t>
            </a:r>
            <a:r>
              <a:rPr lang="en-US" altLang="en-US" noProof="1" smtClean="0"/>
              <a:t> </a:t>
            </a:r>
            <a:r>
              <a:rPr lang="en-US" altLang="en-US" noProof="1"/>
              <a:t>contiene componentes {R, G, B} y opcionalmente </a:t>
            </a:r>
            <a:r>
              <a:rPr lang="en-US" altLang="en-US" noProof="1" smtClean="0"/>
              <a:t>Alfa</a:t>
            </a:r>
          </a:p>
          <a:p>
            <a:r>
              <a:rPr lang="en-US" altLang="en-US" noProof="1" smtClean="0"/>
              <a:t>¿Cómo colores de destino y de fuente se combinan cuando Blending está habilitado? Mediante la </a:t>
            </a:r>
            <a:r>
              <a:rPr lang="en-US" altLang="en-US" i="1" noProof="1" smtClean="0"/>
              <a:t>ecuación de blending</a:t>
            </a:r>
            <a:r>
              <a:rPr lang="en-US" altLang="en-US" noProof="1" smtClean="0"/>
              <a:t>:</a:t>
            </a:r>
            <a:endParaRPr lang="es-419" altLang="en-US" i="1" noProof="1"/>
          </a:p>
          <a:p>
            <a:r>
              <a:rPr lang="es-ES" altLang="en-US" sz="2000" b="1" dirty="0" smtClean="0"/>
              <a:t>            Cf</a:t>
            </a:r>
            <a:r>
              <a:rPr lang="es-ES" altLang="en-US" sz="2000" dirty="0" smtClean="0"/>
              <a:t> </a:t>
            </a:r>
            <a:r>
              <a:rPr lang="es-ES" altLang="en-US" sz="2000" dirty="0"/>
              <a:t>= </a:t>
            </a:r>
            <a:r>
              <a:rPr lang="es-ES" altLang="en-US" sz="2000" b="1" dirty="0"/>
              <a:t>(Cs * S) + (Cd * D)</a:t>
            </a:r>
            <a:r>
              <a:rPr lang="es-ES" altLang="en-US" sz="2000" dirty="0"/>
              <a:t> = {</a:t>
            </a:r>
            <a:r>
              <a:rPr lang="es-ES" altLang="en-US" sz="2000" dirty="0" err="1"/>
              <a:t>RsSr+RdDr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GsSg+GdDg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BsSb+BdDb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AsSa+AdDa</a:t>
            </a:r>
            <a:r>
              <a:rPr lang="es-ES" altLang="en-US" sz="2000" dirty="0"/>
              <a:t>}</a:t>
            </a:r>
          </a:p>
          <a:p>
            <a:r>
              <a:rPr lang="en-US" altLang="en-US" dirty="0" err="1" smtClean="0"/>
              <a:t>Aquí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Cf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</a:t>
            </a:r>
            <a:r>
              <a:rPr lang="en-US" altLang="en-US" dirty="0" err="1" smtClean="0"/>
              <a:t>calculado</a:t>
            </a:r>
            <a:r>
              <a:rPr lang="en-US" altLang="en-US" dirty="0" smtClean="0"/>
              <a:t> final, Cs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, Cd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destino</a:t>
            </a:r>
            <a:r>
              <a:rPr lang="en-US" altLang="en-US" dirty="0" smtClean="0"/>
              <a:t>, y S y D son </a:t>
            </a:r>
            <a:r>
              <a:rPr lang="en-US" altLang="en-US" dirty="0" err="1" smtClean="0"/>
              <a:t>factores</a:t>
            </a:r>
            <a:r>
              <a:rPr lang="en-US" altLang="en-US" dirty="0" smtClean="0"/>
              <a:t> de blending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destino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b="1" i="1" dirty="0" err="1" smtClean="0"/>
              <a:t>glBlendFunc</a:t>
            </a:r>
            <a:r>
              <a:rPr lang="es-ES" altLang="en-US" sz="4000" i="1" dirty="0" smtClean="0"/>
              <a:t> </a:t>
            </a:r>
            <a:r>
              <a:rPr lang="es-ES" altLang="en-US" sz="4000" dirty="0" smtClean="0"/>
              <a:t>la función que configura </a:t>
            </a:r>
            <a:r>
              <a:rPr lang="es-ES" altLang="en-US" sz="4000" dirty="0" err="1" smtClean="0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lnSpcReduction="10000"/>
          </a:bodyPr>
          <a:lstStyle/>
          <a:p>
            <a:r>
              <a:rPr lang="en-US" altLang="en-US" noProof="1" smtClean="0"/>
              <a:t>Declaración: </a:t>
            </a:r>
            <a:r>
              <a:rPr lang="es-ES" altLang="en-US" i="1" dirty="0" err="1"/>
              <a:t>void</a:t>
            </a:r>
            <a:r>
              <a:rPr lang="es-ES" altLang="en-US" i="1" dirty="0"/>
              <a:t> </a:t>
            </a:r>
            <a:r>
              <a:rPr lang="es-ES" altLang="en-US" b="1" i="1" dirty="0" err="1"/>
              <a:t>glBlendFunc</a:t>
            </a:r>
            <a:r>
              <a:rPr lang="es-ES" altLang="en-US" i="1" dirty="0"/>
              <a:t>(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sfactor</a:t>
            </a:r>
            <a:r>
              <a:rPr lang="es-ES" altLang="en-US" i="1" dirty="0"/>
              <a:t>, 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dfactor</a:t>
            </a:r>
            <a:r>
              <a:rPr lang="es-ES" altLang="en-US" i="1" dirty="0"/>
              <a:t>);</a:t>
            </a:r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noProof="1" smtClean="0"/>
              <a:t>Descripción: Controla cómo valores de colores  </a:t>
            </a:r>
            <a:r>
              <a:rPr lang="es-419" altLang="en-US" noProof="1" smtClean="0"/>
              <a:t>siendo procesados (la fuente) se combinan con aquellos ya almacenados en framebuffer (el destino) . El argumento </a:t>
            </a:r>
            <a:r>
              <a:rPr lang="es-419" altLang="en-US" i="1" noProof="1" smtClean="0"/>
              <a:t>sfactor</a:t>
            </a:r>
            <a:r>
              <a:rPr lang="es-419" altLang="en-US" noProof="1" smtClean="0"/>
              <a:t> indica cómo calcular el factor de la fuente para blending; </a:t>
            </a:r>
            <a:r>
              <a:rPr lang="es-419" altLang="en-US" i="1" noProof="1" smtClean="0"/>
              <a:t>dfactor</a:t>
            </a:r>
            <a:r>
              <a:rPr lang="es-419" altLang="en-US" noProof="1" smtClean="0"/>
              <a:t> </a:t>
            </a:r>
            <a:r>
              <a:rPr lang="es-419" altLang="en-US" noProof="1"/>
              <a:t>indica cómo calcular el factor </a:t>
            </a:r>
            <a:r>
              <a:rPr lang="es-419" altLang="en-US" noProof="1" smtClean="0"/>
              <a:t>del destino para blending. Posibles valores para estos argumentos vean en Tabla de la siguiente diapositiva. Los factores de blending supuestamente pertenecen al rango [0, 1]; después de combinar el color de la fuente con color del destino, resultados se acotan al rango [0,1]. 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1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2800"/>
              <a:t>Tabla de valores de argumentos de glBlendFunc()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</p:txBody>
      </p:sp>
      <p:graphicFrame>
        <p:nvGraphicFramePr>
          <p:cNvPr id="89218" name="Group 130"/>
          <p:cNvGraphicFramePr>
            <a:graphicFrameLocks noGrp="1"/>
          </p:cNvGraphicFramePr>
          <p:nvPr>
            <p:ph sz="half" idx="2"/>
          </p:nvPr>
        </p:nvGraphicFramePr>
        <p:xfrm>
          <a:off x="1704976" y="1341438"/>
          <a:ext cx="8855075" cy="4475164"/>
        </p:xfrm>
        <a:graphic>
          <a:graphicData uri="http://schemas.openxmlformats.org/drawingml/2006/table">
            <a:tbl>
              <a:tblPr/>
              <a:tblGrid>
                <a:gridCol w="3200400"/>
                <a:gridCol w="2576513"/>
                <a:gridCol w="3078162"/>
              </a:tblGrid>
              <a:tr h="749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Relevant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Computed Blend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GL_ZERO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(0, 0, 0, 0)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GL_SRC_ALPHA_SATURATE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(f, f, f, 1); f=min(As, 1-Ad)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Elegir los parámetros de funciones </a:t>
            </a:r>
            <a:r>
              <a:rPr lang="es-419" sz="4000" dirty="0" err="1" smtClean="0"/>
              <a:t>glColor</a:t>
            </a:r>
            <a:r>
              <a:rPr lang="es-419" sz="4000" dirty="0" smtClean="0"/>
              <a:t> apropiados </a:t>
            </a:r>
            <a:r>
              <a:rPr lang="es-419" sz="4000" dirty="0"/>
              <a:t>para </a:t>
            </a:r>
            <a:r>
              <a:rPr lang="es-419" sz="4000" dirty="0" err="1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419" altLang="en-US" noProof="1"/>
              <a:t>Tomen en cuenta que cuando se llama glColor3*, el componente Alfa se asigna automáticamente como 1. Ello puede provocar efectos inesperados en blending. Para evitarlos, hay que usar glColor4* asignando Alfa explícitamente como </a:t>
            </a:r>
            <a:r>
              <a:rPr lang="es-419" altLang="en-US" noProof="1" smtClean="0"/>
              <a:t>un </a:t>
            </a:r>
            <a:r>
              <a:rPr lang="es-419" altLang="en-US" noProof="1"/>
              <a:t>valor </a:t>
            </a:r>
            <a:r>
              <a:rPr lang="es-419" altLang="en-US" noProof="1" smtClean="0"/>
              <a:t>estrictamente mayor a 0, pero menor a 1.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4000" dirty="0" smtClean="0"/>
              <a:t>Ejercicios</a:t>
            </a:r>
            <a:r>
              <a:rPr lang="es-419" sz="4000" dirty="0"/>
              <a:t/>
            </a:r>
            <a:br>
              <a:rPr lang="es-419" sz="4000" dirty="0"/>
            </a:b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22400"/>
            <a:ext cx="10515600" cy="5096933"/>
          </a:xfrm>
        </p:spPr>
        <p:txBody>
          <a:bodyPr>
            <a:normAutofit fontScale="92500" lnSpcReduction="10000"/>
          </a:bodyPr>
          <a:lstStyle/>
          <a:p>
            <a:r>
              <a:rPr lang="es-419" altLang="en-US" dirty="0" smtClean="0"/>
              <a:t>Analicen la estructura del código de 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r>
              <a:rPr lang="es-419" altLang="en-US" noProof="1" smtClean="0"/>
              <a:t>Con Tecla F3 visualice la sombra, con F5 y F6  pueden lograr ver reflejo en el espejo del piso</a:t>
            </a:r>
            <a:endParaRPr lang="es-419" altLang="en-US" dirty="0" smtClean="0"/>
          </a:p>
          <a:p>
            <a:r>
              <a:rPr lang="es-419" altLang="en-US" dirty="0" smtClean="0"/>
              <a:t>Nótese que ni la sombra no el reflejo obstruyen visibilidad de </a:t>
            </a:r>
            <a:r>
              <a:rPr lang="es-419" altLang="en-US" dirty="0" err="1" smtClean="0"/>
              <a:t>lineas</a:t>
            </a:r>
            <a:r>
              <a:rPr lang="es-419" altLang="en-US" dirty="0" smtClean="0"/>
              <a:t> en el piso</a:t>
            </a:r>
            <a:endParaRPr lang="es-419" dirty="0" smtClean="0"/>
          </a:p>
          <a:p>
            <a:r>
              <a:rPr lang="es-419" altLang="en-US" dirty="0" smtClean="0"/>
              <a:t>Apliquen variaciones de la variable ALFA y observen resultado</a:t>
            </a:r>
          </a:p>
          <a:p>
            <a:r>
              <a:rPr lang="es-419" altLang="en-US" dirty="0" smtClean="0"/>
              <a:t>Hagan alteración de llamados </a:t>
            </a:r>
            <a:r>
              <a:rPr lang="es-419" dirty="0" smtClean="0"/>
              <a:t>colorcube2() con colorcube1(); en </a:t>
            </a:r>
            <a:r>
              <a:rPr lang="es-419" dirty="0" err="1" smtClean="0"/>
              <a:t>RenderScene</a:t>
            </a:r>
            <a:r>
              <a:rPr lang="es-419" dirty="0" smtClean="0"/>
              <a:t> y observen como se mezclan los colores de sombra y reflejo en la ventana gráfica. Expliquen: ¿por qué?</a:t>
            </a:r>
          </a:p>
          <a:p>
            <a:r>
              <a:rPr lang="es-419" altLang="en-US" dirty="0" smtClean="0"/>
              <a:t>Adapten </a:t>
            </a:r>
            <a:r>
              <a:rPr lang="es-419" altLang="en-US" dirty="0"/>
              <a:t>el código </a:t>
            </a:r>
            <a:r>
              <a:rPr lang="es-419" altLang="en-US" dirty="0" smtClean="0"/>
              <a:t>corriente del ejercicios sobre reflejo para que tenga las propiedades similares al          	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endParaRPr lang="es-419" altLang="en-US" i="1" noProof="1"/>
          </a:p>
          <a:p>
            <a:endParaRPr lang="es-419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72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889</Words>
  <Application>Microsoft Office PowerPoint</Application>
  <PresentationFormat>Panorámica</PresentationFormat>
  <Paragraphs>119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Blending = Transparencias</vt:lpstr>
      <vt:lpstr>Organigrama para explicar la relación de los temas del curso</vt:lpstr>
      <vt:lpstr>Resumen</vt:lpstr>
      <vt:lpstr>Introducción al Blending</vt:lpstr>
      <vt:lpstr>Blending : terminología oficial</vt:lpstr>
      <vt:lpstr>Blending : glBlendFunc la función que configura blending</vt:lpstr>
      <vt:lpstr>Tabla de valores de argumentos de glBlendFunc()</vt:lpstr>
      <vt:lpstr>Elegir los parámetros de funciones glColor apropiados para blending</vt:lpstr>
      <vt:lpstr>Ejercicios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110</cp:revision>
  <dcterms:created xsi:type="dcterms:W3CDTF">2020-05-15T00:49:28Z</dcterms:created>
  <dcterms:modified xsi:type="dcterms:W3CDTF">2022-07-30T15:17:19Z</dcterms:modified>
</cp:coreProperties>
</file>