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72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3" autoAdjust="0"/>
    <p:restoredTop sz="94660"/>
  </p:normalViewPr>
  <p:slideViewPr>
    <p:cSldViewPr snapToGrid="0">
      <p:cViewPr varScale="1">
        <p:scale>
          <a:sx n="97" d="100"/>
          <a:sy n="97" d="100"/>
        </p:scale>
        <p:origin x="216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7/23/2022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28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7/23/2022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452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7/23/2022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685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7/23/2022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21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7/23/2022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143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7/23/2022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227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7/23/2022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07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7/23/2022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751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7/23/2022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48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7/23/2022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495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7/23/2022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949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2033C-87CA-44F6-B5AE-8E60FEB7F6D2}" type="datetimeFigureOut">
              <a:rPr lang="en-US" smtClean="0"/>
              <a:t>7/23/2022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040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graficas.22i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9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1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3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5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232230"/>
            <a:ext cx="11263085" cy="2455405"/>
          </a:xfrm>
        </p:spPr>
        <p:txBody>
          <a:bodyPr>
            <a:normAutofit fontScale="90000"/>
          </a:bodyPr>
          <a:lstStyle/>
          <a:p>
            <a:r>
              <a:rPr lang="es-MX" sz="3600" b="1" dirty="0"/>
              <a:t>Trimestre:</a:t>
            </a:r>
            <a:r>
              <a:rPr lang="es-MX" sz="3600" dirty="0"/>
              <a:t> </a:t>
            </a:r>
            <a:r>
              <a:rPr lang="es-MX" sz="3600" dirty="0" smtClean="0"/>
              <a:t>22-P</a:t>
            </a:r>
            <a:r>
              <a:rPr lang="es-MX" sz="3600" dirty="0"/>
              <a:t/>
            </a:r>
            <a:br>
              <a:rPr lang="es-MX" sz="3600" dirty="0"/>
            </a:br>
            <a:r>
              <a:rPr lang="es-MX" sz="3600" b="1" dirty="0" err="1"/>
              <a:t>uea</a:t>
            </a:r>
            <a:r>
              <a:rPr lang="es-MX" sz="3600" b="1" dirty="0"/>
              <a:t>:</a:t>
            </a:r>
            <a:r>
              <a:rPr lang="es-MX" sz="3600" dirty="0"/>
              <a:t> Graficas por Computadora(1151051)</a:t>
            </a:r>
            <a:br>
              <a:rPr lang="es-MX" sz="3600" dirty="0"/>
            </a:br>
            <a:r>
              <a:rPr lang="es-MX" sz="3600" dirty="0"/>
              <a:t> </a:t>
            </a:r>
            <a:r>
              <a:rPr lang="es-MX" sz="3600" b="1" dirty="0"/>
              <a:t>Grupo</a:t>
            </a:r>
            <a:r>
              <a:rPr lang="es-MX" sz="3600" dirty="0"/>
              <a:t> CSI01; </a:t>
            </a:r>
            <a:r>
              <a:rPr lang="es-MX" sz="3600" b="1" dirty="0"/>
              <a:t>Horario:</a:t>
            </a:r>
            <a:r>
              <a:rPr lang="es-MX" sz="3600" dirty="0"/>
              <a:t> Lu-Mie-Vie </a:t>
            </a:r>
            <a:r>
              <a:rPr lang="es-MX" sz="3600" dirty="0" smtClean="0"/>
              <a:t>11:30—13:00</a:t>
            </a:r>
            <a:br>
              <a:rPr lang="es-MX" sz="3600" dirty="0" smtClean="0"/>
            </a:br>
            <a:r>
              <a:rPr lang="es-MX" sz="3600" dirty="0" smtClean="0">
                <a:latin typeface="Bradley Hand ITC" panose="03070402050302030203" pitchFamily="66" charset="0"/>
              </a:rPr>
              <a:t>RESUMENES DEL CURSO</a:t>
            </a:r>
            <a:br>
              <a:rPr lang="es-MX" sz="3600" dirty="0" smtClean="0">
                <a:latin typeface="Bradley Hand ITC" panose="03070402050302030203" pitchFamily="66" charset="0"/>
              </a:rPr>
            </a:br>
            <a:r>
              <a:rPr lang="es-MX" sz="3600" dirty="0" smtClean="0"/>
              <a:t>Sección: Matriz de sombra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78972" y="2960914"/>
            <a:ext cx="4978400" cy="3381828"/>
          </a:xfrm>
        </p:spPr>
        <p:txBody>
          <a:bodyPr/>
          <a:lstStyle/>
          <a:p>
            <a:r>
              <a:rPr lang="en-US" dirty="0" smtClean="0"/>
              <a:t>PROFESOR:	  </a:t>
            </a:r>
          </a:p>
          <a:p>
            <a:r>
              <a:rPr lang="en-US" dirty="0" smtClean="0"/>
              <a:t>GUEORGI KHATCHATOUROV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http://newton.uam.mx/xgeorge/</a:t>
            </a:r>
            <a:endParaRPr lang="en-US" dirty="0"/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6654795" y="3120570"/>
            <a:ext cx="4978400" cy="3127831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Ayudante</a:t>
            </a:r>
            <a:r>
              <a:rPr lang="en-US" dirty="0" smtClean="0"/>
              <a:t>:	  </a:t>
            </a:r>
          </a:p>
          <a:p>
            <a:r>
              <a:rPr lang="es-ES" sz="3200" b="1" dirty="0"/>
              <a:t>Carlos </a:t>
            </a:r>
            <a:r>
              <a:rPr lang="es-ES" sz="3200" b="1" dirty="0" err="1"/>
              <a:t>Yoshimar</a:t>
            </a:r>
            <a:r>
              <a:rPr lang="es-ES" sz="3200" b="1" dirty="0"/>
              <a:t> Hernández Badillo</a:t>
            </a:r>
            <a:r>
              <a:rPr lang="es-ES" sz="3200" dirty="0"/>
              <a:t> </a:t>
            </a:r>
            <a:endParaRPr lang="en-US" sz="44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s-ES" sz="3200" b="1" dirty="0"/>
          </a:p>
          <a:p>
            <a:endParaRPr lang="es-ES" sz="3200" b="1" dirty="0"/>
          </a:p>
          <a:p>
            <a:r>
              <a:rPr lang="es-ES" sz="3200" u="sng" dirty="0" smtClean="0">
                <a:hlinkClick r:id="rId2"/>
              </a:rPr>
              <a:t>graficas.22p@gmail.com</a:t>
            </a:r>
            <a:r>
              <a:rPr lang="es-ES" sz="3200" b="1" dirty="0" smtClean="0"/>
              <a:t> </a:t>
            </a:r>
            <a:endParaRPr lang="en-US" sz="3200" dirty="0"/>
          </a:p>
          <a:p>
            <a:r>
              <a:rPr lang="es-ES" sz="3200" b="1" dirty="0" smtClean="0"/>
              <a:t> </a:t>
            </a:r>
            <a:endParaRPr lang="en-US" sz="3200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3308" y="3814318"/>
            <a:ext cx="1452243" cy="1570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88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Shadow matrix (6)</a:t>
            </a:r>
            <a:endParaRPr lang="es-ES" altLang="en-US" sz="400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557338"/>
            <a:ext cx="8229600" cy="4525962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es-ES" altLang="en-US" sz="2000"/>
              <a:t>Multiplicamos todos componentes del vector en (***) por </a:t>
            </a:r>
          </a:p>
          <a:p>
            <a:pPr eaLnBrk="1" hangingPunct="1">
              <a:lnSpc>
                <a:spcPct val="80000"/>
              </a:lnSpc>
            </a:pPr>
            <a:endParaRPr lang="es-ES" altLang="en-US" sz="2000"/>
          </a:p>
          <a:p>
            <a:pPr eaLnBrk="1" hangingPunct="1">
              <a:lnSpc>
                <a:spcPct val="80000"/>
              </a:lnSpc>
            </a:pPr>
            <a:endParaRPr lang="es-ES" altLang="en-US" sz="2000"/>
          </a:p>
          <a:p>
            <a:pPr eaLnBrk="1" hangingPunct="1">
              <a:lnSpc>
                <a:spcPct val="80000"/>
              </a:lnSpc>
            </a:pPr>
            <a:endParaRPr lang="es-ES" altLang="en-US" sz="2000"/>
          </a:p>
          <a:p>
            <a:pPr eaLnBrk="1" hangingPunct="1">
              <a:lnSpc>
                <a:spcPct val="80000"/>
              </a:lnSpc>
            </a:pPr>
            <a:endParaRPr lang="es-ES" altLang="en-US" sz="200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altLang="en-US" sz="2000"/>
              <a:t>(estamos usando la equivalencia antemencionada). Se tiene</a:t>
            </a:r>
          </a:p>
          <a:p>
            <a:pPr eaLnBrk="1" hangingPunct="1">
              <a:lnSpc>
                <a:spcPct val="80000"/>
              </a:lnSpc>
            </a:pPr>
            <a:endParaRPr lang="es-ES" altLang="en-US" sz="2000"/>
          </a:p>
          <a:p>
            <a:pPr eaLnBrk="1" hangingPunct="1">
              <a:lnSpc>
                <a:spcPct val="80000"/>
              </a:lnSpc>
            </a:pPr>
            <a:endParaRPr lang="en-US" altLang="en-US" sz="2000"/>
          </a:p>
          <a:p>
            <a:pPr eaLnBrk="1" hangingPunct="1">
              <a:lnSpc>
                <a:spcPct val="80000"/>
              </a:lnSpc>
            </a:pPr>
            <a:endParaRPr lang="en-US" altLang="en-US" sz="2000"/>
          </a:p>
          <a:p>
            <a:pPr eaLnBrk="1" hangingPunct="1">
              <a:lnSpc>
                <a:spcPct val="80000"/>
              </a:lnSpc>
            </a:pPr>
            <a:endParaRPr lang="en-US" altLang="en-US" sz="2000"/>
          </a:p>
          <a:p>
            <a:pPr eaLnBrk="1" hangingPunct="1">
              <a:lnSpc>
                <a:spcPct val="80000"/>
              </a:lnSpc>
            </a:pPr>
            <a:endParaRPr lang="en-US" altLang="en-US" sz="2000"/>
          </a:p>
          <a:p>
            <a:pPr eaLnBrk="1" hangingPunct="1">
              <a:lnSpc>
                <a:spcPct val="80000"/>
              </a:lnSpc>
            </a:pPr>
            <a:endParaRPr lang="en-US" altLang="en-US" sz="2000"/>
          </a:p>
          <a:p>
            <a:pPr eaLnBrk="1" hangingPunct="1">
              <a:lnSpc>
                <a:spcPct val="80000"/>
              </a:lnSpc>
            </a:pPr>
            <a:endParaRPr lang="en-US" altLang="en-US" sz="2000"/>
          </a:p>
          <a:p>
            <a:pPr eaLnBrk="1" hangingPunct="1">
              <a:lnSpc>
                <a:spcPct val="80000"/>
              </a:lnSpc>
            </a:pPr>
            <a:r>
              <a:rPr lang="en-US" altLang="en-US" sz="2000"/>
              <a:t>Desarrollando las últimas expresiones, se tiene</a:t>
            </a:r>
            <a:endParaRPr lang="es-ES" altLang="en-US" sz="2000"/>
          </a:p>
        </p:txBody>
      </p:sp>
      <p:sp>
        <p:nvSpPr>
          <p:cNvPr id="58372" name="Rectangle 5"/>
          <p:cNvSpPr>
            <a:spLocks noChangeArrowheads="1"/>
          </p:cNvSpPr>
          <p:nvPr/>
        </p:nvSpPr>
        <p:spPr bwMode="auto">
          <a:xfrm>
            <a:off x="1524000" y="-185756"/>
            <a:ext cx="181822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n-US" sz="1800"/>
          </a:p>
        </p:txBody>
      </p:sp>
      <p:graphicFrame>
        <p:nvGraphicFramePr>
          <p:cNvPr id="58373" name="Object 4"/>
          <p:cNvGraphicFramePr>
            <a:graphicFrameLocks noChangeAspect="1"/>
          </p:cNvGraphicFramePr>
          <p:nvPr/>
        </p:nvGraphicFramePr>
        <p:xfrm>
          <a:off x="3071813" y="1989138"/>
          <a:ext cx="6553200" cy="77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2" name="Ecuación" r:id="rId3" imgW="2019300" imgH="241300" progId="Equation.3">
                  <p:embed/>
                </p:oleObj>
              </mc:Choice>
              <mc:Fallback>
                <p:oleObj name="Ecuación" r:id="rId3" imgW="20193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1813" y="1989138"/>
                        <a:ext cx="6553200" cy="773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74" name="Rectangle 7"/>
          <p:cNvSpPr>
            <a:spLocks noChangeArrowheads="1"/>
          </p:cNvSpPr>
          <p:nvPr/>
        </p:nvSpPr>
        <p:spPr bwMode="auto">
          <a:xfrm>
            <a:off x="1524000" y="2771758"/>
            <a:ext cx="181822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n-US" sz="1800"/>
          </a:p>
        </p:txBody>
      </p:sp>
      <p:sp>
        <p:nvSpPr>
          <p:cNvPr id="58375" name="Rectangle 9"/>
          <p:cNvSpPr>
            <a:spLocks noChangeArrowheads="1"/>
          </p:cNvSpPr>
          <p:nvPr/>
        </p:nvSpPr>
        <p:spPr bwMode="auto">
          <a:xfrm>
            <a:off x="1524000" y="2771758"/>
            <a:ext cx="181822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n-US" sz="1800"/>
          </a:p>
        </p:txBody>
      </p:sp>
      <p:graphicFrame>
        <p:nvGraphicFramePr>
          <p:cNvPr id="58376" name="Object 8"/>
          <p:cNvGraphicFramePr>
            <a:graphicFrameLocks noChangeAspect="1"/>
          </p:cNvGraphicFramePr>
          <p:nvPr/>
        </p:nvGraphicFramePr>
        <p:xfrm>
          <a:off x="1631951" y="3573463"/>
          <a:ext cx="9001125" cy="177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3" name="Ecuación" r:id="rId5" imgW="4775200" imgH="939800" progId="Equation.3">
                  <p:embed/>
                </p:oleObj>
              </mc:Choice>
              <mc:Fallback>
                <p:oleObj name="Ecuación" r:id="rId5" imgW="4775200" imgH="93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1951" y="3573463"/>
                        <a:ext cx="9001125" cy="177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1413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Shadow matrix (7)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/>
              <a:t> </a:t>
            </a:r>
          </a:p>
        </p:txBody>
      </p:sp>
      <p:sp>
        <p:nvSpPr>
          <p:cNvPr id="59396" name="Rectangle 5"/>
          <p:cNvSpPr>
            <a:spLocks noChangeArrowheads="1"/>
          </p:cNvSpPr>
          <p:nvPr/>
        </p:nvSpPr>
        <p:spPr bwMode="auto">
          <a:xfrm>
            <a:off x="1524000" y="-185756"/>
            <a:ext cx="181822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n-US" sz="1800"/>
          </a:p>
        </p:txBody>
      </p:sp>
      <p:sp>
        <p:nvSpPr>
          <p:cNvPr id="59397" name="Rectangle 7"/>
          <p:cNvSpPr>
            <a:spLocks noChangeArrowheads="1"/>
          </p:cNvSpPr>
          <p:nvPr/>
        </p:nvSpPr>
        <p:spPr bwMode="auto">
          <a:xfrm>
            <a:off x="1524000" y="2771758"/>
            <a:ext cx="181822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n-US" sz="1800"/>
          </a:p>
        </p:txBody>
      </p:sp>
      <p:graphicFrame>
        <p:nvGraphicFramePr>
          <p:cNvPr id="59398" name="Object 6"/>
          <p:cNvGraphicFramePr>
            <a:graphicFrameLocks noChangeAspect="1"/>
          </p:cNvGraphicFramePr>
          <p:nvPr/>
        </p:nvGraphicFramePr>
        <p:xfrm>
          <a:off x="2087563" y="1628776"/>
          <a:ext cx="7753350" cy="208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6" name="Ecuación" r:id="rId3" imgW="3505200" imgH="939800" progId="Equation.3">
                  <p:embed/>
                </p:oleObj>
              </mc:Choice>
              <mc:Fallback>
                <p:oleObj name="Ecuación" r:id="rId3" imgW="3505200" imgH="93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7563" y="1628776"/>
                        <a:ext cx="7753350" cy="208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399" name="Rectangle 9"/>
          <p:cNvSpPr>
            <a:spLocks noChangeArrowheads="1"/>
          </p:cNvSpPr>
          <p:nvPr/>
        </p:nvSpPr>
        <p:spPr bwMode="auto">
          <a:xfrm>
            <a:off x="1524000" y="2771758"/>
            <a:ext cx="181822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n-US" sz="1800"/>
          </a:p>
        </p:txBody>
      </p:sp>
      <p:sp>
        <p:nvSpPr>
          <p:cNvPr id="59400" name="Rectangle 11"/>
          <p:cNvSpPr>
            <a:spLocks noChangeArrowheads="1"/>
          </p:cNvSpPr>
          <p:nvPr/>
        </p:nvSpPr>
        <p:spPr bwMode="auto">
          <a:xfrm>
            <a:off x="1524000" y="2771758"/>
            <a:ext cx="181822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n-US" sz="1800"/>
          </a:p>
        </p:txBody>
      </p:sp>
      <p:graphicFrame>
        <p:nvGraphicFramePr>
          <p:cNvPr id="59401" name="Object 10"/>
          <p:cNvGraphicFramePr>
            <a:graphicFrameLocks noChangeAspect="1"/>
          </p:cNvGraphicFramePr>
          <p:nvPr/>
        </p:nvGraphicFramePr>
        <p:xfrm>
          <a:off x="2330450" y="3902075"/>
          <a:ext cx="7221538" cy="240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7" name="Ecuación" r:id="rId5" imgW="2832100" imgH="939800" progId="Equation.3">
                  <p:embed/>
                </p:oleObj>
              </mc:Choice>
              <mc:Fallback>
                <p:oleObj name="Ecuación" r:id="rId5" imgW="2832100" imgH="93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0450" y="3902075"/>
                        <a:ext cx="7221538" cy="2406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38331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Shadow matrix (8)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Comparándolo con</a:t>
            </a:r>
          </a:p>
        </p:txBody>
      </p:sp>
      <p:sp>
        <p:nvSpPr>
          <p:cNvPr id="60420" name="Rectangle 5"/>
          <p:cNvSpPr>
            <a:spLocks noChangeArrowheads="1"/>
          </p:cNvSpPr>
          <p:nvPr/>
        </p:nvSpPr>
        <p:spPr bwMode="auto">
          <a:xfrm>
            <a:off x="1524000" y="-185756"/>
            <a:ext cx="181822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n-US" sz="1800"/>
          </a:p>
        </p:txBody>
      </p:sp>
      <p:graphicFrame>
        <p:nvGraphicFramePr>
          <p:cNvPr id="60421" name="Object 4"/>
          <p:cNvGraphicFramePr>
            <a:graphicFrameLocks noChangeAspect="1"/>
          </p:cNvGraphicFramePr>
          <p:nvPr/>
        </p:nvGraphicFramePr>
        <p:xfrm>
          <a:off x="1992313" y="4005263"/>
          <a:ext cx="5472112" cy="233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0" name="Ecuación" r:id="rId3" imgW="2501900" imgH="1066800" progId="Equation.3">
                  <p:embed/>
                </p:oleObj>
              </mc:Choice>
              <mc:Fallback>
                <p:oleObj name="Ecuación" r:id="rId3" imgW="2501900" imgH="1066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2313" y="4005263"/>
                        <a:ext cx="5472112" cy="2330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22" name="Rectangle 7"/>
          <p:cNvSpPr>
            <a:spLocks noChangeArrowheads="1"/>
          </p:cNvSpPr>
          <p:nvPr/>
        </p:nvSpPr>
        <p:spPr bwMode="auto">
          <a:xfrm>
            <a:off x="1524000" y="2771758"/>
            <a:ext cx="181822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n-US" sz="1800"/>
          </a:p>
        </p:txBody>
      </p:sp>
      <p:graphicFrame>
        <p:nvGraphicFramePr>
          <p:cNvPr id="60423" name="Object 6"/>
          <p:cNvGraphicFramePr>
            <a:graphicFrameLocks noChangeAspect="1"/>
          </p:cNvGraphicFramePr>
          <p:nvPr/>
        </p:nvGraphicFramePr>
        <p:xfrm>
          <a:off x="1774826" y="1341439"/>
          <a:ext cx="6049963" cy="201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1" name="Ecuación" r:id="rId5" imgW="2832100" imgH="939800" progId="Equation.3">
                  <p:embed/>
                </p:oleObj>
              </mc:Choice>
              <mc:Fallback>
                <p:oleObj name="Ecuación" r:id="rId5" imgW="2832100" imgH="93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4826" y="1341439"/>
                        <a:ext cx="6049963" cy="201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685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Shadow matrix (9)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err="1"/>
              <a:t>Finalmente</a:t>
            </a:r>
            <a:r>
              <a:rPr lang="en-US" altLang="en-US" dirty="0"/>
              <a:t>, se </a:t>
            </a:r>
            <a:r>
              <a:rPr lang="en-US" altLang="en-US" dirty="0" err="1"/>
              <a:t>tiene</a:t>
            </a:r>
            <a:r>
              <a:rPr lang="en-US" altLang="en-US" dirty="0"/>
              <a:t>: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b="1" dirty="0" err="1" smtClean="0"/>
              <a:t>Ejercicio</a:t>
            </a:r>
            <a:r>
              <a:rPr lang="en-US" altLang="en-US" b="1" dirty="0" smtClean="0"/>
              <a:t>:</a:t>
            </a:r>
            <a:r>
              <a:rPr lang="en-US" altLang="en-US" dirty="0" smtClean="0"/>
              <a:t> </a:t>
            </a:r>
            <a:r>
              <a:rPr lang="en-US" altLang="en-US" dirty="0" err="1"/>
              <a:t>Comparen</a:t>
            </a:r>
            <a:r>
              <a:rPr lang="en-US" altLang="en-US" dirty="0"/>
              <a:t> </a:t>
            </a:r>
            <a:r>
              <a:rPr lang="en-US" altLang="en-US" dirty="0" err="1"/>
              <a:t>cada</a:t>
            </a:r>
            <a:r>
              <a:rPr lang="en-US" altLang="en-US" dirty="0"/>
              <a:t> </a:t>
            </a:r>
            <a:r>
              <a:rPr lang="en-US" altLang="en-US" dirty="0" err="1"/>
              <a:t>elemento</a:t>
            </a:r>
            <a:r>
              <a:rPr lang="en-US" altLang="en-US" dirty="0"/>
              <a:t> de la </a:t>
            </a:r>
            <a:r>
              <a:rPr lang="en-US" altLang="en-US" b="1" dirty="0"/>
              <a:t>M</a:t>
            </a:r>
            <a:r>
              <a:rPr lang="en-US" altLang="en-US" dirty="0"/>
              <a:t> con </a:t>
            </a:r>
            <a:r>
              <a:rPr lang="en-US" altLang="en-US" dirty="0" err="1"/>
              <a:t>los</a:t>
            </a:r>
            <a:r>
              <a:rPr lang="en-US" altLang="en-US" dirty="0"/>
              <a:t> </a:t>
            </a:r>
            <a:r>
              <a:rPr lang="en-US" altLang="en-US" dirty="0" err="1"/>
              <a:t>elementos</a:t>
            </a:r>
            <a:r>
              <a:rPr lang="en-US" altLang="en-US" dirty="0"/>
              <a:t> </a:t>
            </a:r>
            <a:r>
              <a:rPr lang="en-US" altLang="en-US" dirty="0" err="1"/>
              <a:t>correspondientes</a:t>
            </a:r>
            <a:r>
              <a:rPr lang="en-US" altLang="en-US" dirty="0"/>
              <a:t> del </a:t>
            </a:r>
            <a:r>
              <a:rPr lang="en-US" altLang="en-US" dirty="0" err="1"/>
              <a:t>siguiente</a:t>
            </a:r>
            <a:r>
              <a:rPr lang="en-US" altLang="en-US" dirty="0"/>
              <a:t> </a:t>
            </a:r>
            <a:r>
              <a:rPr lang="en-US" altLang="en-US" dirty="0" err="1"/>
              <a:t>código</a:t>
            </a:r>
            <a:r>
              <a:rPr lang="en-US" altLang="en-US" dirty="0"/>
              <a:t> de la "</a:t>
            </a:r>
            <a:r>
              <a:rPr lang="en-US" altLang="en-US" dirty="0" err="1"/>
              <a:t>Superbiblia</a:t>
            </a:r>
            <a:r>
              <a:rPr lang="en-US" altLang="en-US" dirty="0"/>
              <a:t>…"</a:t>
            </a:r>
          </a:p>
        </p:txBody>
      </p:sp>
      <p:sp>
        <p:nvSpPr>
          <p:cNvPr id="61444" name="Rectangle 5"/>
          <p:cNvSpPr>
            <a:spLocks noChangeArrowheads="1"/>
          </p:cNvSpPr>
          <p:nvPr/>
        </p:nvSpPr>
        <p:spPr bwMode="auto">
          <a:xfrm>
            <a:off x="1524000" y="-185756"/>
            <a:ext cx="181822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n-US" sz="1800"/>
          </a:p>
        </p:txBody>
      </p:sp>
      <p:graphicFrame>
        <p:nvGraphicFramePr>
          <p:cNvPr id="61445" name="Object 4"/>
          <p:cNvGraphicFramePr>
            <a:graphicFrameLocks noChangeAspect="1"/>
          </p:cNvGraphicFramePr>
          <p:nvPr/>
        </p:nvGraphicFramePr>
        <p:xfrm>
          <a:off x="1703388" y="2713038"/>
          <a:ext cx="8856662" cy="157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7" name="Ecuación" r:id="rId3" imgW="5130800" imgH="914400" progId="Equation.3">
                  <p:embed/>
                </p:oleObj>
              </mc:Choice>
              <mc:Fallback>
                <p:oleObj name="Ecuación" r:id="rId3" imgW="5130800" imgH="914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3388" y="2713038"/>
                        <a:ext cx="8856662" cy="1579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935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05470"/>
            <a:ext cx="10515600" cy="1333044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4000" dirty="0"/>
              <a:t>Shadow matrix (10</a:t>
            </a:r>
            <a:r>
              <a:rPr lang="en-US" altLang="en-US" sz="4000" dirty="0" smtClean="0"/>
              <a:t>):  </a:t>
            </a:r>
            <a:r>
              <a:rPr lang="en-US" altLang="en-US" sz="4000" dirty="0" err="1" smtClean="0"/>
              <a:t>Pregunta</a:t>
            </a:r>
            <a:r>
              <a:rPr lang="en-US" altLang="en-US" sz="4000" dirty="0" smtClean="0"/>
              <a:t> de control. </a:t>
            </a:r>
            <a:r>
              <a:rPr lang="en-US" altLang="en-US" sz="3100" dirty="0" err="1" smtClean="0"/>
              <a:t>Comparen</a:t>
            </a:r>
            <a:r>
              <a:rPr lang="en-US" altLang="en-US" sz="3100" dirty="0" smtClean="0"/>
              <a:t> </a:t>
            </a:r>
            <a:r>
              <a:rPr lang="en-US" altLang="en-US" sz="3100" dirty="0" err="1" smtClean="0"/>
              <a:t>los</a:t>
            </a:r>
            <a:r>
              <a:rPr lang="en-US" altLang="en-US" sz="3100" dirty="0" smtClean="0"/>
              <a:t>  </a:t>
            </a:r>
            <a:r>
              <a:rPr lang="en-US" altLang="en-US" sz="3100" dirty="0" err="1" smtClean="0"/>
              <a:t>elementos</a:t>
            </a:r>
            <a:r>
              <a:rPr lang="en-US" altLang="en-US" sz="3100" dirty="0" smtClean="0"/>
              <a:t> de </a:t>
            </a:r>
            <a:r>
              <a:rPr lang="en-US" altLang="en-US" sz="3100" dirty="0" err="1" smtClean="0"/>
              <a:t>matriz</a:t>
            </a:r>
            <a:r>
              <a:rPr lang="en-US" altLang="en-US" sz="3100" dirty="0" smtClean="0"/>
              <a:t> de </a:t>
            </a:r>
            <a:r>
              <a:rPr lang="en-US" altLang="en-US" sz="3100" dirty="0" err="1" smtClean="0"/>
              <a:t>Sombra</a:t>
            </a:r>
            <a:r>
              <a:rPr lang="en-US" altLang="en-US" sz="3100" dirty="0" smtClean="0"/>
              <a:t> </a:t>
            </a:r>
            <a:r>
              <a:rPr lang="en-US" altLang="en-US" sz="3100" dirty="0" err="1" smtClean="0"/>
              <a:t>en</a:t>
            </a:r>
            <a:r>
              <a:rPr lang="en-US" altLang="en-US" sz="3100" dirty="0" smtClean="0"/>
              <a:t> </a:t>
            </a:r>
            <a:r>
              <a:rPr lang="en-US" altLang="en-US" sz="3100" dirty="0" err="1" smtClean="0"/>
              <a:t>diapositiva</a:t>
            </a:r>
            <a:r>
              <a:rPr lang="en-US" altLang="en-US" sz="3100" dirty="0" smtClean="0"/>
              <a:t> 13 y </a:t>
            </a:r>
            <a:r>
              <a:rPr lang="en-US" altLang="en-US" sz="3100" dirty="0" err="1" smtClean="0"/>
              <a:t>en</a:t>
            </a:r>
            <a:r>
              <a:rPr lang="en-US" altLang="en-US" sz="3100" dirty="0" smtClean="0"/>
              <a:t> el </a:t>
            </a:r>
            <a:r>
              <a:rPr lang="en-US" altLang="en-US" sz="3100" dirty="0" err="1" smtClean="0"/>
              <a:t>código</a:t>
            </a:r>
            <a:r>
              <a:rPr lang="en-US" altLang="en-US" sz="3100" dirty="0" smtClean="0"/>
              <a:t> de la </a:t>
            </a:r>
            <a:r>
              <a:rPr lang="en-US" altLang="en-US" sz="3100" dirty="0" err="1" smtClean="0"/>
              <a:t>siguiente</a:t>
            </a:r>
            <a:r>
              <a:rPr lang="en-US" altLang="en-US" sz="3100" dirty="0" smtClean="0"/>
              <a:t> </a:t>
            </a:r>
            <a:r>
              <a:rPr lang="en-US" altLang="en-US" sz="3100" dirty="0" err="1" smtClean="0"/>
              <a:t>función</a:t>
            </a:r>
            <a:endParaRPr lang="en-US" altLang="en-US" sz="3100" dirty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9638" y="1739292"/>
            <a:ext cx="5762171" cy="4939698"/>
          </a:xfrm>
        </p:spPr>
        <p:txBody>
          <a:bodyPr>
            <a:noAutofit/>
          </a:bodyPr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es-ES" altLang="en-US" sz="1400" noProof="1"/>
              <a:t>void gltMakeShadowMatrix(GLfloat vPlaneEquation[], GLfloat vLightPos[], GLfloat destMat[])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s-ES" altLang="en-US" sz="1400" noProof="1"/>
              <a:t>    </a:t>
            </a:r>
            <a:r>
              <a:rPr lang="es-ES" altLang="en-US" sz="1400" noProof="1" smtClean="0"/>
              <a:t>{    </a:t>
            </a:r>
            <a:r>
              <a:rPr lang="es-ES" altLang="en-US" sz="1400" noProof="1"/>
              <a:t>GLfloat dot</a:t>
            </a:r>
            <a:r>
              <a:rPr lang="es-ES" altLang="en-US" sz="1400" noProof="1" smtClean="0"/>
              <a:t>;</a:t>
            </a:r>
            <a:endParaRPr lang="es-ES" altLang="en-US" sz="1400" noProof="1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s-ES" altLang="en-US" sz="1400" noProof="1"/>
              <a:t>	// Dot product of plane and light position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s-ES" altLang="en-US" sz="1400" noProof="1"/>
              <a:t>    dot =   vPlaneEquation[0]*vLightPos[0] + vPlaneEquation[1]*vLightPos[1] +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s-ES" altLang="en-US" sz="1400" noProof="1"/>
              <a:t>            vPlaneEquation[2]*vLightPos[2] + vPlaneEquation[3]*vLightPos[3</a:t>
            </a:r>
            <a:r>
              <a:rPr lang="es-ES" altLang="en-US" sz="1400" noProof="1" smtClean="0"/>
              <a:t>];</a:t>
            </a:r>
            <a:endParaRPr lang="es-ES" altLang="en-US" sz="1400" noProof="1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s-ES" altLang="en-US" sz="1400" noProof="1"/>
              <a:t>    // Now do the projection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s-ES" altLang="en-US" sz="1400" noProof="1"/>
              <a:t>    // First column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s-ES" altLang="en-US" sz="1400" noProof="1"/>
              <a:t>    destMat[0] = dot - vLightPos[0] * vPlaneEquation[0];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s-ES" altLang="en-US" sz="1400" noProof="1"/>
              <a:t>    destMat[4] = 0.0f - vLightPos[0] * vPlaneEquation[1];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s-ES" altLang="en-US" sz="1400" noProof="1"/>
              <a:t>    destMat[8] = 0.0f - vLightPos[0] * vPlaneEquation[2];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s-ES" altLang="en-US" sz="1400" noProof="1"/>
              <a:t>    destMat[12] = 0.0f - vLightPos[0] * vPlaneEquation[3</a:t>
            </a:r>
            <a:r>
              <a:rPr lang="es-ES" altLang="en-US" sz="1400" noProof="1" smtClean="0"/>
              <a:t>];</a:t>
            </a:r>
            <a:endParaRPr lang="es-ES" altLang="en-US" sz="1400" noProof="1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s-ES" altLang="en-US" sz="1400" noProof="1"/>
              <a:t>    // Second column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s-ES" altLang="en-US" sz="1400" noProof="1"/>
              <a:t>    destMat[1] = 0.0f - vLightPos[1] * vPlaneEquation[0];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s-ES" altLang="en-US" sz="1400" noProof="1"/>
              <a:t>    destMat[5] = dot - vLightPos[1] * vPlaneEquation[1];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s-ES" altLang="en-US" sz="1400" noProof="1"/>
              <a:t>    destMat[9] = 0.0f - vLightPos[1] * vPlaneEquation[2];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s-ES" altLang="en-US" sz="1400" noProof="1"/>
              <a:t>    destMat[13] = 0.0f - vLightPos[1] * vPlaneEquation[3</a:t>
            </a:r>
            <a:r>
              <a:rPr lang="es-ES" altLang="en-US" sz="1400" noProof="1" smtClean="0"/>
              <a:t>];</a:t>
            </a:r>
            <a:endParaRPr lang="en-US" altLang="en-US" sz="14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6342743" y="1538514"/>
            <a:ext cx="5595255" cy="49203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endParaRPr lang="es-ES" altLang="en-US" sz="1600" noProof="1" smtClean="0"/>
          </a:p>
          <a:p>
            <a:pPr marL="0" indent="0">
              <a:lnSpc>
                <a:spcPct val="80000"/>
              </a:lnSpc>
              <a:buNone/>
            </a:pPr>
            <a:r>
              <a:rPr lang="es-ES" altLang="en-US" sz="1600" noProof="1" smtClean="0"/>
              <a:t>    // Third Column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s-ES" altLang="en-US" sz="1600" noProof="1" smtClean="0"/>
              <a:t>    destMat[2] = 0.0f - vLightPos[2] * vPlaneEquation[0];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s-ES" altLang="en-US" sz="1600" noProof="1" smtClean="0"/>
              <a:t>    destMat[6] = 0.0f - vLightPos[2] * vPlaneEquation[1];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s-ES" altLang="en-US" sz="1600" noProof="1" smtClean="0"/>
              <a:t>    destMat[10] = dot - vLightPos[2] * vPlaneEquation[2];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s-ES" altLang="en-US" sz="1600" noProof="1" smtClean="0"/>
              <a:t>    destMat[14] = 0.0f - vLightPos[2] * vPlaneEquation[3];</a:t>
            </a:r>
          </a:p>
          <a:p>
            <a:pPr marL="0" indent="0">
              <a:lnSpc>
                <a:spcPct val="80000"/>
              </a:lnSpc>
              <a:buNone/>
            </a:pPr>
            <a:endParaRPr lang="es-ES" altLang="en-US" sz="1600" noProof="1" smtClean="0"/>
          </a:p>
          <a:p>
            <a:pPr marL="0" indent="0">
              <a:lnSpc>
                <a:spcPct val="80000"/>
              </a:lnSpc>
              <a:buNone/>
            </a:pPr>
            <a:r>
              <a:rPr lang="es-ES" altLang="en-US" sz="1600" noProof="1" smtClean="0"/>
              <a:t>    // Fourth Column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s-ES" altLang="en-US" sz="1600" noProof="1" smtClean="0"/>
              <a:t>    destMat[3] = 0.0f - vLightPos[3] * vPlaneEquation[0];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s-ES" altLang="en-US" sz="1600" noProof="1" smtClean="0"/>
              <a:t>    destMat[7] = 0.0f - vLightPos[3] * vPlaneEquation[1];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s-ES" altLang="en-US" sz="1600" noProof="1" smtClean="0"/>
              <a:t>    destMat[11] = 0.0f - vLightPos[3] * vPlaneEquation[2];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s-ES" altLang="en-US" sz="1600" noProof="1" smtClean="0"/>
              <a:t>    destMat[15] = dot - vLightPos[3] * vPlaneEquation[3];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s-ES" altLang="en-US" sz="1600" noProof="1" smtClean="0"/>
              <a:t>    }</a:t>
            </a:r>
          </a:p>
          <a:p>
            <a:pPr>
              <a:lnSpc>
                <a:spcPct val="80000"/>
              </a:lnSpc>
            </a:pPr>
            <a:endParaRPr lang="en-US" altLang="en-US" sz="800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 dirty="0" err="1" smtClean="0"/>
              <a:t>Expliquien</a:t>
            </a:r>
            <a:r>
              <a:rPr lang="en-US" altLang="en-US" sz="1600" dirty="0" smtClean="0"/>
              <a:t> la </a:t>
            </a:r>
            <a:r>
              <a:rPr lang="en-US" altLang="en-US" sz="1600" dirty="0" err="1" smtClean="0"/>
              <a:t>diferencia</a:t>
            </a:r>
            <a:r>
              <a:rPr lang="en-US" altLang="en-US" sz="1600" dirty="0" smtClean="0"/>
              <a:t> del </a:t>
            </a:r>
            <a:r>
              <a:rPr lang="en-US" altLang="en-US" sz="1600" dirty="0" err="1" smtClean="0"/>
              <a:t>signo</a:t>
            </a:r>
            <a:r>
              <a:rPr lang="en-US" altLang="en-US" sz="1600" dirty="0" smtClean="0"/>
              <a:t> y del </a:t>
            </a:r>
            <a:r>
              <a:rPr lang="en-US" altLang="en-US" sz="1600" dirty="0" err="1" smtClean="0"/>
              <a:t>orden</a:t>
            </a:r>
            <a:r>
              <a:rPr lang="en-US" altLang="en-US" sz="1600" dirty="0" smtClean="0"/>
              <a:t> "fila-</a:t>
            </a:r>
            <a:r>
              <a:rPr lang="en-US" altLang="en-US" sz="1600" dirty="0" err="1" smtClean="0"/>
              <a:t>columna</a:t>
            </a:r>
            <a:r>
              <a:rPr lang="en-US" altLang="en-US" sz="1600" dirty="0" smtClean="0"/>
              <a:t>" de la M con </a:t>
            </a:r>
            <a:r>
              <a:rPr lang="en-US" altLang="en-US" sz="1600" dirty="0" err="1" smtClean="0"/>
              <a:t>este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código</a:t>
            </a: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9921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/>
              <a:t>Shadow matrix (11). </a:t>
            </a:r>
            <a:r>
              <a:rPr lang="en-US" altLang="en-US" sz="4000" dirty="0" err="1" smtClean="0"/>
              <a:t>Pregunta</a:t>
            </a:r>
            <a:r>
              <a:rPr lang="en-US" altLang="en-US" sz="4000" dirty="0" smtClean="0"/>
              <a:t> de control 2</a:t>
            </a:r>
            <a:endParaRPr lang="en-US" altLang="en-US" sz="4000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MX" altLang="en-US" smtClean="0"/>
              <a:t>¿</a:t>
            </a:r>
            <a:r>
              <a:rPr lang="en-US" altLang="en-US" smtClean="0"/>
              <a:t>En que orden hay que construir los siguientes componentes de la imagen?: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 </a:t>
            </a:r>
          </a:p>
          <a:p>
            <a:pPr lvl="1" eaLnBrk="1" hangingPunct="1"/>
            <a:r>
              <a:rPr lang="en-US" altLang="en-US" smtClean="0"/>
              <a:t>Piso</a:t>
            </a:r>
          </a:p>
          <a:p>
            <a:pPr lvl="1" eaLnBrk="1" hangingPunct="1">
              <a:buFontTx/>
              <a:buNone/>
            </a:pPr>
            <a:endParaRPr lang="en-US" altLang="en-US" smtClean="0"/>
          </a:p>
          <a:p>
            <a:pPr lvl="1" eaLnBrk="1" hangingPunct="1"/>
            <a:r>
              <a:rPr lang="en-US" altLang="en-US" smtClean="0"/>
              <a:t>Objeto</a:t>
            </a:r>
          </a:p>
          <a:p>
            <a:pPr lvl="1" eaLnBrk="1" hangingPunct="1">
              <a:buFontTx/>
              <a:buNone/>
            </a:pPr>
            <a:endParaRPr lang="en-US" altLang="en-US" smtClean="0"/>
          </a:p>
          <a:p>
            <a:pPr lvl="1" eaLnBrk="1" hangingPunct="1"/>
            <a:r>
              <a:rPr lang="en-US" altLang="en-US" smtClean="0"/>
              <a:t>Sombra del objeto en el piso</a:t>
            </a:r>
          </a:p>
        </p:txBody>
      </p:sp>
    </p:spTree>
    <p:extLst>
      <p:ext uri="{BB962C8B-B14F-4D97-AF65-F5344CB8AC3E}">
        <p14:creationId xmlns:p14="http://schemas.microsoft.com/office/powerpoint/2010/main" val="2455309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7275"/>
          </a:xfrm>
        </p:spPr>
        <p:txBody>
          <a:bodyPr>
            <a:normAutofit/>
          </a:bodyPr>
          <a:lstStyle/>
          <a:p>
            <a:pPr algn="ctr"/>
            <a:r>
              <a:rPr lang="es-MX" dirty="0" smtClean="0"/>
              <a:t>Resumen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98444" y="1780208"/>
            <a:ext cx="10515600" cy="4213087"/>
          </a:xfrm>
        </p:spPr>
        <p:txBody>
          <a:bodyPr>
            <a:normAutofit/>
          </a:bodyPr>
          <a:lstStyle/>
          <a:p>
            <a:r>
              <a:rPr lang="es-419" dirty="0" smtClean="0"/>
              <a:t>Matriz de sombra es una matriz 4x4 que al ser aplicada a un  modelo virtual genera geométricamente la sombra del modelo a un plano</a:t>
            </a:r>
          </a:p>
          <a:p>
            <a:r>
              <a:rPr lang="es-419" dirty="0" smtClean="0"/>
              <a:t>Para sombra a un plano, la matriz de sombra se construye mediante datos del plano y de posición de la fuente de luz</a:t>
            </a:r>
          </a:p>
          <a:p>
            <a:r>
              <a:rPr lang="es-419" dirty="0" smtClean="0"/>
              <a:t>En esta presentación se deduce la matriz de sombra. </a:t>
            </a:r>
          </a:p>
          <a:p>
            <a:r>
              <a:rPr lang="es-419" dirty="0" smtClean="0"/>
              <a:t>Un punto crucial de la deducción es la estructura de datos que representa a un plano + la ecuación de prueba que un punto en espacio 3D pertenece al plano o no</a:t>
            </a:r>
          </a:p>
        </p:txBody>
      </p:sp>
    </p:spTree>
    <p:extLst>
      <p:ext uri="{BB962C8B-B14F-4D97-AF65-F5344CB8AC3E}">
        <p14:creationId xmlns:p14="http://schemas.microsoft.com/office/powerpoint/2010/main" val="165390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93271"/>
            <a:ext cx="10515600" cy="939203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/>
              <a:t>Organigrama</a:t>
            </a:r>
            <a:r>
              <a:rPr lang="en-US" sz="3600" dirty="0" smtClean="0"/>
              <a:t> para </a:t>
            </a:r>
            <a:r>
              <a:rPr lang="en-US" sz="3600" dirty="0" err="1" smtClean="0"/>
              <a:t>explicar</a:t>
            </a:r>
            <a:r>
              <a:rPr lang="en-US" sz="3600" dirty="0" smtClean="0"/>
              <a:t> la </a:t>
            </a:r>
            <a:r>
              <a:rPr lang="en-US" sz="3600" dirty="0" err="1" smtClean="0"/>
              <a:t>relación</a:t>
            </a:r>
            <a:r>
              <a:rPr lang="en-US" sz="3600" dirty="0" smtClean="0"/>
              <a:t> de </a:t>
            </a:r>
            <a:r>
              <a:rPr lang="en-US" sz="3600" dirty="0" err="1" smtClean="0"/>
              <a:t>los</a:t>
            </a:r>
            <a:r>
              <a:rPr lang="en-US" sz="3600" dirty="0" smtClean="0"/>
              <a:t> </a:t>
            </a:r>
            <a:r>
              <a:rPr lang="en-US" sz="3600" dirty="0" err="1" smtClean="0"/>
              <a:t>temas</a:t>
            </a:r>
            <a:r>
              <a:rPr lang="en-US" sz="3600" dirty="0" smtClean="0"/>
              <a:t> del </a:t>
            </a:r>
            <a:r>
              <a:rPr lang="en-US" sz="3600" dirty="0" err="1" smtClean="0"/>
              <a:t>curso</a:t>
            </a:r>
            <a:endParaRPr lang="en-US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947166" y="2592631"/>
            <a:ext cx="2936961" cy="682440"/>
          </a:xfr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Transformaciones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7872551" y="2637356"/>
            <a:ext cx="2081347" cy="58547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dirty="0" err="1" smtClean="0"/>
              <a:t>Modelo</a:t>
            </a:r>
            <a:endParaRPr lang="en-US" dirty="0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7160639" y="2553443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</a:t>
            </a:r>
            <a:endParaRPr lang="en-US" sz="44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1633627" y="2568389"/>
            <a:ext cx="1621976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Imagen</a:t>
            </a:r>
            <a:endParaRPr lang="en-US" dirty="0"/>
          </a:p>
        </p:txBody>
      </p:sp>
      <p:sp>
        <p:nvSpPr>
          <p:cNvPr id="8" name="Marcador de contenido 2"/>
          <p:cNvSpPr txBox="1">
            <a:spLocks/>
          </p:cNvSpPr>
          <p:nvPr/>
        </p:nvSpPr>
        <p:spPr>
          <a:xfrm>
            <a:off x="3250484" y="2536024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</a:t>
            </a:r>
            <a:endParaRPr lang="en-US" sz="4400" dirty="0"/>
          </a:p>
        </p:txBody>
      </p:sp>
      <p:sp>
        <p:nvSpPr>
          <p:cNvPr id="9" name="Marcador de contenido 2"/>
          <p:cNvSpPr txBox="1">
            <a:spLocks/>
          </p:cNvSpPr>
          <p:nvPr/>
        </p:nvSpPr>
        <p:spPr>
          <a:xfrm>
            <a:off x="1043936" y="1140412"/>
            <a:ext cx="2832168" cy="653834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  <a:r>
              <a:rPr lang="en-US" dirty="0" err="1"/>
              <a:t>Animación</a:t>
            </a:r>
            <a:endParaRPr lang="en-US" dirty="0"/>
          </a:p>
        </p:txBody>
      </p:sp>
      <p:sp>
        <p:nvSpPr>
          <p:cNvPr id="10" name="Marcador de contenido 2"/>
          <p:cNvSpPr txBox="1">
            <a:spLocks/>
          </p:cNvSpPr>
          <p:nvPr/>
        </p:nvSpPr>
        <p:spPr>
          <a:xfrm>
            <a:off x="322217" y="3529741"/>
            <a:ext cx="6418213" cy="1591269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Cadena </a:t>
            </a:r>
            <a:r>
              <a:rPr lang="en-US" dirty="0" err="1"/>
              <a:t>estándar</a:t>
            </a:r>
            <a:r>
              <a:rPr lang="en-US" dirty="0"/>
              <a:t> de </a:t>
            </a:r>
            <a:r>
              <a:rPr lang="en-US" dirty="0" err="1"/>
              <a:t>transformaciones</a:t>
            </a:r>
            <a:r>
              <a:rPr lang="en-US" dirty="0"/>
              <a:t> del </a:t>
            </a:r>
            <a:r>
              <a:rPr lang="en-US" dirty="0" err="1"/>
              <a:t>modelo</a:t>
            </a:r>
            <a:r>
              <a:rPr lang="en-US" dirty="0"/>
              <a:t> </a:t>
            </a:r>
          </a:p>
        </p:txBody>
      </p:sp>
      <p:sp>
        <p:nvSpPr>
          <p:cNvPr id="11" name="Marcador de contenido 2"/>
          <p:cNvSpPr txBox="1">
            <a:spLocks/>
          </p:cNvSpPr>
          <p:nvPr/>
        </p:nvSpPr>
        <p:spPr>
          <a:xfrm>
            <a:off x="507272" y="4335802"/>
            <a:ext cx="1360717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000" dirty="0" err="1" smtClean="0"/>
              <a:t>Puerta</a:t>
            </a:r>
            <a:r>
              <a:rPr lang="en-US" sz="2000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/>
              <a:t>de vista</a:t>
            </a:r>
            <a:endParaRPr lang="en-US" sz="2000" dirty="0"/>
          </a:p>
        </p:txBody>
      </p:sp>
      <p:sp>
        <p:nvSpPr>
          <p:cNvPr id="12" name="Marcador de contenido 2"/>
          <p:cNvSpPr txBox="1">
            <a:spLocks/>
          </p:cNvSpPr>
          <p:nvPr/>
        </p:nvSpPr>
        <p:spPr>
          <a:xfrm>
            <a:off x="2579919" y="4300964"/>
            <a:ext cx="1547947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000" dirty="0" err="1" smtClean="0"/>
              <a:t>Proyección</a:t>
            </a:r>
            <a:endParaRPr lang="en-US" sz="2000" dirty="0"/>
          </a:p>
        </p:txBody>
      </p:sp>
      <p:sp>
        <p:nvSpPr>
          <p:cNvPr id="13" name="Marcador de contenido 2"/>
          <p:cNvSpPr txBox="1">
            <a:spLocks/>
          </p:cNvSpPr>
          <p:nvPr/>
        </p:nvSpPr>
        <p:spPr>
          <a:xfrm>
            <a:off x="4717875" y="4295159"/>
            <a:ext cx="1547947" cy="6824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</a:rPr>
              <a:t>Modelview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" name="Marcador de contenido 2"/>
          <p:cNvSpPr txBox="1">
            <a:spLocks/>
          </p:cNvSpPr>
          <p:nvPr/>
        </p:nvSpPr>
        <p:spPr>
          <a:xfrm>
            <a:off x="4217138" y="4430146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</a:t>
            </a:r>
            <a:endParaRPr lang="en-US" sz="4400" dirty="0"/>
          </a:p>
        </p:txBody>
      </p:sp>
      <p:sp>
        <p:nvSpPr>
          <p:cNvPr id="15" name="Marcador de contenido 2"/>
          <p:cNvSpPr txBox="1">
            <a:spLocks/>
          </p:cNvSpPr>
          <p:nvPr/>
        </p:nvSpPr>
        <p:spPr>
          <a:xfrm>
            <a:off x="2005159" y="4425790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</a:t>
            </a:r>
            <a:endParaRPr lang="en-US" sz="4400" dirty="0"/>
          </a:p>
        </p:txBody>
      </p:sp>
      <p:sp>
        <p:nvSpPr>
          <p:cNvPr id="16" name="Marcador de contenido 2"/>
          <p:cNvSpPr txBox="1">
            <a:spLocks/>
          </p:cNvSpPr>
          <p:nvPr/>
        </p:nvSpPr>
        <p:spPr>
          <a:xfrm>
            <a:off x="7633055" y="2148114"/>
            <a:ext cx="4247620" cy="3253015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925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Efectos</a:t>
            </a:r>
            <a:r>
              <a:rPr lang="en-US" dirty="0"/>
              <a:t> </a:t>
            </a:r>
            <a:r>
              <a:rPr lang="en-US" dirty="0" err="1"/>
              <a:t>sobre</a:t>
            </a:r>
            <a:r>
              <a:rPr lang="en-US" dirty="0"/>
              <a:t> </a:t>
            </a:r>
            <a:r>
              <a:rPr lang="en-US" dirty="0" err="1"/>
              <a:t>modelo</a:t>
            </a:r>
            <a:r>
              <a:rPr lang="en-US" dirty="0"/>
              <a:t>: </a:t>
            </a:r>
          </a:p>
          <a:p>
            <a:r>
              <a:rPr lang="en-US" dirty="0" err="1"/>
              <a:t>modo</a:t>
            </a:r>
            <a:r>
              <a:rPr lang="en-US" dirty="0"/>
              <a:t> de </a:t>
            </a:r>
            <a:r>
              <a:rPr lang="en-US" dirty="0" err="1"/>
              <a:t>alambre</a:t>
            </a:r>
            <a:r>
              <a:rPr lang="en-US" dirty="0"/>
              <a:t>, </a:t>
            </a:r>
            <a:r>
              <a:rPr lang="en-US" dirty="0" err="1"/>
              <a:t>niebla</a:t>
            </a:r>
            <a:r>
              <a:rPr lang="en-US" dirty="0"/>
              <a:t>, luz,</a:t>
            </a:r>
          </a:p>
          <a:p>
            <a:r>
              <a:rPr lang="en-US" dirty="0"/>
              <a:t>Stencil, </a:t>
            </a:r>
            <a:r>
              <a:rPr lang="en-US" dirty="0" err="1"/>
              <a:t>textura</a:t>
            </a:r>
            <a:r>
              <a:rPr lang="en-US" dirty="0"/>
              <a:t>, superficies </a:t>
            </a:r>
            <a:r>
              <a:rPr lang="en-US" dirty="0" err="1"/>
              <a:t>curveadas</a:t>
            </a:r>
            <a:r>
              <a:rPr lang="en-US" dirty="0"/>
              <a:t>… </a:t>
            </a:r>
          </a:p>
        </p:txBody>
      </p:sp>
      <p:sp>
        <p:nvSpPr>
          <p:cNvPr id="17" name="Marcador de contenido 2"/>
          <p:cNvSpPr txBox="1">
            <a:spLocks/>
          </p:cNvSpPr>
          <p:nvPr/>
        </p:nvSpPr>
        <p:spPr>
          <a:xfrm>
            <a:off x="5573494" y="5838524"/>
            <a:ext cx="6196142" cy="705965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r>
              <a:rPr lang="en-US" dirty="0" err="1"/>
              <a:t>Interacción</a:t>
            </a:r>
            <a:r>
              <a:rPr lang="en-US" dirty="0"/>
              <a:t> del </a:t>
            </a:r>
            <a:r>
              <a:rPr lang="en-US" dirty="0" err="1"/>
              <a:t>operador</a:t>
            </a:r>
            <a:r>
              <a:rPr lang="en-US" dirty="0"/>
              <a:t> con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mundo</a:t>
            </a:r>
            <a:r>
              <a:rPr lang="en-US" dirty="0"/>
              <a:t> virtual: </a:t>
            </a:r>
            <a:r>
              <a:rPr lang="en-US" dirty="0" err="1"/>
              <a:t>Selección</a:t>
            </a:r>
            <a:endParaRPr lang="en-US" dirty="0"/>
          </a:p>
        </p:txBody>
      </p:sp>
      <p:sp>
        <p:nvSpPr>
          <p:cNvPr id="19" name="Flecha arriba y abajo 18"/>
          <p:cNvSpPr/>
          <p:nvPr/>
        </p:nvSpPr>
        <p:spPr>
          <a:xfrm rot="3771974">
            <a:off x="3164265" y="2319564"/>
            <a:ext cx="325288" cy="1818830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Marcador de contenido 2"/>
          <p:cNvSpPr txBox="1">
            <a:spLocks/>
          </p:cNvSpPr>
          <p:nvPr/>
        </p:nvSpPr>
        <p:spPr>
          <a:xfrm>
            <a:off x="507272" y="5809832"/>
            <a:ext cx="4726587" cy="43961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 err="1"/>
              <a:t>Combina</a:t>
            </a:r>
            <a:r>
              <a:rPr lang="en-US" dirty="0"/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transformaciones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de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modelo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/>
              <a:t>y de  la </a:t>
            </a:r>
            <a:r>
              <a:rPr lang="en-US" dirty="0" err="1"/>
              <a:t>camara</a:t>
            </a:r>
            <a:r>
              <a:rPr lang="en-US" dirty="0"/>
              <a:t> </a:t>
            </a:r>
          </a:p>
        </p:txBody>
      </p:sp>
      <p:sp>
        <p:nvSpPr>
          <p:cNvPr id="21" name="Flecha arriba y abajo 20"/>
          <p:cNvSpPr/>
          <p:nvPr/>
        </p:nvSpPr>
        <p:spPr>
          <a:xfrm rot="4202457">
            <a:off x="4723870" y="4483672"/>
            <a:ext cx="325288" cy="2091723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Marcador de contenido 2"/>
          <p:cNvSpPr txBox="1">
            <a:spLocks/>
          </p:cNvSpPr>
          <p:nvPr/>
        </p:nvSpPr>
        <p:spPr>
          <a:xfrm>
            <a:off x="706585" y="5253393"/>
            <a:ext cx="2802159" cy="424056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  <a:r>
              <a:rPr lang="en-US" dirty="0" err="1"/>
              <a:t>Proyeccion</a:t>
            </a:r>
            <a:r>
              <a:rPr lang="en-US" dirty="0"/>
              <a:t>  de </a:t>
            </a:r>
            <a:r>
              <a:rPr lang="en-US" dirty="0" err="1"/>
              <a:t>perspectiva</a:t>
            </a:r>
            <a:r>
              <a:rPr lang="en-US"/>
              <a:t> u </a:t>
            </a:r>
            <a:r>
              <a:rPr lang="en-US" dirty="0" err="1"/>
              <a:t>ortografica</a:t>
            </a:r>
            <a:endParaRPr lang="en-US" dirty="0"/>
          </a:p>
        </p:txBody>
      </p:sp>
      <p:sp>
        <p:nvSpPr>
          <p:cNvPr id="23" name="Flecha arriba y abajo 22"/>
          <p:cNvSpPr/>
          <p:nvPr/>
        </p:nvSpPr>
        <p:spPr>
          <a:xfrm rot="4378450">
            <a:off x="2611721" y="4455573"/>
            <a:ext cx="211132" cy="1229850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Marcador de contenido 2"/>
          <p:cNvSpPr txBox="1">
            <a:spLocks/>
          </p:cNvSpPr>
          <p:nvPr/>
        </p:nvSpPr>
        <p:spPr>
          <a:xfrm>
            <a:off x="4868564" y="1152907"/>
            <a:ext cx="2010037" cy="632226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625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r>
              <a:rPr lang="en-US" dirty="0" err="1"/>
              <a:t>Primitivas</a:t>
            </a:r>
            <a:endParaRPr lang="en-US" dirty="0"/>
          </a:p>
        </p:txBody>
      </p:sp>
      <p:sp>
        <p:nvSpPr>
          <p:cNvPr id="25" name="Flecha arriba y abajo 24"/>
          <p:cNvSpPr/>
          <p:nvPr/>
        </p:nvSpPr>
        <p:spPr>
          <a:xfrm rot="18744424">
            <a:off x="7242916" y="1267179"/>
            <a:ext cx="211132" cy="1799923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Marcador de contenido 2"/>
          <p:cNvSpPr txBox="1">
            <a:spLocks/>
          </p:cNvSpPr>
          <p:nvPr/>
        </p:nvSpPr>
        <p:spPr>
          <a:xfrm>
            <a:off x="7436411" y="960745"/>
            <a:ext cx="3568243" cy="921925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r>
              <a:rPr lang="en-US" dirty="0" err="1"/>
              <a:t>Máquina</a:t>
            </a:r>
            <a:r>
              <a:rPr lang="en-US" dirty="0"/>
              <a:t> de </a:t>
            </a:r>
            <a:r>
              <a:rPr lang="en-US" dirty="0" err="1"/>
              <a:t>estados</a:t>
            </a:r>
            <a:r>
              <a:rPr lang="en-US" dirty="0"/>
              <a:t> de OpenGL</a:t>
            </a:r>
          </a:p>
        </p:txBody>
      </p:sp>
      <p:sp>
        <p:nvSpPr>
          <p:cNvPr id="27" name="Flecha arriba y abajo 26"/>
          <p:cNvSpPr/>
          <p:nvPr/>
        </p:nvSpPr>
        <p:spPr>
          <a:xfrm>
            <a:off x="10364787" y="1712562"/>
            <a:ext cx="176071" cy="1868147"/>
          </a:xfrm>
          <a:prstGeom prst="upDownArrow">
            <a:avLst>
              <a:gd name="adj1" fmla="val 65550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Marcador de contenido 2"/>
          <p:cNvSpPr txBox="1">
            <a:spLocks/>
          </p:cNvSpPr>
          <p:nvPr/>
        </p:nvSpPr>
        <p:spPr>
          <a:xfrm>
            <a:off x="413536" y="6381755"/>
            <a:ext cx="4288980" cy="35784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 err="1"/>
              <a:t>Transformaciones</a:t>
            </a:r>
            <a:r>
              <a:rPr lang="en-US" dirty="0"/>
              <a:t> </a:t>
            </a:r>
            <a:r>
              <a:rPr lang="en-US" dirty="0" err="1"/>
              <a:t>especiales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: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Sombra</a:t>
            </a:r>
            <a:r>
              <a:rPr lang="en-US" dirty="0"/>
              <a:t>, </a:t>
            </a:r>
            <a:r>
              <a:rPr lang="en-US" dirty="0" err="1"/>
              <a:t>reflejo</a:t>
            </a:r>
            <a:r>
              <a:rPr lang="en-US" dirty="0"/>
              <a:t> </a:t>
            </a:r>
          </a:p>
        </p:txBody>
      </p:sp>
      <p:sp>
        <p:nvSpPr>
          <p:cNvPr id="29" name="Flecha arriba y abajo 28"/>
          <p:cNvSpPr/>
          <p:nvPr/>
        </p:nvSpPr>
        <p:spPr>
          <a:xfrm rot="3443225">
            <a:off x="2723488" y="6025561"/>
            <a:ext cx="211132" cy="478852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Marcador de contenido 2"/>
          <p:cNvSpPr txBox="1">
            <a:spLocks/>
          </p:cNvSpPr>
          <p:nvPr/>
        </p:nvSpPr>
        <p:spPr>
          <a:xfrm>
            <a:off x="1235676" y="2351088"/>
            <a:ext cx="9028670" cy="995564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86784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-144836"/>
            <a:ext cx="10515600" cy="867323"/>
          </a:xfrm>
        </p:spPr>
        <p:txBody>
          <a:bodyPr/>
          <a:lstStyle/>
          <a:p>
            <a:pPr eaLnBrk="1" hangingPunct="1"/>
            <a:r>
              <a:rPr lang="en-US" altLang="en-US" sz="4000" dirty="0"/>
              <a:t>Shadow matrix </a:t>
            </a:r>
            <a:r>
              <a:rPr lang="en-US" altLang="en-US" sz="4000" dirty="0" smtClean="0"/>
              <a:t>(0)</a:t>
            </a:r>
            <a:endParaRPr lang="en-US" altLang="en-US" sz="4000" dirty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600638"/>
            <a:ext cx="10515600" cy="5113476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400" b="1" dirty="0" err="1" smtClean="0"/>
              <a:t>Geometria</a:t>
            </a:r>
            <a:r>
              <a:rPr lang="en-US" altLang="en-US" sz="2400" b="1" dirty="0" smtClean="0"/>
              <a:t> de “</a:t>
            </a:r>
            <a:r>
              <a:rPr lang="en-US" altLang="en-US" sz="2400" b="1" dirty="0" err="1" smtClean="0"/>
              <a:t>Sombra</a:t>
            </a:r>
            <a:r>
              <a:rPr lang="en-US" altLang="en-US" sz="2400" b="1" dirty="0" smtClean="0"/>
              <a:t> de un </a:t>
            </a:r>
            <a:r>
              <a:rPr lang="en-US" altLang="en-US" sz="2400" b="1" dirty="0" err="1" smtClean="0"/>
              <a:t>punto</a:t>
            </a:r>
            <a:r>
              <a:rPr lang="en-US" altLang="en-US" sz="2400" b="1" dirty="0" smtClean="0"/>
              <a:t>”:     (</a:t>
            </a:r>
            <a:r>
              <a:rPr lang="en-US" altLang="en-US" sz="2400" b="1" i="1" dirty="0" err="1" smtClean="0"/>
              <a:t>i</a:t>
            </a:r>
            <a:r>
              <a:rPr lang="en-US" altLang="en-US" sz="2400" b="1" dirty="0" smtClean="0"/>
              <a:t>)</a:t>
            </a:r>
            <a:r>
              <a:rPr lang="en-US" altLang="en-US" sz="2400" b="1" dirty="0" err="1" smtClean="0"/>
              <a:t>Representación</a:t>
            </a:r>
            <a:r>
              <a:rPr lang="en-US" altLang="en-US" sz="2400" b="1" dirty="0" smtClean="0"/>
              <a:t> </a:t>
            </a:r>
            <a:r>
              <a:rPr lang="en-US" altLang="en-US" sz="2400" b="1" dirty="0" err="1" smtClean="0"/>
              <a:t>computacional</a:t>
            </a:r>
            <a:r>
              <a:rPr lang="en-US" altLang="en-US" sz="2400" b="1" dirty="0" smtClean="0"/>
              <a:t> de un </a:t>
            </a:r>
            <a:r>
              <a:rPr lang="en-US" altLang="en-US" sz="2400" b="1" i="1" dirty="0" smtClean="0"/>
              <a:t>S-</a:t>
            </a:r>
            <a:r>
              <a:rPr lang="en-US" altLang="en-US" sz="2400" b="1" i="1" dirty="0" err="1" smtClean="0"/>
              <a:t>objeto</a:t>
            </a:r>
            <a:r>
              <a:rPr lang="en-US" altLang="en-US" sz="2400" b="1" i="1" dirty="0"/>
              <a:t>, L-Luz , P </a:t>
            </a:r>
            <a:r>
              <a:rPr lang="en-US" altLang="en-US" sz="2400" b="1" i="1" dirty="0" smtClean="0"/>
              <a:t>– </a:t>
            </a:r>
            <a:r>
              <a:rPr lang="en-US" altLang="en-US" sz="2400" b="1" i="1" dirty="0" err="1" smtClean="0"/>
              <a:t>plano</a:t>
            </a:r>
            <a:r>
              <a:rPr lang="en-US" altLang="en-US" sz="2400" b="1" dirty="0" smtClean="0"/>
              <a:t>                                </a:t>
            </a:r>
            <a:r>
              <a:rPr lang="en-US" altLang="en-US" sz="2400" b="1" dirty="0" err="1" smtClean="0"/>
              <a:t>plano</a:t>
            </a:r>
            <a:r>
              <a:rPr lang="en-US" altLang="en-US" sz="2400" b="1" dirty="0" smtClean="0"/>
              <a:t> </a:t>
            </a:r>
            <a:r>
              <a:rPr lang="en-US" altLang="en-US" sz="2400" b="1" dirty="0"/>
              <a:t>(</a:t>
            </a:r>
            <a:r>
              <a:rPr lang="en-US" altLang="en-US" sz="2400" b="1" i="1" dirty="0"/>
              <a:t>ii</a:t>
            </a:r>
            <a:r>
              <a:rPr lang="en-US" altLang="en-US" sz="2400" b="1" dirty="0"/>
              <a:t>) la </a:t>
            </a:r>
            <a:r>
              <a:rPr lang="en-US" altLang="en-US" sz="2400" b="1" dirty="0" err="1"/>
              <a:t>condición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pertenencia</a:t>
            </a:r>
            <a:r>
              <a:rPr lang="en-US" altLang="en-US" sz="2400" b="1" dirty="0"/>
              <a:t> </a:t>
            </a:r>
            <a:r>
              <a:rPr lang="en-US" altLang="en-US" sz="2400" b="1" dirty="0" smtClean="0"/>
              <a:t>de   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400" b="1" dirty="0"/>
              <a:t>r- un valor </a:t>
            </a:r>
            <a:r>
              <a:rPr lang="en-US" altLang="en-US" sz="2400" b="1" dirty="0" err="1" smtClean="0"/>
              <a:t>incógnito</a:t>
            </a:r>
            <a:r>
              <a:rPr lang="en-US" altLang="en-US" sz="2400" b="1" dirty="0" smtClean="0"/>
              <a:t>                                    un </a:t>
            </a:r>
            <a:r>
              <a:rPr lang="en-US" altLang="en-US" sz="2400" b="1" dirty="0" err="1"/>
              <a:t>punto</a:t>
            </a:r>
            <a:r>
              <a:rPr lang="en-US" altLang="en-US" sz="2400" b="1" dirty="0"/>
              <a:t> al </a:t>
            </a:r>
            <a:r>
              <a:rPr lang="en-US" altLang="en-US" sz="2400" b="1" dirty="0" err="1" smtClean="0"/>
              <a:t>plano</a:t>
            </a:r>
            <a:r>
              <a:rPr lang="en-US" altLang="en-US" sz="2400" b="1" dirty="0" smtClean="0"/>
              <a:t> (se </a:t>
            </a:r>
            <a:r>
              <a:rPr lang="en-US" altLang="en-US" sz="2400" b="1" dirty="0" err="1" smtClean="0"/>
              <a:t>demuestra</a:t>
            </a:r>
            <a:r>
              <a:rPr lang="en-US" altLang="en-US" sz="2400" b="1" dirty="0" smtClean="0"/>
              <a:t>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400" b="1" dirty="0"/>
              <a:t> </a:t>
            </a:r>
            <a:r>
              <a:rPr lang="en-US" altLang="en-US" sz="2400" b="1" dirty="0" smtClean="0"/>
              <a:t>                                                                         </a:t>
            </a:r>
            <a:r>
              <a:rPr lang="en-US" altLang="en-US" sz="2400" b="1" dirty="0" err="1" smtClean="0"/>
              <a:t>mediante</a:t>
            </a:r>
            <a:r>
              <a:rPr lang="en-US" altLang="en-US" sz="2400" b="1" dirty="0" smtClean="0"/>
              <a:t> </a:t>
            </a:r>
            <a:r>
              <a:rPr lang="en-US" altLang="en-US" sz="2400" b="1" dirty="0"/>
              <a:t> recta </a:t>
            </a:r>
            <a:r>
              <a:rPr lang="en-US" altLang="en-US" sz="2400" b="1" dirty="0" err="1"/>
              <a:t>en</a:t>
            </a:r>
            <a:r>
              <a:rPr lang="en-US" altLang="en-US" sz="2400" b="1" dirty="0"/>
              <a:t> 2D)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400" b="1" dirty="0" smtClean="0"/>
              <a:t>                                                                       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548" y="2134330"/>
            <a:ext cx="3979493" cy="3925957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6218" y="2194580"/>
            <a:ext cx="3803557" cy="4200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5721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Shadow matrix (1)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sz="2400" dirty="0" err="1" smtClean="0"/>
              <a:t>En</a:t>
            </a:r>
            <a:r>
              <a:rPr lang="en-US" altLang="en-US" sz="2400" dirty="0" smtClean="0"/>
              <a:t> el </a:t>
            </a:r>
            <a:r>
              <a:rPr lang="en-US" altLang="en-US" sz="2400" dirty="0" err="1" smtClean="0"/>
              <a:t>marco</a:t>
            </a:r>
            <a:r>
              <a:rPr lang="en-US" altLang="en-US" sz="2400" dirty="0" smtClean="0"/>
              <a:t> de </a:t>
            </a:r>
            <a:r>
              <a:rPr lang="en-US" altLang="en-US" sz="2400" dirty="0" err="1" smtClean="0"/>
              <a:t>tacsonomía</a:t>
            </a:r>
            <a:r>
              <a:rPr lang="en-US" altLang="en-US" sz="2400" dirty="0" smtClean="0"/>
              <a:t> de las </a:t>
            </a:r>
            <a:r>
              <a:rPr lang="en-US" altLang="en-US" sz="2400" dirty="0" err="1" smtClean="0"/>
              <a:t>transformaciones</a:t>
            </a:r>
            <a:r>
              <a:rPr lang="en-US" altLang="en-US" sz="2400" dirty="0" smtClean="0"/>
              <a:t> de </a:t>
            </a:r>
            <a:r>
              <a:rPr lang="en-US" altLang="en-US" sz="2400" dirty="0" err="1" smtClean="0"/>
              <a:t>cadena</a:t>
            </a:r>
            <a:r>
              <a:rPr lang="en-US" altLang="en-US" sz="2400" dirty="0" smtClean="0"/>
              <a:t> de </a:t>
            </a:r>
            <a:r>
              <a:rPr lang="en-US" altLang="en-US" sz="2400" dirty="0" err="1" smtClean="0"/>
              <a:t>procesamiento</a:t>
            </a:r>
            <a:r>
              <a:rPr lang="en-US" altLang="en-US" sz="2400" dirty="0" smtClean="0"/>
              <a:t> de OpenGL, la </a:t>
            </a:r>
            <a:r>
              <a:rPr lang="en-US" altLang="en-US" sz="2400" dirty="0"/>
              <a:t>matrix de </a:t>
            </a:r>
            <a:r>
              <a:rPr lang="en-US" altLang="en-US" sz="2400" dirty="0" err="1"/>
              <a:t>sombra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es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una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especie</a:t>
            </a:r>
            <a:r>
              <a:rPr lang="en-US" altLang="en-US" sz="2400" dirty="0"/>
              <a:t> de la transformation </a:t>
            </a:r>
            <a:r>
              <a:rPr lang="en-US" altLang="en-US" sz="2400" dirty="0" err="1" smtClean="0"/>
              <a:t>tipo</a:t>
            </a:r>
            <a:r>
              <a:rPr lang="en-US" altLang="en-US" sz="2400" dirty="0" smtClean="0"/>
              <a:t> "</a:t>
            </a:r>
            <a:r>
              <a:rPr lang="en-US" altLang="en-US" sz="2400" dirty="0" err="1" smtClean="0"/>
              <a:t>modelview</a:t>
            </a:r>
            <a:r>
              <a:rPr lang="en-US" altLang="en-US" sz="2400" dirty="0"/>
              <a:t>"</a:t>
            </a:r>
          </a:p>
          <a:p>
            <a:pPr eaLnBrk="1" hangingPunct="1">
              <a:lnSpc>
                <a:spcPct val="80000"/>
              </a:lnSpc>
            </a:pPr>
            <a:r>
              <a:rPr lang="es-MX" altLang="en-US" sz="2400" u="sng" dirty="0" smtClean="0"/>
              <a:t>Sub-imagen izquierda de la diapositiva 4:</a:t>
            </a:r>
            <a:r>
              <a:rPr lang="es-MX" altLang="en-US" sz="2400" dirty="0" smtClean="0"/>
              <a:t>   </a:t>
            </a:r>
            <a:r>
              <a:rPr lang="es-MX" altLang="en-US" sz="2400" dirty="0"/>
              <a:t>Dada </a:t>
            </a:r>
            <a:r>
              <a:rPr lang="es-MX" altLang="en-US" sz="2400" b="1" dirty="0"/>
              <a:t>L</a:t>
            </a:r>
            <a:r>
              <a:rPr lang="es-MX" altLang="en-US" sz="2400" dirty="0"/>
              <a:t> como vector de la posición de la fuente de luz, un plano, y un punto </a:t>
            </a:r>
            <a:r>
              <a:rPr lang="es-MX" altLang="en-US" sz="2400" b="1" dirty="0"/>
              <a:t>s</a:t>
            </a:r>
            <a:r>
              <a:rPr lang="es-MX" altLang="en-US" sz="2400" dirty="0"/>
              <a:t> en </a:t>
            </a:r>
            <a:r>
              <a:rPr lang="es-MX" altLang="en-US" sz="2400" dirty="0" smtClean="0"/>
              <a:t>espacio 3D, </a:t>
            </a:r>
            <a:r>
              <a:rPr lang="es-MX" altLang="en-US" sz="2400" dirty="0"/>
              <a:t>la sombra del punto al plano</a:t>
            </a:r>
            <a:r>
              <a:rPr lang="en-US" altLang="en-US" sz="2400" dirty="0"/>
              <a:t> se </a:t>
            </a:r>
            <a:r>
              <a:rPr lang="en-US" altLang="en-US" sz="2400" dirty="0" err="1"/>
              <a:t>representa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como</a:t>
            </a:r>
            <a:r>
              <a:rPr lang="en-US" altLang="en-US" sz="2400" dirty="0"/>
              <a:t> </a:t>
            </a:r>
            <a:r>
              <a:rPr lang="en-US" altLang="en-US" sz="2400" b="1" dirty="0" err="1"/>
              <a:t>s+r</a:t>
            </a:r>
            <a:r>
              <a:rPr lang="en-US" altLang="en-US" sz="2400" b="1" dirty="0"/>
              <a:t>(s-L)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donde</a:t>
            </a:r>
            <a:r>
              <a:rPr lang="en-US" altLang="en-US" sz="2400" dirty="0"/>
              <a:t> el </a:t>
            </a:r>
            <a:r>
              <a:rPr lang="en-US" altLang="en-US" sz="2400" dirty="0" err="1"/>
              <a:t>parametro</a:t>
            </a:r>
            <a:r>
              <a:rPr lang="en-US" altLang="en-US" sz="2400" dirty="0"/>
              <a:t> </a:t>
            </a:r>
            <a:r>
              <a:rPr lang="en-US" altLang="en-US" sz="2400" b="1" dirty="0"/>
              <a:t>r</a:t>
            </a:r>
            <a:r>
              <a:rPr lang="en-US" altLang="en-US" sz="2400" dirty="0"/>
              <a:t> se </a:t>
            </a:r>
            <a:r>
              <a:rPr lang="en-US" altLang="en-US" sz="2400" dirty="0" err="1"/>
              <a:t>busca</a:t>
            </a:r>
            <a:r>
              <a:rPr lang="en-US" altLang="en-US" sz="2400" dirty="0"/>
              <a:t> de la </a:t>
            </a:r>
            <a:r>
              <a:rPr lang="en-US" altLang="en-US" sz="2400" dirty="0" err="1"/>
              <a:t>condicion</a:t>
            </a:r>
            <a:r>
              <a:rPr lang="en-US" altLang="en-US" sz="2400" dirty="0"/>
              <a:t> que </a:t>
            </a:r>
            <a:r>
              <a:rPr lang="en-US" altLang="en-US" sz="2400" b="1" dirty="0" err="1"/>
              <a:t>s+r</a:t>
            </a:r>
            <a:r>
              <a:rPr lang="en-US" altLang="en-US" sz="2400" b="1" dirty="0"/>
              <a:t>(s-L)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pertenece</a:t>
            </a:r>
            <a:r>
              <a:rPr lang="en-US" altLang="en-US" sz="2400" dirty="0"/>
              <a:t> al </a:t>
            </a:r>
            <a:r>
              <a:rPr lang="en-US" altLang="en-US" sz="2400" dirty="0" err="1"/>
              <a:t>plano</a:t>
            </a:r>
            <a:r>
              <a:rPr lang="en-US" altLang="en-US" sz="2400" dirty="0"/>
              <a:t> </a:t>
            </a:r>
            <a:r>
              <a:rPr lang="en-US" altLang="en-US" sz="2400" dirty="0" err="1"/>
              <a:t>en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cuestion</a:t>
            </a:r>
            <a:r>
              <a:rPr lang="en-US" altLang="en-US" sz="2400" dirty="0"/>
              <a:t>. </a:t>
            </a:r>
          </a:p>
          <a:p>
            <a:pPr>
              <a:lnSpc>
                <a:spcPct val="80000"/>
              </a:lnSpc>
            </a:pPr>
            <a:r>
              <a:rPr lang="es-MX" altLang="en-US" sz="2400" u="sng" dirty="0"/>
              <a:t>Sub-imagen </a:t>
            </a:r>
            <a:r>
              <a:rPr lang="es-MX" altLang="en-US" sz="2400" u="sng" dirty="0" smtClean="0"/>
              <a:t>derecha </a:t>
            </a:r>
            <a:r>
              <a:rPr lang="es-MX" altLang="en-US" sz="2400" u="sng" dirty="0"/>
              <a:t>de la diapositiva 4:</a:t>
            </a:r>
            <a:r>
              <a:rPr lang="es-MX" altLang="en-US" sz="2400" dirty="0" smtClean="0"/>
              <a:t>    </a:t>
            </a:r>
            <a:r>
              <a:rPr lang="es-MX" altLang="en-US" sz="2400" dirty="0"/>
              <a:t>Elijamos la representación del plano mediante la cuádruple {</a:t>
            </a:r>
            <a:r>
              <a:rPr lang="es-MX" altLang="en-US" sz="2400" b="1" dirty="0"/>
              <a:t>a, b, c, d}, </a:t>
            </a:r>
            <a:r>
              <a:rPr lang="es-MX" altLang="en-US" sz="2400" dirty="0"/>
              <a:t>donde </a:t>
            </a:r>
            <a:r>
              <a:rPr lang="es-MX" altLang="en-US" sz="2400" b="1" dirty="0"/>
              <a:t>n</a:t>
            </a:r>
            <a:r>
              <a:rPr lang="es-MX" altLang="en-US" sz="2400" dirty="0"/>
              <a:t>={</a:t>
            </a:r>
            <a:r>
              <a:rPr lang="es-MX" altLang="en-US" sz="2400" b="1" dirty="0"/>
              <a:t>a, b, c} </a:t>
            </a:r>
            <a:r>
              <a:rPr lang="es-MX" altLang="en-US" sz="2400" dirty="0"/>
              <a:t>es un vector </a:t>
            </a:r>
            <a:r>
              <a:rPr lang="es-MX" altLang="en-US" sz="2400" dirty="0" err="1"/>
              <a:t>ortonormal</a:t>
            </a:r>
            <a:r>
              <a:rPr lang="es-MX" altLang="en-US" sz="2400" dirty="0"/>
              <a:t> al plano y</a:t>
            </a:r>
            <a:r>
              <a:rPr lang="es-MX" altLang="en-US" sz="2400" b="1" dirty="0"/>
              <a:t> d </a:t>
            </a:r>
            <a:r>
              <a:rPr lang="es-MX" altLang="en-US" sz="2400" dirty="0"/>
              <a:t>es el desplazamiento del plano desde el origen del sistema de coordenadas a lo largo del eje generado por </a:t>
            </a:r>
            <a:r>
              <a:rPr lang="es-MX" altLang="en-US" sz="2400" b="1" dirty="0" smtClean="0"/>
              <a:t>n</a:t>
            </a:r>
            <a:r>
              <a:rPr lang="es-MX" altLang="en-US" sz="2400" dirty="0" smtClean="0"/>
              <a:t>. </a:t>
            </a:r>
            <a:endParaRPr lang="es-MX" altLang="en-US" sz="2400" dirty="0"/>
          </a:p>
          <a:p>
            <a:pPr>
              <a:lnSpc>
                <a:spcPct val="80000"/>
              </a:lnSpc>
            </a:pPr>
            <a:r>
              <a:rPr lang="es-MX" altLang="en-US" sz="2400" u="sng" dirty="0" smtClean="0"/>
              <a:t>Criterio de pertenencia de un punto al plano:</a:t>
            </a:r>
            <a:r>
              <a:rPr lang="es-MX" altLang="en-US" sz="2400" dirty="0" smtClean="0"/>
              <a:t>    El </a:t>
            </a:r>
            <a:r>
              <a:rPr lang="es-MX" altLang="en-US" sz="2400" dirty="0"/>
              <a:t>vector</a:t>
            </a:r>
            <a:r>
              <a:rPr lang="es-MX" altLang="en-US" sz="2400" b="1" dirty="0"/>
              <a:t> </a:t>
            </a:r>
            <a:r>
              <a:rPr lang="es-MX" altLang="en-US" sz="2400" dirty="0"/>
              <a:t>(</a:t>
            </a:r>
            <a:r>
              <a:rPr lang="es-MX" altLang="en-US" sz="2400" b="1" dirty="0" err="1"/>
              <a:t>x,y,z</a:t>
            </a:r>
            <a:r>
              <a:rPr lang="es-MX" altLang="en-US" sz="2400" dirty="0"/>
              <a:t>) pertenece al plano </a:t>
            </a:r>
            <a:r>
              <a:rPr lang="es-MX" altLang="en-US" sz="2400" dirty="0" smtClean="0"/>
              <a:t>representado por </a:t>
            </a:r>
            <a:r>
              <a:rPr lang="es-MX" altLang="en-US" sz="2400" dirty="0"/>
              <a:t>{</a:t>
            </a:r>
            <a:r>
              <a:rPr lang="es-MX" altLang="en-US" sz="2400" b="1" dirty="0"/>
              <a:t>a, b, c, d}, </a:t>
            </a:r>
            <a:r>
              <a:rPr lang="es-MX" altLang="en-US" sz="2400" dirty="0" smtClean="0"/>
              <a:t>si </a:t>
            </a:r>
            <a:r>
              <a:rPr lang="es-MX" altLang="en-US" sz="2400" dirty="0"/>
              <a:t>y solo si se cumple la</a:t>
            </a:r>
            <a:r>
              <a:rPr lang="es-MX" altLang="en-US" sz="2400" b="1" dirty="0"/>
              <a:t> </a:t>
            </a:r>
            <a:r>
              <a:rPr lang="es-MX" altLang="en-US" sz="2400" dirty="0"/>
              <a:t>ecuación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s-MX" altLang="en-US" sz="2400" b="1" dirty="0" err="1"/>
              <a:t>ax+by+cz+d</a:t>
            </a:r>
            <a:r>
              <a:rPr lang="es-MX" altLang="en-US" sz="2400" b="1" dirty="0"/>
              <a:t>=0.</a:t>
            </a:r>
            <a:endParaRPr lang="en-US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110813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Shadow matrix (2)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MX" altLang="en-US" dirty="0" smtClean="0"/>
              <a:t>	</a:t>
            </a:r>
            <a:r>
              <a:rPr lang="es-MX" altLang="en-US" smtClean="0"/>
              <a:t>La ecuación</a:t>
            </a:r>
            <a:r>
              <a:rPr lang="es-MX" altLang="en-US" b="1" smtClean="0"/>
              <a:t> </a:t>
            </a:r>
            <a:r>
              <a:rPr lang="es-MX" altLang="en-US" dirty="0" smtClean="0"/>
              <a:t>anterior implica</a:t>
            </a:r>
          </a:p>
          <a:p>
            <a:pPr eaLnBrk="1" hangingPunct="1">
              <a:buFontTx/>
              <a:buNone/>
            </a:pPr>
            <a:endParaRPr lang="es-MX" altLang="en-US" b="1" dirty="0" smtClean="0"/>
          </a:p>
          <a:p>
            <a:pPr eaLnBrk="1" hangingPunct="1">
              <a:buFontTx/>
              <a:buNone/>
            </a:pPr>
            <a:r>
              <a:rPr lang="en-US" altLang="en-US" sz="2400" b="1" dirty="0"/>
              <a:t>a(</a:t>
            </a:r>
            <a:r>
              <a:rPr lang="en-US" altLang="en-US" sz="2400" b="1" dirty="0" err="1"/>
              <a:t>s</a:t>
            </a:r>
            <a:r>
              <a:rPr lang="en-US" altLang="en-US" sz="2400" b="1" baseline="-25000" dirty="0" err="1"/>
              <a:t>x</a:t>
            </a:r>
            <a:r>
              <a:rPr lang="en-US" altLang="en-US" sz="2400" b="1" dirty="0" err="1"/>
              <a:t>+r</a:t>
            </a:r>
            <a:r>
              <a:rPr lang="en-US" altLang="en-US" sz="2400" b="1" dirty="0"/>
              <a:t>(</a:t>
            </a:r>
            <a:r>
              <a:rPr lang="en-US" altLang="en-US" sz="2400" b="1" dirty="0" err="1"/>
              <a:t>s</a:t>
            </a:r>
            <a:r>
              <a:rPr lang="en-US" altLang="en-US" sz="2400" b="1" baseline="-25000" dirty="0" err="1"/>
              <a:t>x</a:t>
            </a:r>
            <a:r>
              <a:rPr lang="en-US" altLang="en-US" sz="2400" b="1" dirty="0"/>
              <a:t>- L</a:t>
            </a:r>
            <a:r>
              <a:rPr lang="en-US" altLang="en-US" sz="2400" b="1" baseline="-25000" dirty="0"/>
              <a:t>x</a:t>
            </a:r>
            <a:r>
              <a:rPr lang="en-US" altLang="en-US" sz="2400" b="1" dirty="0"/>
              <a:t>))+b(</a:t>
            </a:r>
            <a:r>
              <a:rPr lang="en-US" altLang="en-US" sz="2400" b="1" dirty="0" err="1"/>
              <a:t>s</a:t>
            </a:r>
            <a:r>
              <a:rPr lang="en-US" altLang="en-US" sz="2400" b="1" baseline="-25000" dirty="0" err="1"/>
              <a:t>y</a:t>
            </a:r>
            <a:r>
              <a:rPr lang="en-US" altLang="en-US" sz="2400" b="1" dirty="0" err="1"/>
              <a:t>+r</a:t>
            </a:r>
            <a:r>
              <a:rPr lang="en-US" altLang="en-US" sz="2400" b="1" dirty="0"/>
              <a:t>(</a:t>
            </a:r>
            <a:r>
              <a:rPr lang="en-US" altLang="en-US" sz="2400" b="1" dirty="0" err="1"/>
              <a:t>s</a:t>
            </a:r>
            <a:r>
              <a:rPr lang="en-US" altLang="en-US" sz="2400" b="1" baseline="-25000" dirty="0" err="1"/>
              <a:t>y</a:t>
            </a:r>
            <a:r>
              <a:rPr lang="en-US" altLang="en-US" sz="2400" b="1" dirty="0"/>
              <a:t>- L</a:t>
            </a:r>
            <a:r>
              <a:rPr lang="en-US" altLang="en-US" sz="2400" b="1" baseline="-25000" dirty="0"/>
              <a:t>y</a:t>
            </a:r>
            <a:r>
              <a:rPr lang="en-US" altLang="en-US" sz="2400" b="1" dirty="0"/>
              <a:t>))+c(</a:t>
            </a:r>
            <a:r>
              <a:rPr lang="en-US" altLang="en-US" sz="2400" b="1" dirty="0" err="1"/>
              <a:t>s</a:t>
            </a:r>
            <a:r>
              <a:rPr lang="en-US" altLang="en-US" sz="2400" b="1" baseline="-25000" dirty="0" err="1"/>
              <a:t>z</a:t>
            </a:r>
            <a:r>
              <a:rPr lang="en-US" altLang="en-US" sz="2400" b="1" dirty="0" err="1"/>
              <a:t>+r</a:t>
            </a:r>
            <a:r>
              <a:rPr lang="en-US" altLang="en-US" sz="2400" b="1" dirty="0"/>
              <a:t>(</a:t>
            </a:r>
            <a:r>
              <a:rPr lang="en-US" altLang="en-US" sz="2400" b="1" dirty="0" err="1"/>
              <a:t>s</a:t>
            </a:r>
            <a:r>
              <a:rPr lang="en-US" altLang="en-US" sz="2400" b="1" baseline="-25000" dirty="0" err="1"/>
              <a:t>z</a:t>
            </a:r>
            <a:r>
              <a:rPr lang="en-US" altLang="en-US" sz="2400" b="1" dirty="0"/>
              <a:t>- </a:t>
            </a:r>
            <a:r>
              <a:rPr lang="en-US" altLang="en-US" sz="2400" b="1" dirty="0" err="1"/>
              <a:t>L</a:t>
            </a:r>
            <a:r>
              <a:rPr lang="en-US" altLang="en-US" sz="2400" b="1" baseline="-25000" dirty="0" err="1"/>
              <a:t>z</a:t>
            </a:r>
            <a:r>
              <a:rPr lang="en-US" altLang="en-US" sz="2400" b="1" dirty="0"/>
              <a:t>))+d=0</a:t>
            </a:r>
          </a:p>
          <a:p>
            <a:pPr eaLnBrk="1" hangingPunct="1">
              <a:buFontTx/>
              <a:buNone/>
            </a:pPr>
            <a:endParaRPr lang="es-MX" altLang="en-US" dirty="0" smtClean="0"/>
          </a:p>
          <a:p>
            <a:pPr eaLnBrk="1" hangingPunct="1">
              <a:buFontTx/>
              <a:buNone/>
            </a:pPr>
            <a:r>
              <a:rPr lang="es-MX" altLang="en-US" dirty="0" smtClean="0"/>
              <a:t>De donde se tiene</a:t>
            </a:r>
          </a:p>
          <a:p>
            <a:pPr algn="ctr" eaLnBrk="1" hangingPunct="1">
              <a:buFontTx/>
              <a:buNone/>
            </a:pPr>
            <a:r>
              <a:rPr lang="en-US" altLang="en-US" dirty="0" smtClean="0"/>
              <a:t>  </a:t>
            </a:r>
            <a:r>
              <a:rPr lang="en-US" altLang="en-US" sz="3600" b="1" dirty="0"/>
              <a:t>    </a:t>
            </a:r>
            <a:r>
              <a:rPr lang="en-US" altLang="en-US" dirty="0" smtClean="0"/>
              <a:t>                                                         </a:t>
            </a:r>
          </a:p>
          <a:p>
            <a:pPr eaLnBrk="1" hangingPunct="1">
              <a:buFontTx/>
              <a:buNone/>
            </a:pPr>
            <a:r>
              <a:rPr lang="en-US" altLang="en-US" dirty="0" smtClean="0"/>
              <a:t>                                                                                               </a:t>
            </a:r>
            <a:r>
              <a:rPr lang="en-US" altLang="en-US" sz="3600" b="1" dirty="0" smtClean="0"/>
              <a:t>(*)</a:t>
            </a:r>
            <a:endParaRPr lang="en-US" altLang="en-US" sz="3600" b="1" dirty="0"/>
          </a:p>
        </p:txBody>
      </p:sp>
      <p:sp>
        <p:nvSpPr>
          <p:cNvPr id="54276" name="Rectangle 5"/>
          <p:cNvSpPr>
            <a:spLocks noChangeArrowheads="1"/>
          </p:cNvSpPr>
          <p:nvPr/>
        </p:nvSpPr>
        <p:spPr bwMode="auto">
          <a:xfrm>
            <a:off x="1524000" y="-185756"/>
            <a:ext cx="181822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n-US" sz="1800"/>
          </a:p>
        </p:txBody>
      </p:sp>
      <p:sp>
        <p:nvSpPr>
          <p:cNvPr id="54277" name="Rectangle 7"/>
          <p:cNvSpPr>
            <a:spLocks noChangeArrowheads="1"/>
          </p:cNvSpPr>
          <p:nvPr/>
        </p:nvSpPr>
        <p:spPr bwMode="auto">
          <a:xfrm>
            <a:off x="1524000" y="3009883"/>
            <a:ext cx="181822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n-US" sz="1800"/>
          </a:p>
        </p:txBody>
      </p:sp>
      <p:sp>
        <p:nvSpPr>
          <p:cNvPr id="54278" name="Rectangle 9"/>
          <p:cNvSpPr>
            <a:spLocks noChangeArrowheads="1"/>
          </p:cNvSpPr>
          <p:nvPr/>
        </p:nvSpPr>
        <p:spPr bwMode="auto">
          <a:xfrm>
            <a:off x="1524000" y="3009883"/>
            <a:ext cx="181822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n-US" sz="1800"/>
          </a:p>
        </p:txBody>
      </p:sp>
      <p:graphicFrame>
        <p:nvGraphicFramePr>
          <p:cNvPr id="5427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013351"/>
              </p:ext>
            </p:extLst>
          </p:nvPr>
        </p:nvGraphicFramePr>
        <p:xfrm>
          <a:off x="185061" y="4922838"/>
          <a:ext cx="7872413" cy="153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Ecuación" r:id="rId3" imgW="2400120" imgH="469800" progId="Equation.3">
                  <p:embed/>
                </p:oleObj>
              </mc:Choice>
              <mc:Fallback>
                <p:oleObj name="Ecuación" r:id="rId3" imgW="240012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061" y="4922838"/>
                        <a:ext cx="7872413" cy="1530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8126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/>
              <a:t>Shadow matrix (3)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err="1"/>
              <a:t>En</a:t>
            </a:r>
            <a:r>
              <a:rPr lang="en-US" altLang="en-US" dirty="0"/>
              <a:t> </a:t>
            </a:r>
            <a:r>
              <a:rPr lang="en-US" altLang="en-US" dirty="0" err="1"/>
              <a:t>otras</a:t>
            </a:r>
            <a:r>
              <a:rPr lang="en-US" altLang="en-US" dirty="0"/>
              <a:t> palabras, para </a:t>
            </a:r>
            <a:r>
              <a:rPr lang="en-US" altLang="en-US" dirty="0" err="1"/>
              <a:t>cada</a:t>
            </a:r>
            <a:r>
              <a:rPr lang="en-US" altLang="en-US" dirty="0"/>
              <a:t> </a:t>
            </a:r>
            <a:r>
              <a:rPr lang="en-US" altLang="en-US" b="1" dirty="0"/>
              <a:t>s </a:t>
            </a:r>
            <a:r>
              <a:rPr lang="en-US" altLang="en-US" dirty="0"/>
              <a:t>del </a:t>
            </a:r>
            <a:r>
              <a:rPr lang="en-US" altLang="en-US" dirty="0" err="1"/>
              <a:t>espacio</a:t>
            </a:r>
            <a:r>
              <a:rPr lang="en-US" altLang="en-US" dirty="0"/>
              <a:t> se ha </a:t>
            </a:r>
            <a:r>
              <a:rPr lang="en-US" altLang="en-US" dirty="0" err="1"/>
              <a:t>encontrado</a:t>
            </a:r>
            <a:r>
              <a:rPr lang="en-US" altLang="en-US" dirty="0"/>
              <a:t> el </a:t>
            </a:r>
            <a:r>
              <a:rPr lang="en-US" altLang="en-US" dirty="0" err="1"/>
              <a:t>mapeo</a:t>
            </a:r>
            <a:r>
              <a:rPr lang="en-US" altLang="en-US" dirty="0"/>
              <a:t> 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>
              <a:buFontTx/>
              <a:buNone/>
            </a:pPr>
            <a:r>
              <a:rPr lang="en-US" altLang="en-US" dirty="0"/>
              <a:t>                                                                           </a:t>
            </a:r>
            <a:r>
              <a:rPr lang="en-US" altLang="en-US" dirty="0" smtClean="0"/>
              <a:t>                                 </a:t>
            </a:r>
            <a:r>
              <a:rPr lang="en-US" altLang="en-US" b="1" dirty="0" smtClean="0"/>
              <a:t>(**)</a:t>
            </a:r>
            <a:endParaRPr lang="en-US" altLang="en-US" b="1" dirty="0"/>
          </a:p>
          <a:p>
            <a:pPr eaLnBrk="1" hangingPunct="1"/>
            <a:endParaRPr lang="en-US" altLang="en-US" dirty="0"/>
          </a:p>
          <a:p>
            <a:pPr eaLnBrk="1" hangingPunct="1">
              <a:buFontTx/>
              <a:buNone/>
            </a:pPr>
            <a:r>
              <a:rPr lang="en-US" altLang="en-US" dirty="0"/>
              <a:t> </a:t>
            </a:r>
          </a:p>
          <a:p>
            <a:pPr eaLnBrk="1" hangingPunct="1">
              <a:buFontTx/>
              <a:buNone/>
            </a:pPr>
            <a:r>
              <a:rPr lang="en-US" altLang="en-US" dirty="0" err="1"/>
              <a:t>donde</a:t>
            </a:r>
            <a:r>
              <a:rPr lang="en-US" altLang="en-US" dirty="0"/>
              <a:t> </a:t>
            </a:r>
            <a:r>
              <a:rPr lang="en-US" altLang="en-US" b="1" dirty="0"/>
              <a:t>r </a:t>
            </a:r>
            <a:r>
              <a:rPr lang="en-US" altLang="en-US" dirty="0" err="1"/>
              <a:t>es</a:t>
            </a:r>
            <a:r>
              <a:rPr lang="en-US" altLang="en-US" dirty="0"/>
              <a:t> el valor de (*) de la </a:t>
            </a:r>
            <a:r>
              <a:rPr lang="en-US" altLang="en-US" dirty="0" err="1"/>
              <a:t>diapositiva</a:t>
            </a:r>
            <a:r>
              <a:rPr lang="en-US" altLang="en-US" dirty="0"/>
              <a:t> anterior. </a:t>
            </a:r>
          </a:p>
        </p:txBody>
      </p:sp>
      <p:sp>
        <p:nvSpPr>
          <p:cNvPr id="55300" name="Rectangle 5"/>
          <p:cNvSpPr>
            <a:spLocks noChangeArrowheads="1"/>
          </p:cNvSpPr>
          <p:nvPr/>
        </p:nvSpPr>
        <p:spPr bwMode="auto">
          <a:xfrm>
            <a:off x="1524000" y="-185756"/>
            <a:ext cx="181822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n-US" sz="1800"/>
          </a:p>
        </p:txBody>
      </p:sp>
      <p:sp>
        <p:nvSpPr>
          <p:cNvPr id="55301" name="Rectangle 7"/>
          <p:cNvSpPr>
            <a:spLocks noChangeArrowheads="1"/>
          </p:cNvSpPr>
          <p:nvPr/>
        </p:nvSpPr>
        <p:spPr bwMode="auto">
          <a:xfrm>
            <a:off x="1524000" y="2886058"/>
            <a:ext cx="181822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n-US" sz="1800"/>
          </a:p>
        </p:txBody>
      </p:sp>
      <p:graphicFrame>
        <p:nvGraphicFramePr>
          <p:cNvPr id="5530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4275662"/>
              </p:ext>
            </p:extLst>
          </p:nvPr>
        </p:nvGraphicFramePr>
        <p:xfrm>
          <a:off x="813708" y="2508478"/>
          <a:ext cx="6985000" cy="225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Ecuación" r:id="rId3" imgW="2209800" imgH="711200" progId="Equation.3">
                  <p:embed/>
                </p:oleObj>
              </mc:Choice>
              <mc:Fallback>
                <p:oleObj name="Ecuación" r:id="rId3" imgW="2209800" imgH="7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3708" y="2508478"/>
                        <a:ext cx="6985000" cy="225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6067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Shadow matrix (4)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s-ES" altLang="en-US" b="1" smtClean="0"/>
          </a:p>
          <a:p>
            <a:pPr eaLnBrk="1" hangingPunct="1">
              <a:buFontTx/>
              <a:buNone/>
            </a:pPr>
            <a:r>
              <a:rPr lang="es-ES" altLang="en-US" smtClean="0"/>
              <a:t>La última parte de la búsqueda de la matriz de sombra ("shadow matrix") usa las dependencias mencionadas para encontrar los elementos de tal matrix </a:t>
            </a:r>
            <a:r>
              <a:rPr lang="es-ES" altLang="en-US" b="1" smtClean="0"/>
              <a:t>M</a:t>
            </a:r>
            <a:r>
              <a:rPr lang="es-ES" altLang="en-US" b="1" baseline="-25000" smtClean="0"/>
              <a:t>sombra</a:t>
            </a:r>
            <a:r>
              <a:rPr lang="es-ES" altLang="en-US" smtClean="0"/>
              <a:t>, que el mapeo del (**) se representa como</a:t>
            </a:r>
          </a:p>
          <a:p>
            <a:pPr eaLnBrk="1" hangingPunct="1">
              <a:buFontTx/>
              <a:buNone/>
            </a:pPr>
            <a:r>
              <a:rPr lang="es-ES" altLang="en-US" b="1" smtClean="0"/>
              <a:t>			s</a:t>
            </a:r>
            <a:r>
              <a:rPr lang="es-ES" altLang="en-US" b="1" i="1" baseline="-25000" smtClean="0"/>
              <a:t>sombra</a:t>
            </a:r>
            <a:r>
              <a:rPr lang="es-ES" altLang="en-US" b="1" smtClean="0"/>
              <a:t>= M</a:t>
            </a:r>
            <a:r>
              <a:rPr lang="es-ES" altLang="en-US" b="1" i="1" baseline="-25000" smtClean="0"/>
              <a:t>sombra</a:t>
            </a:r>
            <a:r>
              <a:rPr lang="es-ES" altLang="en-US" b="1" smtClean="0"/>
              <a:t> s</a:t>
            </a:r>
            <a:endParaRPr lang="es-ES" altLang="en-US" b="1" baseline="-25000" smtClean="0"/>
          </a:p>
          <a:p>
            <a:pPr eaLnBrk="1" hangingPunct="1"/>
            <a:endParaRPr lang="es-ES" altLang="en-US" smtClean="0"/>
          </a:p>
        </p:txBody>
      </p:sp>
    </p:spTree>
    <p:extLst>
      <p:ext uri="{BB962C8B-B14F-4D97-AF65-F5344CB8AC3E}">
        <p14:creationId xmlns:p14="http://schemas.microsoft.com/office/powerpoint/2010/main" val="391931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Shadow matrix (5)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s-ES" altLang="en-US" sz="2000" dirty="0"/>
              <a:t>Los elementos de la matriz de sombra tienen una flexibilidad para la </a:t>
            </a:r>
            <a:r>
              <a:rPr lang="es-ES" altLang="en-US" sz="2000" dirty="0" err="1"/>
              <a:t>definicion</a:t>
            </a:r>
            <a:r>
              <a:rPr lang="es-ES" altLang="en-US" sz="2000" dirty="0"/>
              <a:t> de sus coeficientes, basada en la equivalencia</a:t>
            </a:r>
            <a:r>
              <a:rPr lang="es-ES" altLang="en-US" sz="2400" dirty="0"/>
              <a:t>: </a:t>
            </a:r>
          </a:p>
          <a:p>
            <a:pPr eaLnBrk="1" hangingPunct="1">
              <a:lnSpc>
                <a:spcPct val="90000"/>
              </a:lnSpc>
            </a:pPr>
            <a:endParaRPr lang="es-ES" altLang="en-US" sz="2400" dirty="0"/>
          </a:p>
          <a:p>
            <a:pPr eaLnBrk="1" hangingPunct="1">
              <a:lnSpc>
                <a:spcPct val="90000"/>
              </a:lnSpc>
            </a:pPr>
            <a:endParaRPr lang="es-ES" altLang="en-US" sz="24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s-ES" altLang="en-US" dirty="0" smtClean="0"/>
              <a:t>                                  ~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/>
              <a:t>                                                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/>
              <a:t>Re-</a:t>
            </a:r>
            <a:r>
              <a:rPr lang="en-US" altLang="en-US" sz="2400" dirty="0" err="1"/>
              <a:t>escribimos</a:t>
            </a:r>
            <a:r>
              <a:rPr lang="en-US" altLang="en-US" sz="2400" dirty="0"/>
              <a:t> (**):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/>
              <a:t>                                                                                       </a:t>
            </a:r>
            <a:r>
              <a:rPr lang="en-US" altLang="en-US" sz="2400" dirty="0" smtClean="0"/>
              <a:t>                                </a:t>
            </a:r>
            <a:r>
              <a:rPr lang="en-US" altLang="en-US" sz="2400" dirty="0"/>
              <a:t>(***)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400" dirty="0"/>
          </a:p>
        </p:txBody>
      </p:sp>
      <p:sp>
        <p:nvSpPr>
          <p:cNvPr id="57348" name="Rectangle 5"/>
          <p:cNvSpPr>
            <a:spLocks noChangeArrowheads="1"/>
          </p:cNvSpPr>
          <p:nvPr/>
        </p:nvSpPr>
        <p:spPr bwMode="auto">
          <a:xfrm>
            <a:off x="1524000" y="2709845"/>
            <a:ext cx="181822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n-US" sz="1800"/>
          </a:p>
        </p:txBody>
      </p:sp>
      <p:graphicFrame>
        <p:nvGraphicFramePr>
          <p:cNvPr id="57349" name="Object 4"/>
          <p:cNvGraphicFramePr>
            <a:graphicFrameLocks noChangeAspect="1"/>
          </p:cNvGraphicFramePr>
          <p:nvPr/>
        </p:nvGraphicFramePr>
        <p:xfrm>
          <a:off x="1776414" y="2349501"/>
          <a:ext cx="3887787" cy="166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8" name="Ecuación" r:id="rId3" imgW="2489200" imgH="1066800" progId="Equation.3">
                  <p:embed/>
                </p:oleObj>
              </mc:Choice>
              <mc:Fallback>
                <p:oleObj name="Ecuación" r:id="rId3" imgW="2489200" imgH="1066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6414" y="2349501"/>
                        <a:ext cx="3887787" cy="166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50" name="Rectangle 7"/>
          <p:cNvSpPr>
            <a:spLocks noChangeArrowheads="1"/>
          </p:cNvSpPr>
          <p:nvPr/>
        </p:nvSpPr>
        <p:spPr bwMode="auto">
          <a:xfrm>
            <a:off x="1524000" y="2724133"/>
            <a:ext cx="181822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n-US" sz="1800"/>
          </a:p>
        </p:txBody>
      </p:sp>
      <p:graphicFrame>
        <p:nvGraphicFramePr>
          <p:cNvPr id="57351" name="Object 6"/>
          <p:cNvGraphicFramePr>
            <a:graphicFrameLocks noChangeAspect="1"/>
          </p:cNvGraphicFramePr>
          <p:nvPr/>
        </p:nvGraphicFramePr>
        <p:xfrm>
          <a:off x="6527801" y="2276475"/>
          <a:ext cx="3097213" cy="172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9" name="Ecuación" r:id="rId5" imgW="1866900" imgH="1041400" progId="Equation.3">
                  <p:embed/>
                </p:oleObj>
              </mc:Choice>
              <mc:Fallback>
                <p:oleObj name="Ecuación" r:id="rId5" imgW="1866900" imgH="1041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7801" y="2276475"/>
                        <a:ext cx="3097213" cy="172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52" name="Rectangle 10"/>
          <p:cNvSpPr>
            <a:spLocks noChangeArrowheads="1"/>
          </p:cNvSpPr>
          <p:nvPr/>
        </p:nvSpPr>
        <p:spPr bwMode="auto">
          <a:xfrm>
            <a:off x="1524000" y="-185756"/>
            <a:ext cx="181822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n-US" sz="1800"/>
          </a:p>
        </p:txBody>
      </p:sp>
      <p:sp>
        <p:nvSpPr>
          <p:cNvPr id="57353" name="Rectangle 12"/>
          <p:cNvSpPr>
            <a:spLocks noChangeArrowheads="1"/>
          </p:cNvSpPr>
          <p:nvPr/>
        </p:nvSpPr>
        <p:spPr bwMode="auto">
          <a:xfrm>
            <a:off x="1524000" y="2733658"/>
            <a:ext cx="181822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n-US" sz="1800"/>
          </a:p>
        </p:txBody>
      </p:sp>
      <p:sp>
        <p:nvSpPr>
          <p:cNvPr id="57354" name="Rectangle 14"/>
          <p:cNvSpPr>
            <a:spLocks noChangeArrowheads="1"/>
          </p:cNvSpPr>
          <p:nvPr/>
        </p:nvSpPr>
        <p:spPr bwMode="auto">
          <a:xfrm>
            <a:off x="1524000" y="2724133"/>
            <a:ext cx="181822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n-US" sz="1800"/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7784090"/>
              </p:ext>
            </p:extLst>
          </p:nvPr>
        </p:nvGraphicFramePr>
        <p:xfrm>
          <a:off x="2177060" y="4669010"/>
          <a:ext cx="5432425" cy="162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0" name="Ecuación" r:id="rId7" imgW="5432727" imgH="1621602" progId="Equation.3">
                  <p:embed/>
                </p:oleObj>
              </mc:Choice>
              <mc:Fallback>
                <p:oleObj name="Ecuación" r:id="rId7" imgW="5432727" imgH="1621602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177060" y="4669010"/>
                        <a:ext cx="5432425" cy="16208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5088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000033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693</TotalTime>
  <Words>814</Words>
  <Application>Microsoft Office PowerPoint</Application>
  <PresentationFormat>Panorámica</PresentationFormat>
  <Paragraphs>165</Paragraphs>
  <Slides>15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2" baseType="lpstr">
      <vt:lpstr>Arial</vt:lpstr>
      <vt:lpstr>Bradley Hand ITC</vt:lpstr>
      <vt:lpstr>Calibri</vt:lpstr>
      <vt:lpstr>Calibri Light</vt:lpstr>
      <vt:lpstr>Symbol</vt:lpstr>
      <vt:lpstr>Tema de Office</vt:lpstr>
      <vt:lpstr>Ecuación</vt:lpstr>
      <vt:lpstr>Trimestre: 22-P uea: Graficas por Computadora(1151051)  Grupo CSI01; Horario: Lu-Mie-Vie 11:30—13:00 RESUMENES DEL CURSO Sección: Matriz de sombra</vt:lpstr>
      <vt:lpstr>Resumen</vt:lpstr>
      <vt:lpstr>Organigrama para explicar la relación de los temas del curso</vt:lpstr>
      <vt:lpstr>Shadow matrix (0)</vt:lpstr>
      <vt:lpstr>Shadow matrix (1)</vt:lpstr>
      <vt:lpstr>Shadow matrix (2)</vt:lpstr>
      <vt:lpstr>Shadow matrix (3)</vt:lpstr>
      <vt:lpstr>Shadow matrix (4)</vt:lpstr>
      <vt:lpstr>Shadow matrix (5)</vt:lpstr>
      <vt:lpstr>Shadow matrix (6)</vt:lpstr>
      <vt:lpstr>Shadow matrix (7)</vt:lpstr>
      <vt:lpstr>Shadow matrix (8)</vt:lpstr>
      <vt:lpstr>Shadow matrix (9)</vt:lpstr>
      <vt:lpstr>Shadow matrix (10):  Pregunta de control. Comparen los  elementos de matriz de Sombra en diapositiva 13 y en el código de la siguiente función</vt:lpstr>
      <vt:lpstr>Shadow matrix (11). Pregunta de control 2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xgeorge</dc:creator>
  <cp:lastModifiedBy>Cuenta Microsoft</cp:lastModifiedBy>
  <cp:revision>71</cp:revision>
  <dcterms:created xsi:type="dcterms:W3CDTF">2020-05-15T00:49:28Z</dcterms:created>
  <dcterms:modified xsi:type="dcterms:W3CDTF">2022-07-23T14:15:17Z</dcterms:modified>
</cp:coreProperties>
</file>