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15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TRIANGLE_key_controlled.c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MX" sz="3600" dirty="0" smtClean="0"/>
              <a:t>CSI01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Máquina de estados de </a:t>
            </a:r>
            <a:r>
              <a:rPr lang="es-MX" sz="3600" dirty="0" err="1" smtClean="0"/>
              <a:t>OpenGL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59924"/>
            <a:ext cx="2832168" cy="6343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Cadena </a:t>
            </a:r>
            <a:r>
              <a:rPr lang="en-US" dirty="0" err="1" smtClean="0"/>
              <a:t>estándar</a:t>
            </a:r>
            <a:r>
              <a:rPr lang="en-US" dirty="0" smtClean="0"/>
              <a:t> de </a:t>
            </a:r>
            <a:r>
              <a:rPr lang="en-US" dirty="0" err="1" smtClean="0"/>
              <a:t>transformaciones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Efectos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sobre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modelo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modo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alambre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niebla</a:t>
            </a:r>
            <a:r>
              <a:rPr lang="en-US" dirty="0">
                <a:solidFill>
                  <a:srgbClr val="FF0000"/>
                </a:solidFill>
              </a:rPr>
              <a:t>, luz, </a:t>
            </a:r>
            <a:r>
              <a:rPr lang="en-US" dirty="0" err="1">
                <a:solidFill>
                  <a:srgbClr val="FF0000"/>
                </a:solidFill>
              </a:rPr>
              <a:t>profundidad</a:t>
            </a:r>
            <a:r>
              <a:rPr lang="en-US" dirty="0">
                <a:solidFill>
                  <a:srgbClr val="FF0000"/>
                </a:solidFill>
              </a:rPr>
              <a:t>, stencil, </a:t>
            </a:r>
            <a:r>
              <a:rPr lang="en-US" dirty="0" err="1">
                <a:solidFill>
                  <a:srgbClr val="FF0000"/>
                </a:solidFill>
              </a:rPr>
              <a:t>textura</a:t>
            </a:r>
            <a:r>
              <a:rPr lang="en-US" dirty="0">
                <a:solidFill>
                  <a:srgbClr val="FF0000"/>
                </a:solidFill>
              </a:rPr>
              <a:t>, superficies </a:t>
            </a:r>
            <a:r>
              <a:rPr lang="en-US" dirty="0" err="1">
                <a:solidFill>
                  <a:srgbClr val="FF0000"/>
                </a:solidFill>
              </a:rPr>
              <a:t>curveadas</a:t>
            </a:r>
            <a:r>
              <a:rPr lang="en-US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Interacción</a:t>
            </a:r>
            <a:r>
              <a:rPr lang="en-US" dirty="0" smtClean="0"/>
              <a:t> del </a:t>
            </a:r>
            <a:r>
              <a:rPr lang="en-US" dirty="0" err="1" smtClean="0"/>
              <a:t>operador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virtual: </a:t>
            </a:r>
            <a:r>
              <a:rPr lang="en-US" sz="3200" dirty="0" err="1" smtClean="0"/>
              <a:t>Selección</a:t>
            </a:r>
            <a:endParaRPr lang="en-US" sz="3200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Combina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r>
              <a:rPr lang="en-US" dirty="0" smtClean="0"/>
              <a:t> de </a:t>
            </a:r>
            <a:r>
              <a:rPr lang="en-US" dirty="0" err="1" smtClean="0"/>
              <a:t>modelo</a:t>
            </a:r>
            <a:r>
              <a:rPr lang="en-US" dirty="0" smtClean="0"/>
              <a:t> y de  la </a:t>
            </a:r>
            <a:r>
              <a:rPr lang="en-US" dirty="0" err="1" smtClean="0"/>
              <a:t>camara</a:t>
            </a:r>
            <a:r>
              <a:rPr lang="en-US" dirty="0" smtClean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600" dirty="0" err="1" smtClean="0"/>
              <a:t>Proyeccion</a:t>
            </a:r>
            <a:r>
              <a:rPr lang="en-US" sz="2600" dirty="0" smtClean="0"/>
              <a:t> </a:t>
            </a:r>
            <a:r>
              <a:rPr lang="en-US" dirty="0" smtClean="0"/>
              <a:t> de </a:t>
            </a:r>
            <a:r>
              <a:rPr lang="en-US" sz="5600" dirty="0" err="1" smtClean="0"/>
              <a:t>perspectiva</a:t>
            </a:r>
            <a:r>
              <a:rPr lang="en-US" sz="5600" smtClean="0"/>
              <a:t> u</a:t>
            </a:r>
            <a:r>
              <a:rPr lang="en-US" sz="5600" b="1" smtClean="0"/>
              <a:t> </a:t>
            </a:r>
            <a:r>
              <a:rPr lang="en-US" sz="5600" b="1" dirty="0" err="1" smtClean="0"/>
              <a:t>ortografica</a:t>
            </a:r>
            <a:endParaRPr lang="en-US" sz="5600" b="1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Primitivas</a:t>
            </a:r>
            <a:endParaRPr lang="en-US" sz="8000" b="1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Máquina</a:t>
            </a:r>
            <a:r>
              <a:rPr lang="en-US" sz="8000" dirty="0" smtClean="0"/>
              <a:t> de </a:t>
            </a:r>
            <a:r>
              <a:rPr lang="en-US" sz="8000" dirty="0" err="1" smtClean="0"/>
              <a:t>estados</a:t>
            </a:r>
            <a:r>
              <a:rPr lang="en-US" sz="8000" dirty="0" smtClean="0"/>
              <a:t> de OpenGL</a:t>
            </a:r>
            <a:endParaRPr lang="en-US" sz="8000" b="1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Transformaciones</a:t>
            </a:r>
            <a:r>
              <a:rPr lang="en-US" dirty="0" smtClean="0"/>
              <a:t> </a:t>
            </a:r>
            <a:r>
              <a:rPr lang="en-US" dirty="0" err="1" smtClean="0"/>
              <a:t>especiales</a:t>
            </a:r>
            <a:r>
              <a:rPr lang="en-US" dirty="0" smtClean="0"/>
              <a:t>: </a:t>
            </a:r>
            <a:r>
              <a:rPr lang="en-US" dirty="0" err="1" smtClean="0"/>
              <a:t>Sombra</a:t>
            </a:r>
            <a:r>
              <a:rPr lang="en-US" dirty="0" smtClean="0"/>
              <a:t>, </a:t>
            </a:r>
            <a:r>
              <a:rPr lang="en-US" dirty="0" err="1" smtClean="0"/>
              <a:t>reflejo</a:t>
            </a:r>
            <a:r>
              <a:rPr lang="en-US" dirty="0" smtClean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La máquina de estados es un modelo abstracto de una colección de variables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que pueden tener valores variados, prendidos o apagados, etc.</a:t>
            </a:r>
          </a:p>
          <a:p>
            <a:pPr marL="0" indent="0">
              <a:buNone/>
            </a:pPr>
            <a:endParaRPr lang="es-419" sz="3200" dirty="0"/>
          </a:p>
          <a:p>
            <a:pPr marL="0" indent="0">
              <a:buNone/>
            </a:pPr>
            <a:r>
              <a:rPr lang="es-419" sz="3200" dirty="0" smtClean="0"/>
              <a:t>Ejemplos de funciones que modifican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: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glutInitDisplayMode</a:t>
            </a:r>
            <a:r>
              <a:rPr lang="en-US" sz="2800" dirty="0"/>
              <a:t>(GLUT_RGB | GLUT_DOUBLE 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glClearColor</a:t>
            </a:r>
            <a:r>
              <a:rPr lang="en-US" sz="2800" dirty="0"/>
              <a:t>(0.0f, 0.0f, 1.0f, 1.0f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s-419" sz="2800" i="1" dirty="0" err="1"/>
              <a:t>glShadeModel</a:t>
            </a:r>
            <a:r>
              <a:rPr lang="es-419" sz="2800" dirty="0"/>
              <a:t>(GL_FLAT</a:t>
            </a:r>
            <a:r>
              <a:rPr lang="es-419" sz="2800" dirty="0" smtClean="0"/>
              <a:t>),                    //</a:t>
            </a:r>
            <a:r>
              <a:rPr lang="es-419" sz="2800" dirty="0" err="1" smtClean="0"/>
              <a:t>single_double.c</a:t>
            </a:r>
            <a:endParaRPr lang="es-419" sz="2800" dirty="0" smtClean="0"/>
          </a:p>
          <a:p>
            <a:pPr marL="457200" lvl="1" indent="0">
              <a:buNone/>
            </a:pPr>
            <a:r>
              <a:rPr lang="es-MX" sz="2800" dirty="0" err="1" smtClean="0"/>
              <a:t>glEnable</a:t>
            </a:r>
            <a:r>
              <a:rPr lang="es-MX" sz="2800" dirty="0" smtClean="0"/>
              <a:t>(GL_DEPTH_TEST),          </a:t>
            </a:r>
            <a:r>
              <a:rPr lang="es-MX" sz="1800" dirty="0" smtClean="0"/>
              <a:t>//  </a:t>
            </a:r>
            <a:r>
              <a:rPr lang="es-MX" sz="1800" u="sng" dirty="0" smtClean="0">
                <a:hlinkClick r:id="rId2"/>
              </a:rPr>
              <a:t>TRIANGLE_key_controlled.cpp</a:t>
            </a:r>
            <a:endParaRPr lang="es-ES" sz="1800" dirty="0"/>
          </a:p>
          <a:p>
            <a:pPr marL="457200" lvl="1" indent="0">
              <a:buNone/>
            </a:pPr>
            <a:r>
              <a:rPr lang="es-MX" sz="2800" i="1" dirty="0" err="1" smtClean="0"/>
              <a:t>glDisable</a:t>
            </a:r>
            <a:r>
              <a:rPr lang="es-MX" sz="2800" dirty="0" smtClean="0"/>
              <a:t>(GL_DEPTH_TEST), </a:t>
            </a:r>
          </a:p>
          <a:p>
            <a:pPr marL="457200" lvl="1" indent="0">
              <a:buNone/>
            </a:pPr>
            <a:r>
              <a:rPr lang="es-MX" sz="2800" i="1" dirty="0" err="1" smtClean="0"/>
              <a:t>glPolygonMode</a:t>
            </a:r>
            <a:r>
              <a:rPr lang="es-MX" sz="2800" dirty="0" smtClean="0"/>
              <a:t>(GL_BACK,GL_LINE</a:t>
            </a:r>
            <a:r>
              <a:rPr lang="es-MX" sz="2800" dirty="0"/>
              <a:t>) </a:t>
            </a:r>
            <a:r>
              <a:rPr lang="es-MX" sz="2000" dirty="0"/>
              <a:t>// </a:t>
            </a:r>
            <a:r>
              <a:rPr lang="es-MX" sz="2000" u="sng" dirty="0" smtClean="0">
                <a:hlinkClick r:id="rId2"/>
              </a:rPr>
              <a:t>TRIANGLE_key_controlled.cpp</a:t>
            </a:r>
            <a:endParaRPr lang="es-ES" sz="2000" dirty="0"/>
          </a:p>
          <a:p>
            <a:pPr marL="457200" lvl="1" indent="0">
              <a:buNone/>
            </a:pP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(2)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un llamado de otra función lo cambia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Habilitar/</a:t>
            </a:r>
            <a:r>
              <a:rPr lang="es-MX" dirty="0" err="1" smtClean="0"/>
              <a:t>Deshabiltar</a:t>
            </a:r>
            <a:r>
              <a:rPr lang="es-MX" dirty="0" smtClean="0"/>
              <a:t>, Consultar un Estado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llamado de otra función lo cambia. 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Para habilitar este tipo de estados se usa </a:t>
            </a:r>
          </a:p>
          <a:p>
            <a:pPr marL="0" indent="0">
              <a:buNone/>
            </a:pPr>
            <a:r>
              <a:rPr lang="en-US" altLang="en-US" b="1" i="1" dirty="0" smtClean="0"/>
              <a:t>	void </a:t>
            </a:r>
            <a:r>
              <a:rPr lang="en-US" altLang="en-US" b="1" i="1" dirty="0" err="1"/>
              <a:t>glEnable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 smtClean="0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dirty="0" smtClean="0"/>
              <a:t>Para </a:t>
            </a:r>
            <a:r>
              <a:rPr lang="en-US" altLang="en-US" b="1" dirty="0" err="1" smtClean="0"/>
              <a:t>desabilitar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respectivamente</a:t>
            </a:r>
            <a:r>
              <a:rPr lang="en-US" altLang="en-US" b="1" dirty="0" smtClean="0"/>
              <a:t>, </a:t>
            </a:r>
          </a:p>
          <a:p>
            <a:pPr marL="0" indent="0">
              <a:buNone/>
            </a:pPr>
            <a:r>
              <a:rPr lang="en-US" altLang="en-US" b="1" i="1" dirty="0"/>
              <a:t>	</a:t>
            </a:r>
            <a:r>
              <a:rPr lang="en-US" altLang="en-US" b="1" i="1" dirty="0" smtClean="0"/>
              <a:t>void </a:t>
            </a:r>
            <a:r>
              <a:rPr lang="en-US" altLang="en-US" b="1" i="1" dirty="0" err="1"/>
              <a:t>glDisable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err="1" smtClean="0"/>
              <a:t>Por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ejemplo</a:t>
            </a:r>
            <a:r>
              <a:rPr lang="en-US" altLang="en-US" b="1" dirty="0" smtClean="0"/>
              <a:t>:</a:t>
            </a:r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glEnable</a:t>
            </a:r>
            <a:r>
              <a:rPr lang="en-US" altLang="en-US" b="1" i="1" dirty="0" smtClean="0"/>
              <a:t>(GL_LIGHTING</a:t>
            </a:r>
            <a:r>
              <a:rPr lang="en-US" altLang="en-US" b="1" i="1" dirty="0"/>
              <a:t>);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sz="2400" dirty="0" smtClean="0"/>
              <a:t>	</a:t>
            </a:r>
            <a:r>
              <a:rPr lang="en-US" altLang="en-US" b="1" i="1" dirty="0" err="1" smtClean="0"/>
              <a:t>glDisable</a:t>
            </a:r>
            <a:r>
              <a:rPr lang="en-US" altLang="en-US" b="1" i="1" dirty="0" smtClean="0"/>
              <a:t>(GL_LIGHTING);</a:t>
            </a:r>
            <a:r>
              <a:rPr lang="en-US" altLang="en-US" b="1" i="1" dirty="0"/>
              <a:t>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deshabilita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smtClean="0"/>
              <a:t>Para </a:t>
            </a:r>
            <a:r>
              <a:rPr lang="en-US" altLang="en-US" b="1" dirty="0" err="1" smtClean="0"/>
              <a:t>checar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una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capacidad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está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habilitada</a:t>
            </a:r>
            <a:r>
              <a:rPr lang="en-US" altLang="en-US" b="1" dirty="0" smtClean="0"/>
              <a:t> se </a:t>
            </a:r>
            <a:r>
              <a:rPr lang="en-US" altLang="en-US" b="1" dirty="0" err="1" smtClean="0"/>
              <a:t>usa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Glboolean</a:t>
            </a:r>
            <a:r>
              <a:rPr lang="en-US" altLang="en-US" b="1" i="1" dirty="0" smtClean="0"/>
              <a:t> </a:t>
            </a:r>
            <a:r>
              <a:rPr lang="en-US" altLang="en-US" b="1" i="1" dirty="0" err="1"/>
              <a:t>glIsEnabled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capability); </a:t>
            </a:r>
          </a:p>
        </p:txBody>
      </p:sp>
    </p:spTree>
    <p:extLst>
      <p:ext uri="{BB962C8B-B14F-4D97-AF65-F5344CB8AC3E}">
        <p14:creationId xmlns:p14="http://schemas.microsoft.com/office/powerpoint/2010/main" val="678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Consultar otros tipos de los parámetros de la máquina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Sin embargo no todos variables de estado son de tipo habilitado/deshabilitado. Para averiguar los valores de estado de un tipo diferente se usan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glGetBooleanv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GLboolean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glGetDoublev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GLdouble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glGetFloatv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GLfloat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 smtClean="0"/>
              <a:t>void </a:t>
            </a:r>
            <a:r>
              <a:rPr lang="en-US" altLang="en-US" sz="2000" b="1" i="1" dirty="0" err="1"/>
              <a:t>glGetIntegerv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GLint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 smtClean="0"/>
              <a:t>);</a:t>
            </a:r>
            <a:endParaRPr lang="en-US" altLang="en-US" sz="2000" b="1" i="1" dirty="0"/>
          </a:p>
          <a:p>
            <a:pPr lvl="1">
              <a:spcBef>
                <a:spcPct val="0"/>
              </a:spcBef>
              <a:buNone/>
            </a:pPr>
            <a:endParaRPr lang="en-US" altLang="en-US" sz="2000" b="1" i="1" dirty="0" smtClean="0"/>
          </a:p>
          <a:p>
            <a:pPr lvl="1">
              <a:spcBef>
                <a:spcPct val="0"/>
              </a:spcBef>
              <a:buNone/>
            </a:pPr>
            <a:r>
              <a:rPr lang="en-US" altLang="en-US" sz="3200" dirty="0" err="1"/>
              <a:t>Cada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regresa</a:t>
            </a:r>
            <a:r>
              <a:rPr lang="en-US" altLang="en-US" sz="3200" dirty="0"/>
              <a:t> un solo valor o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arreglo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guardando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el </a:t>
            </a:r>
            <a:r>
              <a:rPr lang="en-US" altLang="en-US" sz="3200" dirty="0" err="1" smtClean="0"/>
              <a:t>resultado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en</a:t>
            </a:r>
            <a:r>
              <a:rPr lang="en-US" altLang="en-US" sz="3200" dirty="0"/>
              <a:t> la </a:t>
            </a:r>
            <a:r>
              <a:rPr lang="en-US" altLang="en-US" sz="3200" dirty="0" err="1"/>
              <a:t>dirección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proporcionada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desarrollador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73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Mecanismo para Guardar /Recuperar estados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200" dirty="0" err="1" smtClean="0"/>
              <a:t>OpenGL</a:t>
            </a:r>
            <a:r>
              <a:rPr lang="es-419" sz="3200" dirty="0" smtClean="0"/>
              <a:t> usa un mecanismo cómodo para guardar un rango completo de valores de estado y posteriormente reestablecerlo. Un solo valor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o un rango completo de relacionados valores de estado pueden ser almacenados en </a:t>
            </a:r>
            <a:r>
              <a:rPr lang="es-419" sz="3200" i="1" dirty="0" smtClean="0"/>
              <a:t>pila de atributos</a:t>
            </a:r>
            <a:r>
              <a:rPr lang="es-419" sz="3200" dirty="0" smtClean="0"/>
              <a:t> mediante el comando</a:t>
            </a:r>
          </a:p>
          <a:p>
            <a:pPr marL="0" indent="0">
              <a:buNone/>
            </a:pPr>
            <a:r>
              <a:rPr lang="en-US" altLang="en-US" sz="3200" b="1" i="1" dirty="0" smtClean="0"/>
              <a:t>	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Correspondientemente, os valores pueden ser recuperados mediante</a:t>
            </a:r>
          </a:p>
          <a:p>
            <a:pPr marL="0" indent="0">
              <a:buNone/>
            </a:pPr>
            <a:r>
              <a:rPr lang="es-419" sz="3200" dirty="0" smtClean="0"/>
              <a:t>	</a:t>
            </a:r>
            <a:r>
              <a:rPr lang="en-US" altLang="en-US" sz="3200" b="1" i="1" dirty="0"/>
              <a:t> 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glPopAttrib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El argumento de estas funciones es un campo de bits. Por ejemplo, en </a:t>
            </a:r>
          </a:p>
          <a:p>
            <a:pPr marL="0" indent="0">
              <a:buNone/>
            </a:pPr>
            <a:r>
              <a:rPr lang="es-419" sz="3200" dirty="0"/>
              <a:t>	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(GL_TEXTURE_BIT | GL_LIGHTING_BIT);</a:t>
            </a:r>
            <a:r>
              <a:rPr lang="en-US" altLang="en-US" sz="2600" dirty="0"/>
              <a:t> </a:t>
            </a:r>
            <a:br>
              <a:rPr lang="en-US" altLang="en-US" sz="2600" dirty="0"/>
            </a:br>
            <a:endParaRPr lang="es-419" sz="2600" dirty="0" smtClean="0"/>
          </a:p>
          <a:p>
            <a:pPr marL="0" indent="0">
              <a:buNone/>
            </a:pPr>
            <a:r>
              <a:rPr lang="es-419" sz="3200" dirty="0" smtClean="0"/>
              <a:t>“O” lógica se representa mediante |.</a:t>
            </a:r>
          </a:p>
        </p:txBody>
      </p:sp>
    </p:spTree>
    <p:extLst>
      <p:ext uri="{BB962C8B-B14F-4D97-AF65-F5344CB8AC3E}">
        <p14:creationId xmlns:p14="http://schemas.microsoft.com/office/powerpoint/2010/main" val="104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452</Words>
  <Application>Microsoft Office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Máquina de estados de OpenGL</vt:lpstr>
      <vt:lpstr>Organigrama para explicar la relación de los temas del curso</vt:lpstr>
      <vt:lpstr>La Máquina de Estados de OpenGL (1)</vt:lpstr>
      <vt:lpstr>La Máquina de Estados de OpenGL (2) </vt:lpstr>
      <vt:lpstr>Habilitar/Deshabiltar, Consultar un Estado</vt:lpstr>
      <vt:lpstr>Consultar otros tipos de los parámetros de la máquina</vt:lpstr>
      <vt:lpstr>Mecanismo para Guardar /Recuperar estados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40</cp:revision>
  <dcterms:created xsi:type="dcterms:W3CDTF">2020-05-15T00:49:28Z</dcterms:created>
  <dcterms:modified xsi:type="dcterms:W3CDTF">2022-07-19T00:31:57Z</dcterms:modified>
</cp:coreProperties>
</file>