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2" r:id="rId5"/>
    <p:sldId id="263" r:id="rId6"/>
    <p:sldId id="258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2_I/" TargetMode="External"/><Relationship Id="rId2" Type="http://schemas.openxmlformats.org/officeDocument/2006/relationships/hyperlink" Target="http://newton.uam.mx/xgeorge/uea/graficac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uam.mx/xgeorge/uea/graficacion/22_I/CORRIENTE_GRAF_05_05_22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Intro_Programacion_lineamientos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01_introducion_al_curso_01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0_P/" TargetMode="External"/><Relationship Id="rId2" Type="http://schemas.openxmlformats.org/officeDocument/2006/relationships/hyperlink" Target="http://newton.uam.mx/xgeorge/uea/graficac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uam.mx/xgeorge/uea/graficacion/21_P/HORARIO_G_Kh_21_P.do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joinchat/JcBZ8hFpvDFhODZ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22-P</a:t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Graficas por Computadora(1151051)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smtClean="0"/>
              <a:t>Grupo</a:t>
            </a:r>
            <a:r>
              <a:rPr lang="es-MX" sz="3600" smtClean="0"/>
              <a:t> </a:t>
            </a:r>
            <a:r>
              <a:rPr lang="es-MX" sz="3600" smtClean="0"/>
              <a:t>CSI01</a:t>
            </a:r>
            <a:r>
              <a:rPr lang="es-MX" sz="3600" dirty="0" smtClean="0"/>
              <a:t>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 11:30—13:00</a:t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2000" dirty="0"/>
              <a:t> </a:t>
            </a:r>
            <a:endParaRPr lang="es-ES" sz="32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El objetivo es combinar el enfoque presencial con la ventajas desarrolladas durante el periodo de trabajo en el modo remoto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557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enfoque</a:t>
            </a:r>
            <a:r>
              <a:rPr lang="en-US" dirty="0" smtClean="0"/>
              <a:t> </a:t>
            </a:r>
            <a:r>
              <a:rPr lang="en-US" dirty="0" err="1" smtClean="0"/>
              <a:t>realizado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de </a:t>
            </a:r>
            <a:r>
              <a:rPr lang="en-US" dirty="0" err="1" smtClean="0"/>
              <a:t>contingencia</a:t>
            </a:r>
            <a:r>
              <a:rPr lang="en-US" dirty="0" smtClean="0"/>
              <a:t> de COVID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Presentación de materiales de clases de manera anticipada:</a:t>
            </a:r>
          </a:p>
          <a:p>
            <a:pPr lvl="1"/>
            <a:r>
              <a:rPr lang="es-419" dirty="0" smtClean="0"/>
              <a:t>Profesor sube archivos del curso en anticipación de cada clase</a:t>
            </a:r>
          </a:p>
          <a:p>
            <a:pPr lvl="2"/>
            <a:r>
              <a:rPr lang="es-419" dirty="0" smtClean="0"/>
              <a:t>Los archivos contienen presentación de conceptos y las técnicas específicas de Gráficas por Computadora, algoritmos,  ejemplos de implementación de problemas, ejercicios, tareas, avisos, videos, etc.</a:t>
            </a:r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trabajen con los archivos del profesor en casa </a:t>
            </a:r>
            <a:r>
              <a:rPr lang="es-419" u="sng" dirty="0" smtClean="0">
                <a:sym typeface="Wingdings" panose="05000000000000000000" pitchFamily="2" charset="2"/>
              </a:rPr>
              <a:t>antes</a:t>
            </a:r>
            <a:r>
              <a:rPr lang="es-419" dirty="0" smtClean="0">
                <a:sym typeface="Wingdings" panose="05000000000000000000" pitchFamily="2" charset="2"/>
              </a:rPr>
              <a:t> de la sesión en turno. Es decir, el primer acercamiento a los temas de cada clase los alumnos realicen no en la propia sesión, sino  en anticipación</a:t>
            </a: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En la sesión virtual se aclaran dudas, se hacen ejercicios, se hacen comentarios a los códigos implementados por alumnos y el desarrollo más profundo de los temas presentados en los archivos preliminares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5667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/>
              <a:t>El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contingencia</a:t>
            </a:r>
            <a:r>
              <a:rPr lang="en-US" dirty="0"/>
              <a:t> de COVID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1207433"/>
            <a:ext cx="11466285" cy="5275748"/>
          </a:xfrm>
        </p:spPr>
        <p:txBody>
          <a:bodyPr>
            <a:noAutofit/>
          </a:bodyPr>
          <a:lstStyle/>
          <a:p>
            <a:r>
              <a:rPr lang="es-419" sz="2400" dirty="0" smtClean="0"/>
              <a:t>Uso de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/>
              <a:t>:</a:t>
            </a:r>
            <a:r>
              <a:rPr lang="es-419" sz="2400" dirty="0" smtClean="0"/>
              <a:t> En la página de acceso al correo universitario en la esquina superior-derecha hay botón “reja”, abriendo el cual se pueden ver estas aplicaciones.</a:t>
            </a:r>
          </a:p>
          <a:p>
            <a:r>
              <a:rPr lang="es-419" sz="2400" dirty="0" smtClean="0"/>
              <a:t>Dichas aplicaciones se usan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 y compartir información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compartir las ventanas de trabajo y los mensajes (chat) durante cada sesión. Los mensajes pueden ser de texto o por audio (</a:t>
            </a:r>
            <a:r>
              <a:rPr lang="es-419" dirty="0" err="1" smtClean="0"/>
              <a:t>sugeto</a:t>
            </a:r>
            <a:r>
              <a:rPr lang="es-419" dirty="0" smtClean="0"/>
              <a:t> el uso de diademas)</a:t>
            </a:r>
          </a:p>
          <a:p>
            <a:r>
              <a:rPr lang="es-419" sz="2400" dirty="0" smtClean="0"/>
              <a:t>El espacio virtual para un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/>
              <a:t>Las sesiones de </a:t>
            </a:r>
            <a:r>
              <a:rPr lang="es-419" sz="2400" dirty="0" err="1"/>
              <a:t>Meet</a:t>
            </a:r>
            <a:r>
              <a:rPr lang="es-419" sz="2400" dirty="0"/>
              <a:t> son directamente derivadas de la clase en </a:t>
            </a:r>
            <a:r>
              <a:rPr lang="es-419" sz="2400" dirty="0" err="1"/>
              <a:t>Classroom</a:t>
            </a:r>
            <a:r>
              <a:rPr lang="es-419" sz="2400" dirty="0"/>
              <a:t>: hay una liga en </a:t>
            </a:r>
            <a:r>
              <a:rPr lang="es-419" sz="2400" dirty="0" err="1"/>
              <a:t>Classroom</a:t>
            </a:r>
            <a:r>
              <a:rPr lang="es-419" sz="2400" dirty="0"/>
              <a:t> </a:t>
            </a:r>
            <a:r>
              <a:rPr lang="es-419" sz="2400" dirty="0" smtClean="0"/>
              <a:t>para conectarse con </a:t>
            </a:r>
            <a:r>
              <a:rPr lang="es-419" sz="2400" dirty="0"/>
              <a:t>la reunión asociada de </a:t>
            </a:r>
            <a:r>
              <a:rPr lang="es-419" sz="2400" dirty="0" err="1"/>
              <a:t>Meet</a:t>
            </a:r>
            <a:r>
              <a:rPr lang="es-419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2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22_P?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endParaRPr lang="es-419" sz="2400" dirty="0" smtClean="0"/>
          </a:p>
          <a:p>
            <a:r>
              <a:rPr lang="es-419" sz="2400" dirty="0" smtClean="0"/>
              <a:t>Normalmente, las sesiones presenciales de cada clase serán grabados  y publicadas  en canal </a:t>
            </a:r>
          </a:p>
          <a:p>
            <a:pPr marL="0" indent="0">
              <a:buNone/>
            </a:pPr>
            <a:r>
              <a:rPr lang="es-419" sz="2400" dirty="0"/>
              <a:t>	</a:t>
            </a:r>
            <a:r>
              <a:rPr lang="es-419" sz="2400" dirty="0" smtClean="0"/>
              <a:t>https</a:t>
            </a:r>
            <a:r>
              <a:rPr lang="es-419" sz="2400" dirty="0"/>
              <a:t>://www.youtube.com/channel/UCwvOf5YkAlpv0tWuAi96cEw </a:t>
            </a:r>
            <a:endParaRPr lang="es-419" sz="2400" dirty="0" smtClean="0"/>
          </a:p>
          <a:p>
            <a:pPr marL="0" indent="0">
              <a:buNone/>
            </a:pPr>
            <a:r>
              <a:rPr lang="es-419" sz="2400" dirty="0" smtClean="0"/>
              <a:t>del profesor como </a:t>
            </a:r>
            <a:r>
              <a:rPr lang="es-419" sz="2400" dirty="0" err="1" smtClean="0"/>
              <a:t>playlist</a:t>
            </a:r>
            <a:r>
              <a:rPr lang="es-419" sz="2400" dirty="0" smtClean="0"/>
              <a:t> </a:t>
            </a:r>
          </a:p>
          <a:p>
            <a:r>
              <a:rPr lang="es-419" sz="2400" dirty="0"/>
              <a:t>Repositorio de la información del 22_P </a:t>
            </a:r>
            <a:r>
              <a:rPr lang="es-419" sz="2400" dirty="0" smtClean="0"/>
              <a:t>(</a:t>
            </a:r>
            <a:r>
              <a:rPr lang="es-419" sz="2400" smtClean="0"/>
              <a:t>excepto grabaciones) será </a:t>
            </a:r>
            <a:r>
              <a:rPr lang="en-US" sz="2400" i="1" dirty="0">
                <a:hlinkClick r:id="rId2"/>
              </a:rPr>
              <a:t>http://newton.uam.mx/xgeorge/uea/graficacion</a:t>
            </a:r>
            <a:r>
              <a:rPr lang="en-US" sz="2400" i="1" dirty="0"/>
              <a:t>/22_P</a:t>
            </a:r>
            <a:endParaRPr lang="es-419" sz="2400" dirty="0"/>
          </a:p>
          <a:p>
            <a:r>
              <a:rPr lang="es-419" sz="2400" dirty="0" smtClean="0"/>
              <a:t>Profesor va a editar permanentemente el archivo llamado CORRIENTE*.pdf</a:t>
            </a:r>
            <a:r>
              <a:rPr lang="es-419" sz="2400" dirty="0"/>
              <a:t> </a:t>
            </a:r>
            <a:r>
              <a:rPr lang="es-419" sz="2400" dirty="0" smtClean="0"/>
              <a:t>como una guía a todos recursos desarrollados durante el trimestre 22_P y subirlo a dicho repositorio</a:t>
            </a:r>
          </a:p>
          <a:p>
            <a:r>
              <a:rPr lang="es-419" sz="2400" dirty="0" smtClean="0"/>
              <a:t>Tomando en cuenta relativamente baja calidad de grabación desde el salón, los alumnos pueden aprovechar las grabaciones de buena calidad de todo el curso del trimestre 22_I. Vean </a:t>
            </a:r>
            <a:r>
              <a:rPr lang="es-419" sz="2400" dirty="0">
                <a:hlinkClick r:id="rId3"/>
              </a:rPr>
              <a:t>http://newton.uam.mx/xgeorge/uea/graficacion/22_I</a:t>
            </a:r>
            <a:r>
              <a:rPr lang="es-419" sz="2400" dirty="0" smtClean="0">
                <a:hlinkClick r:id="rId3"/>
              </a:rPr>
              <a:t>/</a:t>
            </a:r>
            <a:r>
              <a:rPr lang="es-419" sz="2400" dirty="0"/>
              <a:t> usando </a:t>
            </a:r>
            <a:r>
              <a:rPr lang="es-419" sz="2400" dirty="0">
                <a:hlinkClick r:id="rId4"/>
              </a:rPr>
              <a:t>http://</a:t>
            </a:r>
            <a:r>
              <a:rPr lang="es-419" sz="2400" dirty="0" smtClean="0">
                <a:hlinkClick r:id="rId4"/>
              </a:rPr>
              <a:t>newton.uam.mx/xgeorge/uea/graficacion/22_I/CORRIENTE_GRAF_05_05_22.pdf</a:t>
            </a:r>
            <a:r>
              <a:rPr lang="es-419" sz="2400" dirty="0" smtClean="0"/>
              <a:t> como la guía</a:t>
            </a:r>
            <a:endParaRPr lang="es-419" sz="2400" dirty="0"/>
          </a:p>
        </p:txBody>
      </p:sp>
    </p:spTree>
    <p:extLst>
      <p:ext uri="{BB962C8B-B14F-4D97-AF65-F5344CB8AC3E}">
        <p14:creationId xmlns:p14="http://schemas.microsoft.com/office/powerpoint/2010/main" val="16273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dos exámenes rápidos . Los exámenes son práctico-conceptuales.</a:t>
            </a:r>
          </a:p>
          <a:p>
            <a:pPr lvl="1"/>
            <a:r>
              <a:rPr lang="es-419" dirty="0" smtClean="0"/>
              <a:t>Entregar un proyecto que cumple con una serie de especificaciones</a:t>
            </a:r>
          </a:p>
          <a:p>
            <a:r>
              <a:rPr lang="es-419" dirty="0" smtClean="0"/>
              <a:t>Los pesos de tareas + exámenes +proyecto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newton.uam.mx/xgeorge/uea/graficacion/22_P/</a:t>
            </a:r>
            <a:r>
              <a:rPr lang="es-MX" sz="2000" dirty="0" smtClean="0"/>
              <a:t>01_introducion_al_curso_01.doc</a:t>
            </a:r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9433"/>
            <a:ext cx="10515600" cy="5305195"/>
          </a:xfrm>
        </p:spPr>
        <p:txBody>
          <a:bodyPr>
            <a:normAutofit/>
          </a:bodyPr>
          <a:lstStyle/>
          <a:p>
            <a:r>
              <a:rPr lang="es-419" dirty="0" smtClean="0"/>
              <a:t>Vamos a implementar los programas en C++ de realidad virtual en la plataforma </a:t>
            </a:r>
            <a:r>
              <a:rPr lang="es-419" dirty="0" err="1" smtClean="0"/>
              <a:t>OpenGL</a:t>
            </a:r>
            <a:r>
              <a:rPr lang="es-419" dirty="0" smtClean="0"/>
              <a:t> bajo IDE Visual Studio (VS) </a:t>
            </a:r>
            <a:r>
              <a:rPr lang="es-419" dirty="0"/>
              <a:t>(</a:t>
            </a:r>
            <a:r>
              <a:rPr lang="es-419" dirty="0" smtClean="0"/>
              <a:t>del </a:t>
            </a:r>
            <a:r>
              <a:rPr lang="es-419" dirty="0"/>
              <a:t>2010 o </a:t>
            </a:r>
            <a:r>
              <a:rPr lang="es-419" dirty="0" smtClean="0"/>
              <a:t>una versión mayor) en el sistema operativo Windows</a:t>
            </a:r>
          </a:p>
          <a:p>
            <a:r>
              <a:rPr lang="es-419" dirty="0" smtClean="0"/>
              <a:t>Para instalar IDE busquen “Visual Studio </a:t>
            </a:r>
            <a:r>
              <a:rPr lang="es-419" dirty="0" err="1" smtClean="0"/>
              <a:t>download</a:t>
            </a:r>
            <a:r>
              <a:rPr lang="es-419" dirty="0" smtClean="0"/>
              <a:t>” en Internet</a:t>
            </a:r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necesitan el paquete GLUT . Los detalles de configuración de un proyecto basado en GLUT vean en p.4 del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newton.uam.mx/xgeorge/uea/graficacion/22_P/01_introducion_al_curso_01.doc</a:t>
            </a:r>
            <a:endParaRPr lang="en-US" sz="2000" dirty="0" smtClean="0"/>
          </a:p>
          <a:p>
            <a:r>
              <a:rPr lang="en-US" dirty="0" err="1"/>
              <a:t>Liga</a:t>
            </a:r>
            <a:r>
              <a:rPr lang="en-US" dirty="0"/>
              <a:t> </a:t>
            </a:r>
            <a:r>
              <a:rPr lang="en-US" dirty="0" smtClean="0"/>
              <a:t>a un </a:t>
            </a:r>
            <a:r>
              <a:rPr lang="en-US" dirty="0"/>
              <a:t>video </a:t>
            </a:r>
            <a:r>
              <a:rPr lang="en-US" dirty="0" err="1"/>
              <a:t>donde</a:t>
            </a:r>
            <a:r>
              <a:rPr lang="en-US" dirty="0"/>
              <a:t> se </a:t>
            </a:r>
            <a:r>
              <a:rPr lang="en-US" dirty="0" err="1"/>
              <a:t>explica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configurar</a:t>
            </a:r>
            <a:r>
              <a:rPr lang="en-US" dirty="0"/>
              <a:t> y </a:t>
            </a:r>
            <a:r>
              <a:rPr lang="en-US" dirty="0" err="1"/>
              <a:t>probar</a:t>
            </a:r>
            <a:r>
              <a:rPr lang="en-US" dirty="0"/>
              <a:t> un </a:t>
            </a:r>
            <a:r>
              <a:rPr lang="en-US" dirty="0" err="1"/>
              <a:t>proyecto</a:t>
            </a:r>
            <a:r>
              <a:rPr lang="en-US" dirty="0"/>
              <a:t> con GLUT:</a:t>
            </a:r>
          </a:p>
          <a:p>
            <a:pPr marL="0" indent="0">
              <a:buNone/>
            </a:pPr>
            <a:r>
              <a:rPr lang="en-US" dirty="0" smtClean="0"/>
              <a:t>                     https</a:t>
            </a:r>
            <a:r>
              <a:rPr lang="en-US" dirty="0"/>
              <a:t>://youtu.be/OINeHAAAALk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>
                <a:hlinkClick r:id="rId2"/>
              </a:rPr>
              <a:t>http://newton.uam.mx/xgeorge/uea/graficacion</a:t>
            </a:r>
            <a:r>
              <a:rPr lang="en-US" i="1" dirty="0" smtClean="0"/>
              <a:t> . </a:t>
            </a:r>
            <a:r>
              <a:rPr lang="en-US" dirty="0" smtClean="0"/>
              <a:t>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específica</a:t>
            </a:r>
            <a:r>
              <a:rPr lang="en-US" dirty="0" smtClean="0"/>
              <a:t> para el trimester 22-P se </a:t>
            </a:r>
            <a:r>
              <a:rPr lang="en-US" dirty="0" err="1" smtClean="0"/>
              <a:t>ubicará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newton.uam.mx/xgeorge/uea/graficacion</a:t>
            </a:r>
            <a:r>
              <a:rPr lang="en-US" i="1" dirty="0" smtClean="0"/>
              <a:t>/22_P</a:t>
            </a:r>
            <a:endParaRPr lang="es-MX" dirty="0" smtClean="0"/>
          </a:p>
          <a:p>
            <a:r>
              <a:rPr lang="es-419" dirty="0" smtClean="0"/>
              <a:t>Sobre libros de texto y tutoriales -&gt; vean p. 5 de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newton.uam.mx/xgeorge/uea/graficacion/22_P/</a:t>
            </a:r>
            <a:r>
              <a:rPr lang="en-US" sz="2000" dirty="0" smtClean="0"/>
              <a:t>01_introducion_al_curso_01.doc</a:t>
            </a:r>
            <a:endParaRPr lang="es-MX" sz="2000" dirty="0" smtClean="0"/>
          </a:p>
          <a:p>
            <a:r>
              <a:rPr lang="es-MX" dirty="0" smtClean="0"/>
              <a:t>Página oficial de </a:t>
            </a:r>
            <a:r>
              <a:rPr lang="es-MX" dirty="0" err="1" smtClean="0"/>
              <a:t>OpenGL</a:t>
            </a:r>
            <a:r>
              <a:rPr lang="es-MX" dirty="0"/>
              <a:t> https://www.opengl.org/</a:t>
            </a:r>
            <a:endParaRPr lang="es-MX" dirty="0" smtClean="0"/>
          </a:p>
          <a:p>
            <a:r>
              <a:rPr lang="es-MX" dirty="0" smtClean="0"/>
              <a:t>Wikipedia y otras fuentes de Internet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4"/>
              </a:rPr>
              <a:t>http://newton.uam.mx/xgeorge/uea/graficacion/22_P/</a:t>
            </a:r>
            <a:r>
              <a:rPr lang="es-419" sz="2000" dirty="0" smtClean="0">
                <a:hlinkClick r:id="rId4"/>
              </a:rPr>
              <a:t>HORARIO_G_Kh_22_P.doc</a:t>
            </a:r>
            <a:r>
              <a:rPr lang="es-419" sz="2000" dirty="0" smtClean="0"/>
              <a:t> </a:t>
            </a:r>
            <a:r>
              <a:rPr lang="es-419" dirty="0" smtClean="0"/>
              <a:t>entre otras cosas contiene direcciones del correo del </a:t>
            </a:r>
            <a:r>
              <a:rPr lang="es-419" dirty="0" err="1" smtClean="0"/>
              <a:t>prof.</a:t>
            </a:r>
            <a:r>
              <a:rPr lang="es-419" dirty="0" smtClean="0"/>
              <a:t> y del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7404"/>
            <a:ext cx="10515600" cy="1325563"/>
          </a:xfrm>
        </p:spPr>
        <p:txBody>
          <a:bodyPr/>
          <a:lstStyle/>
          <a:p>
            <a:r>
              <a:rPr lang="es-419" dirty="0" err="1" smtClean="0"/>
              <a:t>Asesorias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4059" y="2619634"/>
            <a:ext cx="10515600" cy="29902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sz="3200" dirty="0" smtClean="0"/>
          </a:p>
          <a:p>
            <a:pPr marL="0" indent="0">
              <a:buNone/>
            </a:pPr>
            <a:r>
              <a:rPr lang="es-ES" sz="3200" dirty="0" err="1" smtClean="0"/>
              <a:t>Asesorias</a:t>
            </a:r>
            <a:r>
              <a:rPr lang="es-ES" sz="3200" dirty="0" smtClean="0"/>
              <a:t> remotas con el profesor se programen a través de solicitud por e-mail</a:t>
            </a: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r>
              <a:rPr lang="es-419" sz="3200" dirty="0"/>
              <a:t>Ayuda instantánea (con ayudante)</a:t>
            </a:r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</a:t>
            </a:r>
            <a:r>
              <a:rPr lang="es-419" sz="2000" dirty="0" smtClean="0"/>
              <a:t>:</a:t>
            </a:r>
          </a:p>
          <a:p>
            <a:pPr marL="0" indent="0">
              <a:buNone/>
            </a:pPr>
            <a:r>
              <a:rPr lang="es-ES" sz="2000" u="sng" dirty="0">
                <a:hlinkClick r:id="rId2"/>
              </a:rPr>
              <a:t>https://</a:t>
            </a:r>
            <a:r>
              <a:rPr lang="es-ES" sz="2000" u="sng" dirty="0" smtClean="0">
                <a:hlinkClick r:id="rId2"/>
              </a:rPr>
              <a:t>t.me/joinchat/JcBZ8hFpvDFhODZj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898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649</Words>
  <Application>Microsoft Office PowerPoint</Application>
  <PresentationFormat>Panorámica</PresentationFormat>
  <Paragraphs>65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22-P uea: Graficas por Computadora(1151051)  Grupo CSI01; Horario: Lu-Mie-Vie 11:30—13:00  RESUMENES DEL CURSO Sección: 01_Introducción_01</vt:lpstr>
      <vt:lpstr>¿Cómo vamos a trabajar?</vt:lpstr>
      <vt:lpstr>El enfoque realizado en periodo de contingencia de COVID (1)</vt:lpstr>
      <vt:lpstr>El enfoque realizado en periodo de contingencia de COVID (2)</vt:lpstr>
      <vt:lpstr>¿Cómo vamos a trabajar en 22_P? </vt:lpstr>
      <vt:lpstr>Evaluación</vt:lpstr>
      <vt:lpstr>Herramientas de programación para el curso</vt:lpstr>
      <vt:lpstr>Fuentes de información</vt:lpstr>
      <vt:lpstr>Asesorias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Cuenta Microsoft</cp:lastModifiedBy>
  <cp:revision>61</cp:revision>
  <dcterms:created xsi:type="dcterms:W3CDTF">2020-04-14T16:00:01Z</dcterms:created>
  <dcterms:modified xsi:type="dcterms:W3CDTF">2022-07-09T23:40:29Z</dcterms:modified>
</cp:coreProperties>
</file>