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7" r:id="rId4"/>
    <p:sldId id="271" r:id="rId5"/>
    <p:sldId id="272" r:id="rId6"/>
    <p:sldId id="273" r:id="rId7"/>
    <p:sldId id="275" r:id="rId8"/>
    <p:sldId id="276" r:id="rId9"/>
    <p:sldId id="274"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snapToGrid="0">
      <p:cViewPr varScale="1">
        <p:scale>
          <a:sx n="97" d="100"/>
          <a:sy n="97" d="100"/>
        </p:scale>
        <p:origin x="2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11/4/2022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11/4/2022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11/4/2022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11/4/2022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2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uam.mx/xgeorge/uea/graficacion/Archivos_relacionados_a_varias_temas_del_curso/revision_de_vectores.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22-O</a:t>
            </a:r>
            <a:br>
              <a:rPr lang="es-MX" sz="3600" dirty="0"/>
            </a:br>
            <a:r>
              <a:rPr lang="es-MX" sz="3600" b="1" dirty="0" err="1"/>
              <a:t>uea</a:t>
            </a:r>
            <a:r>
              <a:rPr lang="es-MX" sz="3600" b="1"/>
              <a:t>:</a:t>
            </a:r>
            <a:r>
              <a:rPr lang="es-MX" sz="3600"/>
              <a:t> Graficas por Computadora(1151051)</a:t>
            </a:r>
            <a:br>
              <a:rPr lang="es-MX" sz="3600"/>
            </a:br>
            <a:r>
              <a:rPr lang="es-MX" sz="3600"/>
              <a:t> </a:t>
            </a:r>
            <a:r>
              <a:rPr lang="es-MX" sz="3600" b="1"/>
              <a:t>Grupo</a:t>
            </a:r>
            <a:r>
              <a:rPr lang="es-MX" sz="3600"/>
              <a:t> CSI01; </a:t>
            </a:r>
            <a:r>
              <a:rPr lang="es-MX" sz="3600" b="1"/>
              <a:t>Horario:</a:t>
            </a:r>
            <a:r>
              <a:rPr lang="es-MX" sz="3600"/>
              <a:t> Lu-Mie-Vie 8:30—10:00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Reflejo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err="1" smtClean="0"/>
              <a:t>Ayudante</a:t>
            </a:r>
            <a:r>
              <a:rPr lang="en-US" sz="2000" dirty="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a:hlinkClick r:id="rId2"/>
              </a:rPr>
              <a:t>graficas.</a:t>
            </a:r>
            <a:r>
              <a:rPr lang="es-ES" sz="3200" u="sng" dirty="0"/>
              <a:t>computadora.22o</a:t>
            </a:r>
            <a:r>
              <a:rPr lang="es-ES" sz="3200" u="sng" dirty="0">
                <a:hlinkClick r:id="rId2"/>
              </a:rPr>
              <a:t>@gmail.com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780208"/>
            <a:ext cx="10515600" cy="4213087"/>
          </a:xfrm>
        </p:spPr>
        <p:txBody>
          <a:bodyPr>
            <a:normAutofit/>
          </a:bodyPr>
          <a:lstStyle/>
          <a:p>
            <a:r>
              <a:rPr lang="es-419" dirty="0" smtClean="0"/>
              <a:t>Reflejo – es otro ejemplo de transformaciones especiales que se aplica a los objetos virtuales para lograr un efecto especifico</a:t>
            </a:r>
          </a:p>
          <a:p>
            <a:r>
              <a:rPr lang="es-419" dirty="0" smtClean="0"/>
              <a:t>En este curso consideramos en detalles la transformación de reflejo respecto  un plano horizontal</a:t>
            </a:r>
          </a:p>
          <a:p>
            <a:r>
              <a:rPr lang="es-419" dirty="0" smtClean="0"/>
              <a:t>Reflejo cambia orientación</a:t>
            </a:r>
          </a:p>
          <a:p>
            <a:r>
              <a:rPr lang="es-419" dirty="0" smtClean="0"/>
              <a:t>Mezcla de reflejo con la imagen del piso: tema – “</a:t>
            </a:r>
            <a:r>
              <a:rPr lang="es-419" dirty="0" err="1" smtClean="0"/>
              <a:t>Blending</a:t>
            </a:r>
            <a:r>
              <a:rPr lang="es-419" dirty="0" smtClean="0"/>
              <a:t>”</a:t>
            </a:r>
          </a:p>
          <a:p>
            <a:r>
              <a:rPr lang="es-419" dirty="0" smtClean="0"/>
              <a:t>Un detalle práctico: para verificar funcionamiento correcto de “reflejo con </a:t>
            </a:r>
            <a:r>
              <a:rPr lang="es-419" dirty="0" err="1" smtClean="0"/>
              <a:t>blending</a:t>
            </a:r>
            <a:r>
              <a:rPr lang="es-419" dirty="0" smtClean="0"/>
              <a:t>” hay que agregar una imagen sobre piso</a:t>
            </a: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solidFill>
            <a:schemeClr val="accent2">
              <a:lumMod val="75000"/>
            </a:schemeClr>
          </a:solidFill>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1504093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Introducción</a:t>
            </a:r>
            <a:r>
              <a:rPr lang="en-US" altLang="en-US" sz="4000" dirty="0" smtClean="0"/>
              <a:t> al </a:t>
            </a:r>
            <a:r>
              <a:rPr lang="en-US" altLang="en-US" sz="4000" dirty="0" err="1" smtClean="0"/>
              <a:t>tema</a:t>
            </a:r>
            <a:r>
              <a:rPr lang="en-US" altLang="en-US" sz="4000" dirty="0" smtClean="0"/>
              <a:t>: </a:t>
            </a:r>
            <a:r>
              <a:rPr lang="en-US" altLang="en-US" sz="4000" dirty="0" err="1" smtClean="0"/>
              <a:t>preguntas</a:t>
            </a:r>
            <a:r>
              <a:rPr lang="en-US" altLang="en-US" sz="4000" dirty="0" smtClean="0"/>
              <a:t> para </a:t>
            </a:r>
            <a:r>
              <a:rPr lang="en-US" altLang="en-US" sz="4000" dirty="0" err="1" smtClean="0"/>
              <a:t>reflexionar</a:t>
            </a:r>
            <a:r>
              <a:rPr lang="en-US" altLang="en-US" sz="4000" dirty="0" smtClean="0"/>
              <a:t>  </a:t>
            </a:r>
            <a:endParaRPr lang="en-US" altLang="en-US" sz="4000" dirty="0"/>
          </a:p>
        </p:txBody>
      </p:sp>
      <p:sp>
        <p:nvSpPr>
          <p:cNvPr id="63491" name="Rectangle 3"/>
          <p:cNvSpPr>
            <a:spLocks noGrp="1" noChangeArrowheads="1"/>
          </p:cNvSpPr>
          <p:nvPr>
            <p:ph type="body" idx="1"/>
          </p:nvPr>
        </p:nvSpPr>
        <p:spPr/>
        <p:txBody>
          <a:bodyPr>
            <a:normAutofit fontScale="92500" lnSpcReduction="20000"/>
          </a:bodyPr>
          <a:lstStyle/>
          <a:p>
            <a:pPr eaLnBrk="1" hangingPunct="1"/>
            <a:r>
              <a:rPr lang="es-419" altLang="en-US" dirty="0" smtClean="0"/>
              <a:t>Imaginemos que se tienen unos objetos sobre un piso horizontal ubicado a nivel del mar (es decir, la coordenada ‘y’ del piso es 0)</a:t>
            </a:r>
          </a:p>
          <a:p>
            <a:pPr eaLnBrk="1" hangingPunct="1"/>
            <a:r>
              <a:rPr lang="es-419" altLang="en-US" dirty="0" smtClean="0"/>
              <a:t>Dado vector {</a:t>
            </a:r>
            <a:r>
              <a:rPr lang="es-419" altLang="en-US" dirty="0" err="1" smtClean="0"/>
              <a:t>v</a:t>
            </a:r>
            <a:r>
              <a:rPr lang="es-419" altLang="en-US" baseline="-25000" dirty="0" err="1" smtClean="0"/>
              <a:t>x</a:t>
            </a:r>
            <a:r>
              <a:rPr lang="es-419" altLang="en-US" dirty="0" smtClean="0"/>
              <a:t>, </a:t>
            </a:r>
            <a:r>
              <a:rPr lang="es-419" altLang="en-US" dirty="0" err="1" smtClean="0"/>
              <a:t>v</a:t>
            </a:r>
            <a:r>
              <a:rPr lang="es-419" altLang="en-US" baseline="-25000" dirty="0" err="1" smtClean="0"/>
              <a:t>y</a:t>
            </a:r>
            <a:r>
              <a:rPr lang="es-419" altLang="en-US" dirty="0" smtClean="0"/>
              <a:t>, </a:t>
            </a:r>
            <a:r>
              <a:rPr lang="es-419" altLang="en-US" dirty="0" err="1" smtClean="0"/>
              <a:t>v</a:t>
            </a:r>
            <a:r>
              <a:rPr lang="es-419" altLang="en-US" baseline="-25000" dirty="0" err="1" smtClean="0"/>
              <a:t>z</a:t>
            </a:r>
            <a:r>
              <a:rPr lang="es-419" altLang="en-US" dirty="0" smtClean="0"/>
              <a:t>} que </a:t>
            </a:r>
            <a:r>
              <a:rPr lang="es-419" altLang="en-US" dirty="0" err="1" smtClean="0"/>
              <a:t>pertence</a:t>
            </a:r>
            <a:r>
              <a:rPr lang="es-419" altLang="en-US" dirty="0" smtClean="0"/>
              <a:t> a los objetos virtuales, ¿</a:t>
            </a:r>
            <a:r>
              <a:rPr lang="es-419" altLang="en-US" i="1" dirty="0" smtClean="0"/>
              <a:t>cual vector representa su reflejo</a:t>
            </a:r>
            <a:r>
              <a:rPr lang="es-419" altLang="en-US" dirty="0" smtClean="0"/>
              <a:t>?</a:t>
            </a:r>
          </a:p>
          <a:p>
            <a:r>
              <a:rPr lang="es-419" altLang="en-US" dirty="0" smtClean="0"/>
              <a:t>¿Cual es la transformación o una combinación de transformaciones básicas (</a:t>
            </a:r>
            <a:r>
              <a:rPr lang="es-419" altLang="en-US" dirty="0" err="1" smtClean="0"/>
              <a:t>glTranslate</a:t>
            </a:r>
            <a:r>
              <a:rPr lang="es-419" altLang="en-US" dirty="0" smtClean="0"/>
              <a:t>, </a:t>
            </a:r>
            <a:r>
              <a:rPr lang="es-419" altLang="en-US" dirty="0" err="1" smtClean="0"/>
              <a:t>glRotate</a:t>
            </a:r>
            <a:r>
              <a:rPr lang="es-419" altLang="en-US" dirty="0" smtClean="0"/>
              <a:t>, </a:t>
            </a:r>
            <a:r>
              <a:rPr lang="es-419" altLang="en-US" dirty="0" err="1" smtClean="0"/>
              <a:t>glScale</a:t>
            </a:r>
            <a:r>
              <a:rPr lang="es-419" altLang="en-US" dirty="0" smtClean="0"/>
              <a:t>) que mapea </a:t>
            </a:r>
            <a:r>
              <a:rPr lang="es-419" altLang="en-US" dirty="0"/>
              <a:t>cada  {</a:t>
            </a:r>
            <a:r>
              <a:rPr lang="es-419" altLang="en-US" dirty="0" err="1"/>
              <a:t>v</a:t>
            </a:r>
            <a:r>
              <a:rPr lang="es-419" altLang="en-US" baseline="-25000" dirty="0" err="1"/>
              <a:t>x</a:t>
            </a:r>
            <a:r>
              <a:rPr lang="es-419" altLang="en-US" dirty="0"/>
              <a:t>, </a:t>
            </a:r>
            <a:r>
              <a:rPr lang="es-419" altLang="en-US" dirty="0" err="1"/>
              <a:t>v</a:t>
            </a:r>
            <a:r>
              <a:rPr lang="es-419" altLang="en-US" baseline="-25000" dirty="0" err="1"/>
              <a:t>y</a:t>
            </a:r>
            <a:r>
              <a:rPr lang="es-419" altLang="en-US" dirty="0"/>
              <a:t>, </a:t>
            </a:r>
            <a:r>
              <a:rPr lang="es-419" altLang="en-US" dirty="0" err="1"/>
              <a:t>v</a:t>
            </a:r>
            <a:r>
              <a:rPr lang="es-419" altLang="en-US" baseline="-25000" dirty="0" err="1"/>
              <a:t>z</a:t>
            </a:r>
            <a:r>
              <a:rPr lang="es-419" altLang="en-US" dirty="0" smtClean="0"/>
              <a:t>} a su respectivo reflejo?</a:t>
            </a:r>
          </a:p>
          <a:p>
            <a:r>
              <a:rPr lang="es-419" altLang="en-US" dirty="0" smtClean="0"/>
              <a:t>Responden la misma serie de preguntas para el caso de una altura de piso diferente de cero. </a:t>
            </a:r>
          </a:p>
          <a:p>
            <a:r>
              <a:rPr lang="es-419" altLang="en-US" dirty="0"/>
              <a:t>Consulten </a:t>
            </a:r>
            <a:r>
              <a:rPr lang="es-419" altLang="en-US" sz="1900" dirty="0">
                <a:hlinkClick r:id="rId2"/>
              </a:rPr>
              <a:t>http://</a:t>
            </a:r>
            <a:r>
              <a:rPr lang="es-419" altLang="en-US" sz="1900" dirty="0" smtClean="0">
                <a:hlinkClick r:id="rId2"/>
              </a:rPr>
              <a:t>newton.uam.mx/xgeorge/uea/graficacion/Archivos_relacionados_a_varias_temas_del_curso/revision_de_vectores.doc</a:t>
            </a:r>
            <a:endParaRPr lang="es-419" altLang="en-US" sz="1900" dirty="0" smtClean="0"/>
          </a:p>
          <a:p>
            <a:pPr marL="0" indent="0">
              <a:buNone/>
            </a:pPr>
            <a:r>
              <a:rPr lang="es-419" altLang="en-US" dirty="0" smtClean="0"/>
              <a:t>respecto estas preguntas</a:t>
            </a:r>
            <a:endParaRPr lang="en-US" altLang="en-US" dirty="0" smtClean="0"/>
          </a:p>
        </p:txBody>
      </p:sp>
    </p:spTree>
    <p:extLst>
      <p:ext uri="{BB962C8B-B14F-4D97-AF65-F5344CB8AC3E}">
        <p14:creationId xmlns:p14="http://schemas.microsoft.com/office/powerpoint/2010/main" val="245530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smtClean="0"/>
              <a:t>La </a:t>
            </a:r>
            <a:r>
              <a:rPr lang="en-US" altLang="en-US" sz="4000" dirty="0" err="1" smtClean="0"/>
              <a:t>sucesión</a:t>
            </a:r>
            <a:r>
              <a:rPr lang="en-US" altLang="en-US" sz="4000" dirty="0" smtClean="0"/>
              <a:t> de </a:t>
            </a:r>
            <a:r>
              <a:rPr lang="en-US" altLang="en-US" sz="4000" dirty="0" err="1" smtClean="0"/>
              <a:t>transformaciones</a:t>
            </a:r>
            <a:r>
              <a:rPr lang="en-US" altLang="en-US" sz="4000" dirty="0" smtClean="0"/>
              <a:t> para </a:t>
            </a:r>
            <a:r>
              <a:rPr lang="en-US" altLang="en-US" sz="4000" dirty="0" err="1" smtClean="0"/>
              <a:t>reflejo</a:t>
            </a:r>
            <a:endParaRPr lang="en-US" altLang="en-US" sz="4000" dirty="0"/>
          </a:p>
        </p:txBody>
      </p:sp>
      <p:sp>
        <p:nvSpPr>
          <p:cNvPr id="63491" name="Rectangle 3"/>
          <p:cNvSpPr>
            <a:spLocks noGrp="1" noChangeArrowheads="1"/>
          </p:cNvSpPr>
          <p:nvPr>
            <p:ph type="body" idx="1"/>
          </p:nvPr>
        </p:nvSpPr>
        <p:spPr>
          <a:xfrm>
            <a:off x="704850" y="1396999"/>
            <a:ext cx="10648950" cy="5222875"/>
          </a:xfrm>
        </p:spPr>
        <p:txBody>
          <a:bodyPr>
            <a:normAutofit fontScale="85000" lnSpcReduction="20000"/>
          </a:bodyPr>
          <a:lstStyle/>
          <a:p>
            <a:r>
              <a:rPr lang="en-US" altLang="en-US" dirty="0" err="1" smtClean="0"/>
              <a:t>Resumiendo</a:t>
            </a:r>
            <a:r>
              <a:rPr lang="en-US" altLang="en-US" dirty="0" smtClean="0"/>
              <a:t> las </a:t>
            </a:r>
            <a:r>
              <a:rPr lang="en-US" altLang="en-US" dirty="0" err="1" smtClean="0"/>
              <a:t>respuestas</a:t>
            </a:r>
            <a:r>
              <a:rPr lang="en-US" altLang="en-US" dirty="0" smtClean="0"/>
              <a:t> a las </a:t>
            </a:r>
            <a:r>
              <a:rPr lang="en-US" altLang="en-US" dirty="0" err="1" smtClean="0"/>
              <a:t>preguntas</a:t>
            </a:r>
            <a:r>
              <a:rPr lang="en-US" altLang="en-US" dirty="0" smtClean="0"/>
              <a:t> de la </a:t>
            </a:r>
            <a:r>
              <a:rPr lang="en-US" altLang="en-US" dirty="0" err="1" smtClean="0"/>
              <a:t>diapositiva</a:t>
            </a:r>
            <a:r>
              <a:rPr lang="en-US" altLang="en-US" dirty="0" smtClean="0"/>
              <a:t> anterior:</a:t>
            </a:r>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pPr marL="0" indent="0">
              <a:lnSpc>
                <a:spcPct val="80000"/>
              </a:lnSpc>
              <a:buNone/>
            </a:pPr>
            <a:r>
              <a:rPr lang="es-ES" altLang="en-US" dirty="0"/>
              <a:t>		</a:t>
            </a:r>
            <a:endParaRPr lang="es-ES" altLang="en-US" dirty="0" smtClean="0"/>
          </a:p>
          <a:p>
            <a:pPr marL="0" indent="0">
              <a:lnSpc>
                <a:spcPct val="80000"/>
              </a:lnSpc>
              <a:buNone/>
            </a:pPr>
            <a:endParaRPr lang="es-ES" altLang="en-US" sz="2200" dirty="0" smtClean="0"/>
          </a:p>
          <a:p>
            <a:pPr marL="0" indent="0">
              <a:lnSpc>
                <a:spcPct val="80000"/>
              </a:lnSpc>
              <a:buNone/>
            </a:pPr>
            <a:endParaRPr lang="es-ES" altLang="en-US" sz="2200" dirty="0" smtClean="0"/>
          </a:p>
          <a:p>
            <a:pPr marL="0" indent="0">
              <a:lnSpc>
                <a:spcPct val="80000"/>
              </a:lnSpc>
              <a:buNone/>
            </a:pPr>
            <a:r>
              <a:rPr lang="es-ES" altLang="en-US" sz="2200" dirty="0" err="1" smtClean="0"/>
              <a:t>Geometricamente</a:t>
            </a:r>
            <a:r>
              <a:rPr lang="es-ES" altLang="en-US" sz="2200" dirty="0" smtClean="0"/>
              <a:t>, reflejo de </a:t>
            </a:r>
            <a:r>
              <a:rPr lang="es-ES" altLang="en-US" sz="2200" dirty="0"/>
              <a:t> Objetos</a:t>
            </a:r>
            <a:r>
              <a:rPr lang="es-ES" altLang="en-US" sz="2200" dirty="0" smtClean="0"/>
              <a:t>()es: { </a:t>
            </a:r>
            <a:r>
              <a:rPr lang="es-ES" altLang="en-US" sz="2200" dirty="0" err="1" smtClean="0"/>
              <a:t>glTranslatef</a:t>
            </a:r>
            <a:r>
              <a:rPr lang="es-ES" altLang="en-US" sz="2200" dirty="0" smtClean="0"/>
              <a:t>(0.0f</a:t>
            </a:r>
            <a:r>
              <a:rPr lang="es-ES" altLang="en-US" sz="2200" dirty="0"/>
              <a:t>, </a:t>
            </a:r>
            <a:r>
              <a:rPr lang="es-ES" altLang="en-US" sz="2200" dirty="0" smtClean="0"/>
              <a:t>ALTURA_PISO, </a:t>
            </a:r>
            <a:r>
              <a:rPr lang="es-ES" altLang="en-US" sz="2200" dirty="0"/>
              <a:t>0.0f); </a:t>
            </a:r>
            <a:endParaRPr lang="es-ES" altLang="en-US" sz="2200" dirty="0" smtClean="0"/>
          </a:p>
          <a:p>
            <a:pPr marL="0" indent="0">
              <a:lnSpc>
                <a:spcPct val="80000"/>
              </a:lnSpc>
              <a:buNone/>
            </a:pPr>
            <a:r>
              <a:rPr lang="es-ES" altLang="en-US" sz="2200" dirty="0" smtClean="0"/>
              <a:t>                                                                                </a:t>
            </a:r>
            <a:r>
              <a:rPr lang="es-ES" altLang="en-US" sz="2200" dirty="0" err="1" smtClean="0"/>
              <a:t>glScalef</a:t>
            </a:r>
            <a:r>
              <a:rPr lang="es-ES" altLang="en-US" sz="2200" dirty="0" smtClean="0"/>
              <a:t>(1.0f</a:t>
            </a:r>
            <a:r>
              <a:rPr lang="es-ES" altLang="en-US" sz="2200" dirty="0"/>
              <a:t>, -1.0f, 1.0f);</a:t>
            </a:r>
          </a:p>
          <a:p>
            <a:pPr marL="0" indent="0">
              <a:lnSpc>
                <a:spcPct val="80000"/>
              </a:lnSpc>
              <a:buNone/>
            </a:pPr>
            <a:r>
              <a:rPr lang="es-ES" altLang="en-US" sz="2200" dirty="0" smtClean="0"/>
              <a:t>                                                                                </a:t>
            </a:r>
            <a:r>
              <a:rPr lang="es-ES" altLang="en-US" sz="2200" dirty="0" err="1" smtClean="0"/>
              <a:t>glTranslatef</a:t>
            </a:r>
            <a:r>
              <a:rPr lang="es-ES" altLang="en-US" sz="2200" dirty="0" smtClean="0"/>
              <a:t>(0.0f,</a:t>
            </a:r>
            <a:r>
              <a:rPr lang="es-ES" altLang="en-US" sz="2200" dirty="0"/>
              <a:t> </a:t>
            </a:r>
            <a:r>
              <a:rPr lang="es-ES" altLang="en-US" sz="2200" dirty="0" smtClean="0"/>
              <a:t>- ALTURA_PISO, </a:t>
            </a:r>
            <a:r>
              <a:rPr lang="es-ES" altLang="en-US" sz="2200" dirty="0"/>
              <a:t>0.0f</a:t>
            </a:r>
            <a:r>
              <a:rPr lang="es-ES" altLang="en-US" sz="2200" dirty="0" smtClean="0"/>
              <a:t>);</a:t>
            </a:r>
          </a:p>
          <a:p>
            <a:pPr marL="0" indent="0">
              <a:lnSpc>
                <a:spcPct val="80000"/>
              </a:lnSpc>
              <a:buNone/>
            </a:pPr>
            <a:r>
              <a:rPr lang="es-ES" altLang="en-US" sz="2200" dirty="0" smtClean="0"/>
              <a:t>                                                                                Objetos(); }</a:t>
            </a:r>
            <a:endParaRPr lang="es-ES" altLang="en-US" sz="2200" dirty="0"/>
          </a:p>
          <a:p>
            <a:pPr marL="0" indent="0">
              <a:buNone/>
            </a:pPr>
            <a:endParaRPr lang="en-US" altLang="en-US" dirty="0" smtClean="0"/>
          </a:p>
          <a:p>
            <a:endParaRPr lang="en-US" altLang="en-US" dirty="0" smtClean="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5924" y="1752599"/>
            <a:ext cx="6838261" cy="3525315"/>
          </a:xfrm>
          <a:prstGeom prst="rect">
            <a:avLst/>
          </a:prstGeom>
        </p:spPr>
      </p:pic>
    </p:spTree>
    <p:extLst>
      <p:ext uri="{BB962C8B-B14F-4D97-AF65-F5344CB8AC3E}">
        <p14:creationId xmlns:p14="http://schemas.microsoft.com/office/powerpoint/2010/main" val="3206081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Sobre la cadena de transformaciones presentada en la diapositiva anterior…</a:t>
            </a:r>
            <a:endParaRPr lang="en-US" altLang="en-US" sz="4000" dirty="0"/>
          </a:p>
        </p:txBody>
      </p:sp>
      <p:sp>
        <p:nvSpPr>
          <p:cNvPr id="63491" name="Rectangle 3"/>
          <p:cNvSpPr>
            <a:spLocks noGrp="1" noChangeArrowheads="1"/>
          </p:cNvSpPr>
          <p:nvPr>
            <p:ph type="body" idx="1"/>
          </p:nvPr>
        </p:nvSpPr>
        <p:spPr/>
        <p:txBody>
          <a:bodyPr>
            <a:normAutofit fontScale="92500" lnSpcReduction="10000"/>
          </a:bodyPr>
          <a:lstStyle/>
          <a:p>
            <a:r>
              <a:rPr lang="es-419" altLang="en-US" noProof="1" smtClean="0"/>
              <a:t>La cadena solamente construye la geometría de los objetos reflejados. La questión de coloración es a parte.</a:t>
            </a:r>
          </a:p>
          <a:p>
            <a:r>
              <a:rPr lang="es-419" altLang="en-US" noProof="1" smtClean="0"/>
              <a:t>La transformación </a:t>
            </a:r>
            <a:r>
              <a:rPr lang="es-ES" altLang="en-US" dirty="0" err="1"/>
              <a:t>glScalef</a:t>
            </a:r>
            <a:r>
              <a:rPr lang="es-ES" altLang="en-US" dirty="0"/>
              <a:t>(1.0f, -1.0f, 1.0f</a:t>
            </a:r>
            <a:r>
              <a:rPr lang="es-ES" altLang="en-US" dirty="0" smtClean="0"/>
              <a:t>) invierte la orientación. Este significa que si la visibilidad de objetos, por ejemplo, fue configurada para ver solamente las caras delanteras, las mismas no serán visibles en reflejo sin unas acciones adicionales</a:t>
            </a:r>
            <a:endParaRPr lang="es-419" altLang="en-US" noProof="1"/>
          </a:p>
          <a:p>
            <a:r>
              <a:rPr lang="es-ES" altLang="en-US" noProof="1" smtClean="0"/>
              <a:t>De preferencia, el reflejo no debe eliminar completamente la imagen puesta sobre el piso, sino mezclar con ella (efecto de transparencia). Para este propósito existe la técnica de “blending”. Nota: para hacer experimentos con piso con un dibujo se tiene que agregar algo al piso “lizo”; por ejemplo pueden agregar imagen de una reja construida como serie  de líneas. </a:t>
            </a:r>
            <a:endParaRPr lang="es-ES" altLang="en-US" noProof="1"/>
          </a:p>
          <a:p>
            <a:endParaRPr lang="en-US" altLang="en-US" dirty="0" smtClean="0"/>
          </a:p>
        </p:txBody>
      </p:sp>
    </p:spTree>
    <p:extLst>
      <p:ext uri="{BB962C8B-B14F-4D97-AF65-F5344CB8AC3E}">
        <p14:creationId xmlns:p14="http://schemas.microsoft.com/office/powerpoint/2010/main" val="313939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Respecto la orientación… (ver el segundo </a:t>
            </a:r>
            <a:r>
              <a:rPr lang="es-419" sz="4000" dirty="0" err="1" smtClean="0"/>
              <a:t>bulit</a:t>
            </a:r>
            <a:r>
              <a:rPr lang="es-419" sz="4000" dirty="0" smtClean="0"/>
              <a:t> en diapositiva anterior</a:t>
            </a:r>
            <a:endParaRPr lang="en-US" altLang="en-US" sz="4000" dirty="0"/>
          </a:p>
        </p:txBody>
      </p:sp>
      <p:sp>
        <p:nvSpPr>
          <p:cNvPr id="63491" name="Rectangle 3"/>
          <p:cNvSpPr>
            <a:spLocks noGrp="1" noChangeArrowheads="1"/>
          </p:cNvSpPr>
          <p:nvPr>
            <p:ph type="body" idx="1"/>
          </p:nvPr>
        </p:nvSpPr>
        <p:spPr/>
        <p:txBody>
          <a:bodyPr>
            <a:normAutofit/>
          </a:bodyPr>
          <a:lstStyle/>
          <a:p>
            <a:r>
              <a:rPr lang="es-ES" altLang="en-US" noProof="1" smtClean="0"/>
              <a:t>Anticipando presentación de “orientación” como un sub-tema en “Primitivas”: </a:t>
            </a:r>
          </a:p>
          <a:p>
            <a:pPr lvl="1"/>
            <a:r>
              <a:rPr lang="es-ES" altLang="en-US" noProof="1" smtClean="0"/>
              <a:t>hay dos constantes, GL_CW y GL_CCW que distinguen dos orientaciones posibles</a:t>
            </a:r>
          </a:p>
          <a:p>
            <a:pPr lvl="1"/>
            <a:r>
              <a:rPr lang="es-ES" altLang="en-US" noProof="1" smtClean="0"/>
              <a:t>Para espablecer cual de las dos orientaciones corresponde a las caras delanteras se llama función </a:t>
            </a:r>
            <a:r>
              <a:rPr lang="en-US" dirty="0" err="1" smtClean="0"/>
              <a:t>glFrontFace</a:t>
            </a:r>
            <a:r>
              <a:rPr lang="en-US" dirty="0" smtClean="0"/>
              <a:t>(…); con el </a:t>
            </a:r>
            <a:r>
              <a:rPr lang="en-US" dirty="0" err="1" smtClean="0"/>
              <a:t>constante</a:t>
            </a:r>
            <a:r>
              <a:rPr lang="en-US" dirty="0" smtClean="0"/>
              <a:t> </a:t>
            </a:r>
            <a:r>
              <a:rPr lang="en-US" dirty="0" err="1" smtClean="0"/>
              <a:t>correspondiente</a:t>
            </a:r>
            <a:endParaRPr lang="en-US" dirty="0" smtClean="0"/>
          </a:p>
          <a:p>
            <a:pPr lvl="1"/>
            <a:r>
              <a:rPr lang="en-US" dirty="0" err="1" smtClean="0"/>
              <a:t>Por</a:t>
            </a:r>
            <a:r>
              <a:rPr lang="en-US" dirty="0" smtClean="0"/>
              <a:t> </a:t>
            </a:r>
            <a:r>
              <a:rPr lang="en-US" dirty="0" err="1" smtClean="0"/>
              <a:t>defecto</a:t>
            </a:r>
            <a:r>
              <a:rPr lang="en-US" dirty="0" smtClean="0"/>
              <a:t>, sin </a:t>
            </a:r>
            <a:r>
              <a:rPr lang="en-US" dirty="0" err="1" smtClean="0"/>
              <a:t>llamar</a:t>
            </a:r>
            <a:r>
              <a:rPr lang="en-US" dirty="0" smtClean="0"/>
              <a:t> </a:t>
            </a:r>
            <a:r>
              <a:rPr lang="en-US" dirty="0" err="1" smtClean="0"/>
              <a:t>esta</a:t>
            </a:r>
            <a:r>
              <a:rPr lang="en-US" dirty="0" smtClean="0"/>
              <a:t> </a:t>
            </a:r>
            <a:r>
              <a:rPr lang="en-US" dirty="0" err="1" smtClean="0"/>
              <a:t>función</a:t>
            </a:r>
            <a:r>
              <a:rPr lang="en-US" dirty="0" smtClean="0"/>
              <a:t>, se </a:t>
            </a:r>
            <a:r>
              <a:rPr lang="en-US" dirty="0" err="1" smtClean="0"/>
              <a:t>supone</a:t>
            </a:r>
            <a:r>
              <a:rPr lang="en-US" dirty="0" smtClean="0"/>
              <a:t> que </a:t>
            </a:r>
            <a:r>
              <a:rPr lang="en-US" dirty="0" err="1" smtClean="0"/>
              <a:t>orientación</a:t>
            </a:r>
            <a:r>
              <a:rPr lang="en-US" dirty="0" smtClean="0"/>
              <a:t> </a:t>
            </a:r>
            <a:r>
              <a:rPr lang="en-US" dirty="0" err="1" smtClean="0"/>
              <a:t>corresponde</a:t>
            </a:r>
            <a:r>
              <a:rPr lang="en-US" dirty="0" smtClean="0"/>
              <a:t> a GL_CCW  </a:t>
            </a:r>
          </a:p>
          <a:p>
            <a:r>
              <a:rPr lang="en-US" altLang="en-US" noProof="1"/>
              <a:t>Respecto el reflejo: antes de renderizar el reflejo se tiene que invertir la orientación actual y después renderizar reflejo, </a:t>
            </a:r>
            <a:r>
              <a:rPr lang="en-US" altLang="en-US" noProof="1" smtClean="0"/>
              <a:t>luego volver </a:t>
            </a:r>
            <a:r>
              <a:rPr lang="en-US" altLang="en-US" noProof="1"/>
              <a:t>a la orientación original. </a:t>
            </a:r>
            <a:endParaRPr lang="en-US" altLang="en-US" dirty="0" smtClean="0"/>
          </a:p>
        </p:txBody>
      </p:sp>
    </p:spTree>
    <p:extLst>
      <p:ext uri="{BB962C8B-B14F-4D97-AF65-F5344CB8AC3E}">
        <p14:creationId xmlns:p14="http://schemas.microsoft.com/office/powerpoint/2010/main" val="3388562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Anticipando el tema “Stencil”…</a:t>
            </a:r>
            <a:endParaRPr lang="en-US" altLang="en-US" sz="4000" dirty="0"/>
          </a:p>
        </p:txBody>
      </p:sp>
      <p:sp>
        <p:nvSpPr>
          <p:cNvPr id="63491" name="Rectangle 3"/>
          <p:cNvSpPr>
            <a:spLocks noGrp="1" noChangeArrowheads="1"/>
          </p:cNvSpPr>
          <p:nvPr>
            <p:ph type="body" idx="1"/>
          </p:nvPr>
        </p:nvSpPr>
        <p:spPr/>
        <p:txBody>
          <a:bodyPr>
            <a:normAutofit/>
          </a:bodyPr>
          <a:lstStyle/>
          <a:p>
            <a:r>
              <a:rPr lang="es-419" altLang="en-US" noProof="1" smtClean="0"/>
              <a:t>Dicha técnica permite configurar una plantilla (similar a plantilla de un pintor) que prohíbe dibujar algo fuera de los agujeros virtuales de la misma</a:t>
            </a:r>
          </a:p>
          <a:p>
            <a:r>
              <a:rPr lang="es-ES" altLang="en-US" noProof="1" smtClean="0"/>
              <a:t>El código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s-ES" altLang="en-US" noProof="1" smtClean="0"/>
              <a:t> aprovecha </a:t>
            </a:r>
            <a:r>
              <a:rPr lang="es-ES" altLang="en-US" i="1" noProof="1" smtClean="0"/>
              <a:t>Stencil</a:t>
            </a:r>
            <a:r>
              <a:rPr lang="es-ES" altLang="en-US" noProof="1" smtClean="0"/>
              <a:t> (la función </a:t>
            </a:r>
            <a:r>
              <a:rPr lang="en-US" i="1" dirty="0" err="1"/>
              <a:t>Stencil_Config</a:t>
            </a:r>
            <a:r>
              <a:rPr lang="en-US" dirty="0" smtClean="0"/>
              <a:t>()) </a:t>
            </a:r>
            <a:r>
              <a:rPr lang="en-US" dirty="0" err="1" smtClean="0"/>
              <a:t>pero</a:t>
            </a:r>
            <a:r>
              <a:rPr lang="en-US" dirty="0" smtClean="0"/>
              <a:t> </a:t>
            </a:r>
            <a:r>
              <a:rPr lang="en-US" dirty="0" err="1" smtClean="0"/>
              <a:t>aplica</a:t>
            </a:r>
            <a:r>
              <a:rPr lang="en-US" dirty="0" smtClean="0"/>
              <a:t> </a:t>
            </a:r>
            <a:r>
              <a:rPr lang="en-US" dirty="0" err="1" smtClean="0"/>
              <a:t>esta</a:t>
            </a:r>
            <a:r>
              <a:rPr lang="en-US" dirty="0" smtClean="0"/>
              <a:t> </a:t>
            </a:r>
            <a:r>
              <a:rPr lang="en-US" dirty="0" err="1" smtClean="0"/>
              <a:t>técnica</a:t>
            </a:r>
            <a:r>
              <a:rPr lang="en-US" dirty="0" smtClean="0"/>
              <a:t> solo a la </a:t>
            </a:r>
            <a:r>
              <a:rPr lang="en-US" dirty="0" err="1" smtClean="0"/>
              <a:t>sombra</a:t>
            </a:r>
            <a:r>
              <a:rPr lang="en-US" dirty="0" smtClean="0"/>
              <a:t> para que </a:t>
            </a:r>
            <a:r>
              <a:rPr lang="en-US" dirty="0" err="1" smtClean="0"/>
              <a:t>esta</a:t>
            </a:r>
            <a:r>
              <a:rPr lang="en-US" dirty="0" smtClean="0"/>
              <a:t> no </a:t>
            </a:r>
            <a:r>
              <a:rPr lang="en-US" dirty="0" err="1" smtClean="0"/>
              <a:t>salga</a:t>
            </a:r>
            <a:r>
              <a:rPr lang="en-US" dirty="0" smtClean="0"/>
              <a:t> </a:t>
            </a:r>
            <a:r>
              <a:rPr lang="en-US" dirty="0" err="1" smtClean="0"/>
              <a:t>fuera</a:t>
            </a:r>
            <a:r>
              <a:rPr lang="en-US" dirty="0" smtClean="0"/>
              <a:t> del </a:t>
            </a:r>
            <a:r>
              <a:rPr lang="en-US" dirty="0" err="1" smtClean="0"/>
              <a:t>piso</a:t>
            </a:r>
            <a:r>
              <a:rPr lang="en-US" dirty="0" smtClean="0"/>
              <a:t>.</a:t>
            </a:r>
          </a:p>
          <a:p>
            <a:r>
              <a:rPr lang="en-US" altLang="en-US" noProof="1" smtClean="0"/>
              <a:t>Se puede facilmente modificar el código para que el reflejo tampoco salga fuera del piso.  Busquen la manera hacerlo.</a:t>
            </a:r>
            <a:endParaRPr lang="es-ES" altLang="en-US" noProof="1"/>
          </a:p>
          <a:p>
            <a:endParaRPr lang="en-US" altLang="en-US" dirty="0" smtClean="0"/>
          </a:p>
        </p:txBody>
      </p:sp>
    </p:spTree>
    <p:extLst>
      <p:ext uri="{BB962C8B-B14F-4D97-AF65-F5344CB8AC3E}">
        <p14:creationId xmlns:p14="http://schemas.microsoft.com/office/powerpoint/2010/main" val="332582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s-419" sz="4000" dirty="0" smtClean="0"/>
              <a:t>Ejercicios</a:t>
            </a: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lnSpcReduction="10000"/>
          </a:bodyPr>
          <a:lstStyle/>
          <a:p>
            <a:r>
              <a:rPr lang="en-US" altLang="en-US" dirty="0" err="1" smtClean="0"/>
              <a:t>Analicen</a:t>
            </a:r>
            <a:r>
              <a:rPr lang="en-US" altLang="en-US" dirty="0" smtClean="0"/>
              <a:t> la </a:t>
            </a:r>
            <a:r>
              <a:rPr lang="en-US" altLang="en-US" dirty="0" err="1" smtClean="0"/>
              <a:t>estructura</a:t>
            </a:r>
            <a:r>
              <a:rPr lang="en-US" altLang="en-US" dirty="0" smtClean="0"/>
              <a:t> del </a:t>
            </a:r>
            <a:r>
              <a:rPr lang="en-US" altLang="en-US" dirty="0" err="1" smtClean="0"/>
              <a:t>código</a:t>
            </a:r>
            <a:r>
              <a:rPr lang="en-US" altLang="en-US" dirty="0" smtClean="0"/>
              <a:t>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n-US" altLang="en-US" i="1" noProof="1" smtClean="0"/>
              <a:t> </a:t>
            </a:r>
            <a:r>
              <a:rPr lang="en-US" altLang="en-US" noProof="1" smtClean="0"/>
              <a:t>en el sentido de la estrategia de aplicación de colores a los</a:t>
            </a:r>
            <a:r>
              <a:rPr lang="en-US" altLang="en-US" dirty="0" smtClean="0"/>
              <a:t> </a:t>
            </a:r>
            <a:r>
              <a:rPr lang="en-US" altLang="en-US" dirty="0" err="1" smtClean="0"/>
              <a:t>objetos</a:t>
            </a:r>
            <a:r>
              <a:rPr lang="en-US" altLang="en-US" dirty="0" smtClean="0"/>
              <a:t> </a:t>
            </a:r>
            <a:r>
              <a:rPr lang="en-US" altLang="en-US" dirty="0" err="1" smtClean="0"/>
              <a:t>geometricos</a:t>
            </a:r>
            <a:endParaRPr lang="en-US" altLang="en-US" dirty="0" smtClean="0"/>
          </a:p>
          <a:p>
            <a:r>
              <a:rPr lang="en-US" altLang="en-US" dirty="0" err="1" smtClean="0"/>
              <a:t>Comparen</a:t>
            </a:r>
            <a:r>
              <a:rPr lang="en-US" altLang="en-US" dirty="0" smtClean="0"/>
              <a:t> </a:t>
            </a:r>
            <a:r>
              <a:rPr lang="en-US" i="1" dirty="0" smtClean="0"/>
              <a:t>colorcube1()</a:t>
            </a:r>
            <a:r>
              <a:rPr lang="en-US" dirty="0" smtClean="0"/>
              <a:t> y </a:t>
            </a:r>
            <a:r>
              <a:rPr lang="en-US" i="1" dirty="0" err="1"/>
              <a:t>cubo_sin_color</a:t>
            </a:r>
            <a:r>
              <a:rPr lang="en-US" i="1" dirty="0"/>
              <a:t>(void</a:t>
            </a:r>
            <a:r>
              <a:rPr lang="en-US" i="1" dirty="0" smtClean="0"/>
              <a:t>)</a:t>
            </a:r>
            <a:r>
              <a:rPr lang="en-US" dirty="0" smtClean="0"/>
              <a:t>. </a:t>
            </a:r>
            <a:r>
              <a:rPr lang="en-US" dirty="0" err="1" smtClean="0"/>
              <a:t>Justifiquen</a:t>
            </a:r>
            <a:r>
              <a:rPr lang="en-US" dirty="0" smtClean="0"/>
              <a:t> la </a:t>
            </a:r>
            <a:r>
              <a:rPr lang="en-US" dirty="0" err="1" smtClean="0"/>
              <a:t>introducción</a:t>
            </a:r>
            <a:r>
              <a:rPr lang="en-US" dirty="0" smtClean="0"/>
              <a:t> de la </a:t>
            </a:r>
            <a:r>
              <a:rPr lang="en-US" dirty="0" err="1" smtClean="0"/>
              <a:t>segunda</a:t>
            </a:r>
            <a:r>
              <a:rPr lang="en-US" dirty="0" smtClean="0"/>
              <a:t> </a:t>
            </a:r>
            <a:r>
              <a:rPr lang="en-US" dirty="0" err="1" smtClean="0"/>
              <a:t>función</a:t>
            </a:r>
            <a:endParaRPr lang="en-US" dirty="0" smtClean="0"/>
          </a:p>
          <a:p>
            <a:r>
              <a:rPr lang="en-US" altLang="en-US" dirty="0" err="1" smtClean="0"/>
              <a:t>Analicen</a:t>
            </a:r>
            <a:r>
              <a:rPr lang="en-US" altLang="en-US" dirty="0" smtClean="0"/>
              <a:t> </a:t>
            </a:r>
            <a:r>
              <a:rPr lang="en-US" altLang="en-US" dirty="0" err="1" smtClean="0"/>
              <a:t>como</a:t>
            </a:r>
            <a:r>
              <a:rPr lang="en-US" altLang="en-US" dirty="0" smtClean="0"/>
              <a:t> </a:t>
            </a:r>
            <a:r>
              <a:rPr lang="en-US" altLang="en-US" dirty="0" err="1" smtClean="0"/>
              <a:t>funcionen</a:t>
            </a:r>
            <a:r>
              <a:rPr lang="en-US" altLang="en-US" dirty="0" smtClean="0"/>
              <a:t> </a:t>
            </a:r>
            <a:r>
              <a:rPr lang="en-US" altLang="en-US" dirty="0" err="1" smtClean="0"/>
              <a:t>controles</a:t>
            </a:r>
            <a:r>
              <a:rPr lang="en-US" altLang="en-US" dirty="0" smtClean="0"/>
              <a:t>  F5 y F6  y </a:t>
            </a:r>
            <a:r>
              <a:rPr lang="en-US" altLang="en-US" dirty="0" err="1" smtClean="0"/>
              <a:t>los</a:t>
            </a:r>
            <a:r>
              <a:rPr lang="en-US" altLang="en-US" dirty="0" smtClean="0"/>
              <a:t> F7 y F8</a:t>
            </a:r>
          </a:p>
          <a:p>
            <a:r>
              <a:rPr lang="en-US" altLang="en-US" dirty="0" err="1" smtClean="0"/>
              <a:t>Introducen</a:t>
            </a:r>
            <a:r>
              <a:rPr lang="en-US" altLang="en-US" dirty="0" smtClean="0"/>
              <a:t> </a:t>
            </a:r>
            <a:r>
              <a:rPr lang="en-US" altLang="en-US" dirty="0" err="1" smtClean="0"/>
              <a:t>los</a:t>
            </a:r>
            <a:r>
              <a:rPr lang="en-US" altLang="en-US" dirty="0" smtClean="0"/>
              <a:t> </a:t>
            </a:r>
            <a:r>
              <a:rPr lang="en-US" altLang="en-US" dirty="0" err="1" smtClean="0"/>
              <a:t>controles</a:t>
            </a:r>
            <a:r>
              <a:rPr lang="en-US" altLang="en-US" dirty="0" smtClean="0"/>
              <a:t> </a:t>
            </a:r>
            <a:r>
              <a:rPr lang="en-US" altLang="en-US" dirty="0" err="1" smtClean="0"/>
              <a:t>adiconales</a:t>
            </a:r>
            <a:r>
              <a:rPr lang="en-US" altLang="en-US" dirty="0" smtClean="0"/>
              <a:t> de </a:t>
            </a:r>
            <a:r>
              <a:rPr lang="en-US" altLang="en-US" dirty="0" err="1" smtClean="0"/>
              <a:t>posición</a:t>
            </a:r>
            <a:r>
              <a:rPr lang="en-US" altLang="en-US" dirty="0" smtClean="0"/>
              <a:t> de luz (</a:t>
            </a:r>
            <a:r>
              <a:rPr lang="en-US" altLang="en-US" dirty="0" err="1" smtClean="0"/>
              <a:t>izquierda</a:t>
            </a:r>
            <a:r>
              <a:rPr lang="en-US" altLang="en-US" dirty="0" smtClean="0"/>
              <a:t> - derecho) </a:t>
            </a:r>
            <a:r>
              <a:rPr lang="en-US" altLang="en-US" dirty="0" err="1" smtClean="0"/>
              <a:t>durante</a:t>
            </a:r>
            <a:r>
              <a:rPr lang="en-US" altLang="en-US" dirty="0" smtClean="0"/>
              <a:t> </a:t>
            </a:r>
            <a:r>
              <a:rPr lang="en-US" altLang="en-US" dirty="0" err="1" smtClean="0"/>
              <a:t>ejecución</a:t>
            </a:r>
            <a:endParaRPr lang="en-US" altLang="en-US" dirty="0" smtClean="0"/>
          </a:p>
        </p:txBody>
      </p:sp>
    </p:spTree>
    <p:extLst>
      <p:ext uri="{BB962C8B-B14F-4D97-AF65-F5344CB8AC3E}">
        <p14:creationId xmlns:p14="http://schemas.microsoft.com/office/powerpoint/2010/main" val="220572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1119</TotalTime>
  <Words>704</Words>
  <Application>Microsoft Office PowerPoint</Application>
  <PresentationFormat>Panorámica</PresentationFormat>
  <Paragraphs>98</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22-O uea: Graficas por Computadora(1151051)  Grupo CSI01; Horario: Lu-Mie-Vie 8:30—10:00 RESUMENES DEL CURSO Sección: Reflejo</vt:lpstr>
      <vt:lpstr>Resumen</vt:lpstr>
      <vt:lpstr>Organigrama para explicar la relación de los temas del curso</vt:lpstr>
      <vt:lpstr>Introducción al tema: preguntas para reflexionar  </vt:lpstr>
      <vt:lpstr>La sucesión de transformaciones para reflejo</vt:lpstr>
      <vt:lpstr>Sobre la cadena de transformaciones presentada en la diapositiva anterior…</vt:lpstr>
      <vt:lpstr>Respecto la orientación… (ver el segundo bulit en diapositiva anterior</vt:lpstr>
      <vt:lpstr>Anticipando el tema “Stencil”…</vt:lpstr>
      <vt:lpstr>Ejercicios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104</cp:revision>
  <dcterms:created xsi:type="dcterms:W3CDTF">2020-05-15T00:49:28Z</dcterms:created>
  <dcterms:modified xsi:type="dcterms:W3CDTF">2022-11-05T02:24:51Z</dcterms:modified>
</cp:coreProperties>
</file>