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70" r:id="rId4"/>
    <p:sldId id="271" r:id="rId5"/>
    <p:sldId id="272" r:id="rId6"/>
    <p:sldId id="273" r:id="rId7"/>
    <p:sldId id="274" r:id="rId8"/>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86" autoAdjust="0"/>
    <p:restoredTop sz="94660"/>
  </p:normalViewPr>
  <p:slideViewPr>
    <p:cSldViewPr snapToGrid="0">
      <p:cViewPr varScale="1">
        <p:scale>
          <a:sx n="97" d="100"/>
          <a:sy n="97" d="100"/>
        </p:scale>
        <p:origin x="372" y="9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11/4/2022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65928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11/4/2022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163452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11/4/2022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884685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11/4/2022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40321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8432033C-87CA-44F6-B5AE-8E60FEB7F6D2}" type="datetimeFigureOut">
              <a:rPr lang="en-US" smtClean="0"/>
              <a:t>11/4/2022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029143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8432033C-87CA-44F6-B5AE-8E60FEB7F6D2}" type="datetimeFigureOut">
              <a:rPr lang="en-US" smtClean="0"/>
              <a:t>11/4/2022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95227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8432033C-87CA-44F6-B5AE-8E60FEB7F6D2}" type="datetimeFigureOut">
              <a:rPr lang="en-US" smtClean="0"/>
              <a:t>11/4/2022</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103407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8432033C-87CA-44F6-B5AE-8E60FEB7F6D2}" type="datetimeFigureOut">
              <a:rPr lang="en-US" smtClean="0"/>
              <a:t>11/4/2022</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976751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432033C-87CA-44F6-B5AE-8E60FEB7F6D2}" type="datetimeFigureOut">
              <a:rPr lang="en-US" smtClean="0"/>
              <a:t>11/4/2022</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18848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11/4/2022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560495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11/4/2022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30949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32033C-87CA-44F6-B5AE-8E60FEB7F6D2}" type="datetimeFigureOut">
              <a:rPr lang="en-US" smtClean="0"/>
              <a:t>11/4/2022</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AE419C-E152-4B56-9560-44AF9A581E48}" type="slidenum">
              <a:rPr lang="en-US" smtClean="0"/>
              <a:t>‹Nº›</a:t>
            </a:fld>
            <a:endParaRPr lang="en-US"/>
          </a:p>
        </p:txBody>
      </p:sp>
    </p:spTree>
    <p:extLst>
      <p:ext uri="{BB962C8B-B14F-4D97-AF65-F5344CB8AC3E}">
        <p14:creationId xmlns:p14="http://schemas.microsoft.com/office/powerpoint/2010/main" val="1054040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graficas.22o@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78971" y="232230"/>
            <a:ext cx="11263085" cy="2455405"/>
          </a:xfrm>
        </p:spPr>
        <p:txBody>
          <a:bodyPr>
            <a:normAutofit fontScale="90000"/>
          </a:bodyPr>
          <a:lstStyle/>
          <a:p>
            <a:r>
              <a:rPr lang="es-MX" sz="3600" b="1" dirty="0"/>
              <a:t>Trimestre:</a:t>
            </a:r>
            <a:r>
              <a:rPr lang="es-MX" sz="3600" dirty="0"/>
              <a:t> 22-O</a:t>
            </a:r>
            <a:br>
              <a:rPr lang="es-MX" sz="3600" dirty="0"/>
            </a:br>
            <a:r>
              <a:rPr lang="es-MX" sz="3600" b="1" dirty="0" err="1"/>
              <a:t>uea</a:t>
            </a:r>
            <a:r>
              <a:rPr lang="es-MX" sz="3600" b="1" dirty="0"/>
              <a:t>:</a:t>
            </a:r>
            <a:r>
              <a:rPr lang="es-MX" sz="3600" dirty="0"/>
              <a:t> Graficas por Computadora(1151051)</a:t>
            </a:r>
            <a:br>
              <a:rPr lang="es-MX" sz="3600" dirty="0"/>
            </a:br>
            <a:r>
              <a:rPr lang="es-MX" sz="3600" dirty="0"/>
              <a:t> </a:t>
            </a:r>
            <a:r>
              <a:rPr lang="es-MX" sz="3600" b="1" dirty="0"/>
              <a:t>Grupo</a:t>
            </a:r>
            <a:r>
              <a:rPr lang="es-MX" sz="3600" dirty="0"/>
              <a:t> CSI01; </a:t>
            </a:r>
            <a:r>
              <a:rPr lang="es-MX" sz="3600" b="1" dirty="0"/>
              <a:t>Horario:</a:t>
            </a:r>
            <a:r>
              <a:rPr lang="es-MX" sz="3600" dirty="0"/>
              <a:t> Lu-Mie-Vie 8:30—10:00</a:t>
            </a:r>
            <a:r>
              <a:rPr lang="es-MX" sz="3600" dirty="0" smtClean="0"/>
              <a:t/>
            </a:r>
            <a:br>
              <a:rPr lang="es-MX" sz="3600" dirty="0" smtClean="0"/>
            </a:br>
            <a:r>
              <a:rPr lang="es-MX" sz="3600" dirty="0" smtClean="0">
                <a:latin typeface="Bradley Hand ITC" panose="03070402050302030203" pitchFamily="66" charset="0"/>
              </a:rPr>
              <a:t>RESUMENES DEL CURSO</a:t>
            </a:r>
            <a:br>
              <a:rPr lang="es-MX" sz="3600" dirty="0" smtClean="0">
                <a:latin typeface="Bradley Hand ITC" panose="03070402050302030203" pitchFamily="66" charset="0"/>
              </a:rPr>
            </a:br>
            <a:r>
              <a:rPr lang="es-MX" sz="3600" dirty="0" smtClean="0"/>
              <a:t>Sección: Aplicación de Matriz de sombra</a:t>
            </a:r>
            <a:endParaRPr lang="en-US" sz="3600" dirty="0"/>
          </a:p>
        </p:txBody>
      </p:sp>
      <p:sp>
        <p:nvSpPr>
          <p:cNvPr id="3" name="Subtítulo 2"/>
          <p:cNvSpPr>
            <a:spLocks noGrp="1"/>
          </p:cNvSpPr>
          <p:nvPr>
            <p:ph type="subTitle" idx="1"/>
          </p:nvPr>
        </p:nvSpPr>
        <p:spPr>
          <a:xfrm>
            <a:off x="478972" y="2960914"/>
            <a:ext cx="4978400" cy="3381828"/>
          </a:xfrm>
        </p:spPr>
        <p:txBody>
          <a:bodyPr/>
          <a:lstStyle/>
          <a:p>
            <a:r>
              <a:rPr lang="en-US" dirty="0" smtClean="0"/>
              <a:t>PROFESOR:	  </a:t>
            </a:r>
          </a:p>
          <a:p>
            <a:r>
              <a:rPr lang="en-US" dirty="0" smtClean="0"/>
              <a:t>GUEORGI KHATCHATOUROV</a:t>
            </a:r>
            <a:endParaRPr lang="en-US" dirty="0"/>
          </a:p>
          <a:p>
            <a:endParaRPr lang="en-US" dirty="0" smtClean="0"/>
          </a:p>
          <a:p>
            <a:endParaRPr lang="en-US" dirty="0"/>
          </a:p>
          <a:p>
            <a:endParaRPr lang="en-US" dirty="0" smtClean="0"/>
          </a:p>
          <a:p>
            <a:endParaRPr lang="en-US" dirty="0" smtClean="0"/>
          </a:p>
          <a:p>
            <a:r>
              <a:rPr lang="en-US" dirty="0" smtClean="0"/>
              <a:t>http://newton.uam.mx/xgeorge/</a:t>
            </a:r>
            <a:endParaRPr lang="en-US" dirty="0"/>
          </a:p>
        </p:txBody>
      </p:sp>
      <p:sp>
        <p:nvSpPr>
          <p:cNvPr id="4" name="Subtítulo 2"/>
          <p:cNvSpPr txBox="1">
            <a:spLocks/>
          </p:cNvSpPr>
          <p:nvPr/>
        </p:nvSpPr>
        <p:spPr>
          <a:xfrm>
            <a:off x="6654795" y="3120570"/>
            <a:ext cx="4978400" cy="3127831"/>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err="1"/>
              <a:t>Ayudante</a:t>
            </a:r>
            <a:r>
              <a:rPr lang="en-US" dirty="0"/>
              <a:t>:	  </a:t>
            </a:r>
          </a:p>
          <a:p>
            <a:r>
              <a:rPr lang="es-ES" b="1" dirty="0"/>
              <a:t>Carlos </a:t>
            </a:r>
            <a:r>
              <a:rPr lang="es-ES" b="1" dirty="0" err="1"/>
              <a:t>Yoshimar</a:t>
            </a:r>
            <a:r>
              <a:rPr lang="es-ES" b="1" dirty="0"/>
              <a:t> Hernández Badillo</a:t>
            </a:r>
            <a:r>
              <a:rPr lang="es-ES" dirty="0"/>
              <a:t> </a:t>
            </a:r>
            <a:endParaRPr lang="en-US" sz="3600" dirty="0"/>
          </a:p>
          <a:p>
            <a:endParaRPr lang="en-US" dirty="0"/>
          </a:p>
          <a:p>
            <a:endParaRPr lang="en-US" dirty="0"/>
          </a:p>
          <a:p>
            <a:endParaRPr lang="en-US" dirty="0"/>
          </a:p>
          <a:p>
            <a:endParaRPr lang="en-US" dirty="0"/>
          </a:p>
          <a:p>
            <a:endParaRPr lang="en-US" dirty="0"/>
          </a:p>
          <a:p>
            <a:endParaRPr lang="es-ES" b="1" dirty="0"/>
          </a:p>
          <a:p>
            <a:endParaRPr lang="es-ES" b="1" dirty="0"/>
          </a:p>
          <a:p>
            <a:r>
              <a:rPr lang="es-ES" u="sng">
                <a:hlinkClick r:id="rId2"/>
              </a:rPr>
              <a:t>graficas.</a:t>
            </a:r>
            <a:r>
              <a:rPr lang="es-ES" u="sng"/>
              <a:t>computadora.22o</a:t>
            </a:r>
            <a:r>
              <a:rPr lang="es-ES" u="sng">
                <a:hlinkClick r:id="rId2"/>
              </a:rPr>
              <a:t>@gmail.com</a:t>
            </a:r>
            <a:r>
              <a:rPr lang="es-ES" b="1" smtClean="0"/>
              <a:t> </a:t>
            </a:r>
            <a:endParaRPr lang="en-US" dirty="0"/>
          </a:p>
        </p:txBody>
      </p:sp>
      <p:pic>
        <p:nvPicPr>
          <p:cNvPr id="7" name="Imagen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63308" y="3814318"/>
            <a:ext cx="1452243" cy="1570492"/>
          </a:xfrm>
          <a:prstGeom prst="rect">
            <a:avLst/>
          </a:prstGeom>
        </p:spPr>
      </p:pic>
    </p:spTree>
    <p:extLst>
      <p:ext uri="{BB962C8B-B14F-4D97-AF65-F5344CB8AC3E}">
        <p14:creationId xmlns:p14="http://schemas.microsoft.com/office/powerpoint/2010/main" val="3237886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057275"/>
          </a:xfrm>
        </p:spPr>
        <p:txBody>
          <a:bodyPr>
            <a:normAutofit/>
          </a:bodyPr>
          <a:lstStyle/>
          <a:p>
            <a:pPr algn="ctr"/>
            <a:r>
              <a:rPr lang="es-MX" dirty="0" smtClean="0"/>
              <a:t>Resumen</a:t>
            </a:r>
            <a:endParaRPr lang="en-US" dirty="0"/>
          </a:p>
        </p:txBody>
      </p:sp>
      <p:sp>
        <p:nvSpPr>
          <p:cNvPr id="3" name="Marcador de contenido 2"/>
          <p:cNvSpPr>
            <a:spLocks noGrp="1"/>
          </p:cNvSpPr>
          <p:nvPr>
            <p:ph idx="1"/>
          </p:nvPr>
        </p:nvSpPr>
        <p:spPr>
          <a:xfrm>
            <a:off x="798444" y="1780208"/>
            <a:ext cx="10515600" cy="4213087"/>
          </a:xfrm>
        </p:spPr>
        <p:txBody>
          <a:bodyPr>
            <a:normAutofit/>
          </a:bodyPr>
          <a:lstStyle/>
          <a:p>
            <a:r>
              <a:rPr lang="es-419" dirty="0" smtClean="0"/>
              <a:t>La presentación anterior presenta la construcción analítica de la Matriz de Sombra. Aquí se presentan algunos aspectos prácticos de aplicación de esta matriz para dibujar la sombra en su mundo virtual. En particular se presentan:</a:t>
            </a:r>
          </a:p>
          <a:p>
            <a:pPr lvl="1"/>
            <a:r>
              <a:rPr lang="es-419" dirty="0" smtClean="0"/>
              <a:t>La plantilla programática para construir la sombra geométricamente</a:t>
            </a:r>
          </a:p>
          <a:p>
            <a:pPr lvl="1"/>
            <a:r>
              <a:rPr lang="es-419" dirty="0" smtClean="0"/>
              <a:t>Manipulaciones con prueba de profundidad (</a:t>
            </a:r>
            <a:r>
              <a:rPr lang="es-MX" dirty="0" smtClean="0"/>
              <a:t>GL_DEPTH_TEST) </a:t>
            </a:r>
            <a:r>
              <a:rPr lang="es-419" dirty="0" smtClean="0"/>
              <a:t>durante construcción de sombra</a:t>
            </a:r>
          </a:p>
          <a:p>
            <a:pPr lvl="1"/>
            <a:r>
              <a:rPr lang="es-419" dirty="0" smtClean="0"/>
              <a:t>Anticipando tema “</a:t>
            </a:r>
            <a:r>
              <a:rPr lang="es-419" dirty="0" err="1" smtClean="0"/>
              <a:t>blending</a:t>
            </a:r>
            <a:r>
              <a:rPr lang="es-419" dirty="0" smtClean="0"/>
              <a:t>”: ¿cómo haber hacer que tras la sombra se pueda ver dibujo del piso?</a:t>
            </a:r>
            <a:endParaRPr lang="es-419" dirty="0"/>
          </a:p>
          <a:p>
            <a:endParaRPr lang="es-419" dirty="0" smtClean="0"/>
          </a:p>
          <a:p>
            <a:endParaRPr lang="es-419" dirty="0" smtClean="0"/>
          </a:p>
        </p:txBody>
      </p:sp>
    </p:spTree>
    <p:extLst>
      <p:ext uri="{BB962C8B-B14F-4D97-AF65-F5344CB8AC3E}">
        <p14:creationId xmlns:p14="http://schemas.microsoft.com/office/powerpoint/2010/main" val="1653902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838200" y="205470"/>
            <a:ext cx="10515600" cy="955674"/>
          </a:xfrm>
        </p:spPr>
        <p:txBody>
          <a:bodyPr>
            <a:normAutofit fontScale="90000"/>
          </a:bodyPr>
          <a:lstStyle/>
          <a:p>
            <a:pPr eaLnBrk="1" hangingPunct="1"/>
            <a:r>
              <a:rPr lang="en-US" altLang="en-US" sz="4000" dirty="0" err="1" smtClean="0"/>
              <a:t>Código</a:t>
            </a:r>
            <a:r>
              <a:rPr lang="en-US" altLang="en-US" sz="4000" dirty="0" smtClean="0"/>
              <a:t> para </a:t>
            </a:r>
            <a:r>
              <a:rPr lang="en-US" altLang="en-US" sz="4000" dirty="0" err="1" smtClean="0"/>
              <a:t>calcular</a:t>
            </a:r>
            <a:r>
              <a:rPr lang="en-US" altLang="en-US" sz="4000" dirty="0" smtClean="0"/>
              <a:t> la </a:t>
            </a:r>
            <a:r>
              <a:rPr lang="en-US" altLang="en-US" sz="4000" dirty="0" err="1" smtClean="0"/>
              <a:t>matriz</a:t>
            </a:r>
            <a:r>
              <a:rPr lang="en-US" altLang="en-US" sz="4000" dirty="0" smtClean="0"/>
              <a:t> de </a:t>
            </a:r>
            <a:r>
              <a:rPr lang="en-US" altLang="en-US" sz="4000" dirty="0" err="1" smtClean="0"/>
              <a:t>sombra</a:t>
            </a:r>
            <a:r>
              <a:rPr lang="en-US" altLang="en-US" sz="4000" dirty="0" smtClean="0"/>
              <a:t> ( 13…</a:t>
            </a:r>
            <a:r>
              <a:rPr lang="en-US" altLang="en-US" sz="4000" dirty="0" err="1" smtClean="0"/>
              <a:t>pptx</a:t>
            </a:r>
            <a:r>
              <a:rPr lang="en-US" altLang="en-US" sz="4000" dirty="0" smtClean="0"/>
              <a:t>)</a:t>
            </a:r>
            <a:endParaRPr lang="en-US" altLang="en-US" sz="4000" dirty="0"/>
          </a:p>
        </p:txBody>
      </p:sp>
      <p:sp>
        <p:nvSpPr>
          <p:cNvPr id="62467" name="Rectangle 3"/>
          <p:cNvSpPr>
            <a:spLocks noGrp="1" noChangeArrowheads="1"/>
          </p:cNvSpPr>
          <p:nvPr>
            <p:ph type="body" idx="1"/>
          </p:nvPr>
        </p:nvSpPr>
        <p:spPr>
          <a:xfrm>
            <a:off x="478971" y="1349828"/>
            <a:ext cx="5762171" cy="5268686"/>
          </a:xfrm>
        </p:spPr>
        <p:txBody>
          <a:bodyPr>
            <a:noAutofit/>
          </a:bodyPr>
          <a:lstStyle/>
          <a:p>
            <a:pPr marL="0" indent="0" eaLnBrk="1" hangingPunct="1">
              <a:lnSpc>
                <a:spcPct val="80000"/>
              </a:lnSpc>
              <a:buNone/>
            </a:pPr>
            <a:r>
              <a:rPr lang="es-ES" altLang="en-US" sz="1400" noProof="1"/>
              <a:t>void gltMakeShadowMatrix(GLfloat vPlaneEquation[], GLfloat vLightPos[], GLfloat destMat[])</a:t>
            </a:r>
          </a:p>
          <a:p>
            <a:pPr marL="0" indent="0" eaLnBrk="1" hangingPunct="1">
              <a:lnSpc>
                <a:spcPct val="80000"/>
              </a:lnSpc>
              <a:buNone/>
            </a:pPr>
            <a:r>
              <a:rPr lang="es-ES" altLang="en-US" sz="1400" noProof="1"/>
              <a:t>    </a:t>
            </a:r>
            <a:r>
              <a:rPr lang="es-ES" altLang="en-US" sz="1400" noProof="1" smtClean="0"/>
              <a:t>{    </a:t>
            </a:r>
            <a:r>
              <a:rPr lang="es-ES" altLang="en-US" sz="1400" noProof="1"/>
              <a:t>GLfloat dot</a:t>
            </a:r>
            <a:r>
              <a:rPr lang="es-ES" altLang="en-US" sz="1400" noProof="1" smtClean="0"/>
              <a:t>;</a:t>
            </a:r>
            <a:endParaRPr lang="es-ES" altLang="en-US" sz="1400" noProof="1"/>
          </a:p>
          <a:p>
            <a:pPr marL="0" indent="0" eaLnBrk="1" hangingPunct="1">
              <a:lnSpc>
                <a:spcPct val="80000"/>
              </a:lnSpc>
              <a:buNone/>
            </a:pPr>
            <a:r>
              <a:rPr lang="es-ES" altLang="en-US" sz="1400" noProof="1"/>
              <a:t>	// Dot product of plane and light position</a:t>
            </a:r>
          </a:p>
          <a:p>
            <a:pPr marL="0" indent="0" eaLnBrk="1" hangingPunct="1">
              <a:lnSpc>
                <a:spcPct val="80000"/>
              </a:lnSpc>
              <a:buNone/>
            </a:pPr>
            <a:r>
              <a:rPr lang="es-ES" altLang="en-US" sz="1400" noProof="1"/>
              <a:t>    dot =   vPlaneEquation[0]*vLightPos[0] + vPlaneEquation[1]*vLightPos[1] +</a:t>
            </a:r>
          </a:p>
          <a:p>
            <a:pPr marL="0" indent="0" eaLnBrk="1" hangingPunct="1">
              <a:lnSpc>
                <a:spcPct val="80000"/>
              </a:lnSpc>
              <a:buNone/>
            </a:pPr>
            <a:r>
              <a:rPr lang="es-ES" altLang="en-US" sz="1400" noProof="1"/>
              <a:t>            vPlaneEquation[2]*vLightPos[2] + vPlaneEquation[3]*vLightPos[3</a:t>
            </a:r>
            <a:r>
              <a:rPr lang="es-ES" altLang="en-US" sz="1400" noProof="1" smtClean="0"/>
              <a:t>];</a:t>
            </a:r>
            <a:endParaRPr lang="es-ES" altLang="en-US" sz="1400" noProof="1"/>
          </a:p>
          <a:p>
            <a:pPr marL="0" indent="0" eaLnBrk="1" hangingPunct="1">
              <a:lnSpc>
                <a:spcPct val="80000"/>
              </a:lnSpc>
              <a:buNone/>
            </a:pPr>
            <a:r>
              <a:rPr lang="es-ES" altLang="en-US" sz="1400" noProof="1"/>
              <a:t>    // Now do the projection</a:t>
            </a:r>
          </a:p>
          <a:p>
            <a:pPr marL="0" indent="0" eaLnBrk="1" hangingPunct="1">
              <a:lnSpc>
                <a:spcPct val="80000"/>
              </a:lnSpc>
              <a:buNone/>
            </a:pPr>
            <a:r>
              <a:rPr lang="es-ES" altLang="en-US" sz="1400" noProof="1"/>
              <a:t>    // First column</a:t>
            </a:r>
          </a:p>
          <a:p>
            <a:pPr marL="0" indent="0" eaLnBrk="1" hangingPunct="1">
              <a:lnSpc>
                <a:spcPct val="80000"/>
              </a:lnSpc>
              <a:buNone/>
            </a:pPr>
            <a:r>
              <a:rPr lang="es-ES" altLang="en-US" sz="1400" noProof="1"/>
              <a:t>    destMat[0] = dot - vLightPos[0] * vPlaneEquation[0];</a:t>
            </a:r>
          </a:p>
          <a:p>
            <a:pPr marL="0" indent="0" eaLnBrk="1" hangingPunct="1">
              <a:lnSpc>
                <a:spcPct val="80000"/>
              </a:lnSpc>
              <a:buNone/>
            </a:pPr>
            <a:r>
              <a:rPr lang="es-ES" altLang="en-US" sz="1400" noProof="1"/>
              <a:t>    destMat[4] = 0.0f - vLightPos[0] * vPlaneEquation[1];</a:t>
            </a:r>
          </a:p>
          <a:p>
            <a:pPr marL="0" indent="0" eaLnBrk="1" hangingPunct="1">
              <a:lnSpc>
                <a:spcPct val="80000"/>
              </a:lnSpc>
              <a:buNone/>
            </a:pPr>
            <a:r>
              <a:rPr lang="es-ES" altLang="en-US" sz="1400" noProof="1"/>
              <a:t>    destMat[8] = 0.0f - vLightPos[0] * vPlaneEquation[2];</a:t>
            </a:r>
          </a:p>
          <a:p>
            <a:pPr marL="0" indent="0" eaLnBrk="1" hangingPunct="1">
              <a:lnSpc>
                <a:spcPct val="80000"/>
              </a:lnSpc>
              <a:buNone/>
            </a:pPr>
            <a:r>
              <a:rPr lang="es-ES" altLang="en-US" sz="1400" noProof="1"/>
              <a:t>    destMat[12] = 0.0f - vLightPos[0] * vPlaneEquation[3</a:t>
            </a:r>
            <a:r>
              <a:rPr lang="es-ES" altLang="en-US" sz="1400" noProof="1" smtClean="0"/>
              <a:t>];</a:t>
            </a:r>
            <a:endParaRPr lang="es-ES" altLang="en-US" sz="1400" noProof="1"/>
          </a:p>
          <a:p>
            <a:pPr marL="0" indent="0" eaLnBrk="1" hangingPunct="1">
              <a:lnSpc>
                <a:spcPct val="80000"/>
              </a:lnSpc>
              <a:buNone/>
            </a:pPr>
            <a:r>
              <a:rPr lang="es-ES" altLang="en-US" sz="1400" noProof="1"/>
              <a:t>    // Second column</a:t>
            </a:r>
          </a:p>
          <a:p>
            <a:pPr marL="0" indent="0" eaLnBrk="1" hangingPunct="1">
              <a:lnSpc>
                <a:spcPct val="80000"/>
              </a:lnSpc>
              <a:buNone/>
            </a:pPr>
            <a:r>
              <a:rPr lang="es-ES" altLang="en-US" sz="1400" noProof="1"/>
              <a:t>    destMat[1] = 0.0f - vLightPos[1] * vPlaneEquation[0];</a:t>
            </a:r>
          </a:p>
          <a:p>
            <a:pPr marL="0" indent="0" eaLnBrk="1" hangingPunct="1">
              <a:lnSpc>
                <a:spcPct val="80000"/>
              </a:lnSpc>
              <a:buNone/>
            </a:pPr>
            <a:r>
              <a:rPr lang="es-ES" altLang="en-US" sz="1400" noProof="1"/>
              <a:t>    destMat[5] = dot - vLightPos[1] * vPlaneEquation[1];</a:t>
            </a:r>
          </a:p>
          <a:p>
            <a:pPr marL="0" indent="0" eaLnBrk="1" hangingPunct="1">
              <a:lnSpc>
                <a:spcPct val="80000"/>
              </a:lnSpc>
              <a:buNone/>
            </a:pPr>
            <a:r>
              <a:rPr lang="es-ES" altLang="en-US" sz="1400" noProof="1"/>
              <a:t>    destMat[9] = 0.0f - vLightPos[1] * vPlaneEquation[2];</a:t>
            </a:r>
          </a:p>
          <a:p>
            <a:pPr marL="0" indent="0" eaLnBrk="1" hangingPunct="1">
              <a:lnSpc>
                <a:spcPct val="80000"/>
              </a:lnSpc>
              <a:buNone/>
            </a:pPr>
            <a:r>
              <a:rPr lang="es-ES" altLang="en-US" sz="1400" noProof="1"/>
              <a:t>    destMat[13] = 0.0f - vLightPos[1] * vPlaneEquation[3</a:t>
            </a:r>
            <a:r>
              <a:rPr lang="es-ES" altLang="en-US" sz="1400" noProof="1" smtClean="0"/>
              <a:t>];</a:t>
            </a:r>
            <a:endParaRPr lang="en-US" altLang="en-US" sz="1400" dirty="0"/>
          </a:p>
        </p:txBody>
      </p:sp>
      <p:sp>
        <p:nvSpPr>
          <p:cNvPr id="6" name="Rectangle 3"/>
          <p:cNvSpPr txBox="1">
            <a:spLocks noChangeArrowheads="1"/>
          </p:cNvSpPr>
          <p:nvPr/>
        </p:nvSpPr>
        <p:spPr>
          <a:xfrm>
            <a:off x="6342743" y="1538514"/>
            <a:ext cx="5595255" cy="49203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pPr>
            <a:endParaRPr lang="es-ES" altLang="en-US" sz="1600" noProof="1" smtClean="0"/>
          </a:p>
          <a:p>
            <a:pPr marL="0" indent="0">
              <a:lnSpc>
                <a:spcPct val="80000"/>
              </a:lnSpc>
              <a:buNone/>
            </a:pPr>
            <a:r>
              <a:rPr lang="es-ES" altLang="en-US" sz="1600" noProof="1" smtClean="0"/>
              <a:t>    // Third Column</a:t>
            </a:r>
          </a:p>
          <a:p>
            <a:pPr marL="0" indent="0">
              <a:lnSpc>
                <a:spcPct val="80000"/>
              </a:lnSpc>
              <a:buNone/>
            </a:pPr>
            <a:r>
              <a:rPr lang="es-ES" altLang="en-US" sz="1600" noProof="1" smtClean="0"/>
              <a:t>    destMat[2] = 0.0f - vLightPos[2] * vPlaneEquation[0];</a:t>
            </a:r>
          </a:p>
          <a:p>
            <a:pPr marL="0" indent="0">
              <a:lnSpc>
                <a:spcPct val="80000"/>
              </a:lnSpc>
              <a:buNone/>
            </a:pPr>
            <a:r>
              <a:rPr lang="es-ES" altLang="en-US" sz="1600" noProof="1" smtClean="0"/>
              <a:t>    destMat[6] = 0.0f - vLightPos[2] * vPlaneEquation[1];</a:t>
            </a:r>
          </a:p>
          <a:p>
            <a:pPr marL="0" indent="0">
              <a:lnSpc>
                <a:spcPct val="80000"/>
              </a:lnSpc>
              <a:buNone/>
            </a:pPr>
            <a:r>
              <a:rPr lang="es-ES" altLang="en-US" sz="1600" noProof="1" smtClean="0"/>
              <a:t>    destMat[10] = dot - vLightPos[2] * vPlaneEquation[2];</a:t>
            </a:r>
          </a:p>
          <a:p>
            <a:pPr marL="0" indent="0">
              <a:lnSpc>
                <a:spcPct val="80000"/>
              </a:lnSpc>
              <a:buNone/>
            </a:pPr>
            <a:r>
              <a:rPr lang="es-ES" altLang="en-US" sz="1600" noProof="1" smtClean="0"/>
              <a:t>    destMat[14] = 0.0f - vLightPos[2] * vPlaneEquation[3];</a:t>
            </a:r>
          </a:p>
          <a:p>
            <a:pPr marL="0" indent="0">
              <a:lnSpc>
                <a:spcPct val="80000"/>
              </a:lnSpc>
              <a:buNone/>
            </a:pPr>
            <a:endParaRPr lang="es-ES" altLang="en-US" sz="1600" noProof="1" smtClean="0"/>
          </a:p>
          <a:p>
            <a:pPr marL="0" indent="0">
              <a:lnSpc>
                <a:spcPct val="80000"/>
              </a:lnSpc>
              <a:buNone/>
            </a:pPr>
            <a:r>
              <a:rPr lang="es-ES" altLang="en-US" sz="1600" noProof="1" smtClean="0"/>
              <a:t>    // Fourth Column</a:t>
            </a:r>
          </a:p>
          <a:p>
            <a:pPr marL="0" indent="0">
              <a:lnSpc>
                <a:spcPct val="80000"/>
              </a:lnSpc>
              <a:buNone/>
            </a:pPr>
            <a:r>
              <a:rPr lang="es-ES" altLang="en-US" sz="1600" noProof="1" smtClean="0"/>
              <a:t>    destMat[3] = 0.0f - vLightPos[3] * vPlaneEquation[0];</a:t>
            </a:r>
          </a:p>
          <a:p>
            <a:pPr marL="0" indent="0">
              <a:lnSpc>
                <a:spcPct val="80000"/>
              </a:lnSpc>
              <a:buNone/>
            </a:pPr>
            <a:r>
              <a:rPr lang="es-ES" altLang="en-US" sz="1600" noProof="1" smtClean="0"/>
              <a:t>    destMat[7] = 0.0f - vLightPos[3] * vPlaneEquation[1];</a:t>
            </a:r>
          </a:p>
          <a:p>
            <a:pPr marL="0" indent="0">
              <a:lnSpc>
                <a:spcPct val="80000"/>
              </a:lnSpc>
              <a:buNone/>
            </a:pPr>
            <a:r>
              <a:rPr lang="es-ES" altLang="en-US" sz="1600" noProof="1" smtClean="0"/>
              <a:t>    destMat[11] = 0.0f - vLightPos[3] * vPlaneEquation[2];</a:t>
            </a:r>
          </a:p>
          <a:p>
            <a:pPr marL="0" indent="0">
              <a:lnSpc>
                <a:spcPct val="80000"/>
              </a:lnSpc>
              <a:buNone/>
            </a:pPr>
            <a:r>
              <a:rPr lang="es-ES" altLang="en-US" sz="1600" noProof="1" smtClean="0"/>
              <a:t>    destMat[15] = dot - vLightPos[3] * vPlaneEquation[3];</a:t>
            </a:r>
          </a:p>
          <a:p>
            <a:pPr marL="0" indent="0">
              <a:lnSpc>
                <a:spcPct val="80000"/>
              </a:lnSpc>
              <a:buNone/>
            </a:pPr>
            <a:r>
              <a:rPr lang="es-ES" altLang="en-US" sz="1600" noProof="1" smtClean="0"/>
              <a:t>    }</a:t>
            </a:r>
          </a:p>
          <a:p>
            <a:pPr>
              <a:lnSpc>
                <a:spcPct val="80000"/>
              </a:lnSpc>
            </a:pPr>
            <a:endParaRPr lang="en-US" altLang="en-US" sz="800" dirty="0" smtClean="0"/>
          </a:p>
          <a:p>
            <a:pPr>
              <a:lnSpc>
                <a:spcPct val="80000"/>
              </a:lnSpc>
              <a:buFontTx/>
              <a:buNone/>
            </a:pPr>
            <a:endParaRPr lang="en-US" altLang="en-US" sz="1600" dirty="0"/>
          </a:p>
        </p:txBody>
      </p:sp>
    </p:spTree>
    <p:extLst>
      <p:ext uri="{BB962C8B-B14F-4D97-AF65-F5344CB8AC3E}">
        <p14:creationId xmlns:p14="http://schemas.microsoft.com/office/powerpoint/2010/main" val="992179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altLang="en-US" sz="4000" dirty="0" err="1" smtClean="0"/>
              <a:t>Pregunta</a:t>
            </a:r>
            <a:r>
              <a:rPr lang="en-US" altLang="en-US" sz="4000" dirty="0" smtClean="0"/>
              <a:t> de control </a:t>
            </a:r>
            <a:endParaRPr lang="en-US" altLang="en-US" sz="4000" dirty="0"/>
          </a:p>
        </p:txBody>
      </p:sp>
      <p:sp>
        <p:nvSpPr>
          <p:cNvPr id="63491" name="Rectangle 3"/>
          <p:cNvSpPr>
            <a:spLocks noGrp="1" noChangeArrowheads="1"/>
          </p:cNvSpPr>
          <p:nvPr>
            <p:ph type="body" idx="1"/>
          </p:nvPr>
        </p:nvSpPr>
        <p:spPr/>
        <p:txBody>
          <a:bodyPr/>
          <a:lstStyle/>
          <a:p>
            <a:pPr eaLnBrk="1" hangingPunct="1"/>
            <a:r>
              <a:rPr lang="es-MX" altLang="en-US" dirty="0" smtClean="0"/>
              <a:t>¿</a:t>
            </a:r>
            <a:r>
              <a:rPr lang="en-US" altLang="en-US" dirty="0" err="1" smtClean="0"/>
              <a:t>En</a:t>
            </a:r>
            <a:r>
              <a:rPr lang="en-US" altLang="en-US" dirty="0" smtClean="0"/>
              <a:t> que </a:t>
            </a:r>
            <a:r>
              <a:rPr lang="en-US" altLang="en-US" dirty="0" err="1" smtClean="0"/>
              <a:t>orden</a:t>
            </a:r>
            <a:r>
              <a:rPr lang="en-US" altLang="en-US" dirty="0" smtClean="0"/>
              <a:t> hay que </a:t>
            </a:r>
            <a:r>
              <a:rPr lang="en-US" altLang="en-US" dirty="0" err="1" smtClean="0"/>
              <a:t>construir</a:t>
            </a:r>
            <a:r>
              <a:rPr lang="en-US" altLang="en-US" dirty="0" smtClean="0"/>
              <a:t> </a:t>
            </a:r>
            <a:r>
              <a:rPr lang="en-US" altLang="en-US" dirty="0" err="1" smtClean="0"/>
              <a:t>los</a:t>
            </a:r>
            <a:r>
              <a:rPr lang="en-US" altLang="en-US" dirty="0" smtClean="0"/>
              <a:t> </a:t>
            </a:r>
            <a:r>
              <a:rPr lang="en-US" altLang="en-US" dirty="0" err="1" smtClean="0"/>
              <a:t>siguientes</a:t>
            </a:r>
            <a:r>
              <a:rPr lang="en-US" altLang="en-US" dirty="0" smtClean="0"/>
              <a:t> </a:t>
            </a:r>
            <a:r>
              <a:rPr lang="en-US" altLang="en-US" dirty="0" err="1" smtClean="0"/>
              <a:t>componentes</a:t>
            </a:r>
            <a:r>
              <a:rPr lang="en-US" altLang="en-US" dirty="0" smtClean="0"/>
              <a:t> de la imagen?:</a:t>
            </a:r>
          </a:p>
          <a:p>
            <a:pPr lvl="1" eaLnBrk="1" hangingPunct="1"/>
            <a:r>
              <a:rPr lang="en-US" altLang="en-US" dirty="0" err="1" smtClean="0"/>
              <a:t>Piso</a:t>
            </a:r>
            <a:endParaRPr lang="en-US" altLang="en-US" dirty="0" smtClean="0"/>
          </a:p>
          <a:p>
            <a:pPr lvl="1" eaLnBrk="1" hangingPunct="1"/>
            <a:r>
              <a:rPr lang="en-US" altLang="en-US" dirty="0" err="1" smtClean="0"/>
              <a:t>Objeto</a:t>
            </a:r>
            <a:endParaRPr lang="en-US" altLang="en-US" dirty="0" smtClean="0"/>
          </a:p>
          <a:p>
            <a:pPr lvl="1" eaLnBrk="1" hangingPunct="1"/>
            <a:r>
              <a:rPr lang="en-US" altLang="en-US" dirty="0" err="1" smtClean="0"/>
              <a:t>Sombra</a:t>
            </a:r>
            <a:r>
              <a:rPr lang="en-US" altLang="en-US" dirty="0" smtClean="0"/>
              <a:t> del </a:t>
            </a:r>
            <a:r>
              <a:rPr lang="en-US" altLang="en-US" dirty="0" err="1" smtClean="0"/>
              <a:t>objeto</a:t>
            </a:r>
            <a:r>
              <a:rPr lang="en-US" altLang="en-US" dirty="0" smtClean="0"/>
              <a:t> </a:t>
            </a:r>
            <a:r>
              <a:rPr lang="en-US" altLang="en-US" dirty="0" err="1" smtClean="0"/>
              <a:t>en</a:t>
            </a:r>
            <a:r>
              <a:rPr lang="en-US" altLang="en-US" dirty="0" smtClean="0"/>
              <a:t> el </a:t>
            </a:r>
            <a:r>
              <a:rPr lang="en-US" altLang="en-US" dirty="0" err="1" smtClean="0"/>
              <a:t>piso</a:t>
            </a:r>
            <a:endParaRPr lang="en-US" altLang="en-US" dirty="0" smtClean="0"/>
          </a:p>
          <a:p>
            <a:pPr lvl="1" eaLnBrk="1" hangingPunct="1"/>
            <a:endParaRPr lang="en-US" altLang="en-US" dirty="0"/>
          </a:p>
          <a:p>
            <a:pPr lvl="1" eaLnBrk="1" hangingPunct="1"/>
            <a:endParaRPr lang="en-US" altLang="en-US" dirty="0" smtClean="0"/>
          </a:p>
          <a:p>
            <a:pPr lvl="1" eaLnBrk="1" hangingPunct="1"/>
            <a:r>
              <a:rPr lang="en-US" altLang="en-US" sz="3200" dirty="0" err="1" smtClean="0"/>
              <a:t>Respuesta</a:t>
            </a:r>
            <a:r>
              <a:rPr lang="en-US" altLang="en-US" sz="3200" dirty="0" smtClean="0"/>
              <a:t>: </a:t>
            </a:r>
            <a:r>
              <a:rPr lang="en-US" altLang="en-US" sz="3200" dirty="0" err="1" smtClean="0"/>
              <a:t>piso</a:t>
            </a:r>
            <a:r>
              <a:rPr lang="en-US" altLang="en-US" sz="3200" dirty="0" smtClean="0"/>
              <a:t>-&gt;</a:t>
            </a:r>
            <a:r>
              <a:rPr lang="en-US" altLang="en-US" sz="3200" dirty="0" err="1" smtClean="0"/>
              <a:t>sombra</a:t>
            </a:r>
            <a:r>
              <a:rPr lang="en-US" altLang="en-US" sz="3200" dirty="0" smtClean="0"/>
              <a:t>-&gt;</a:t>
            </a:r>
            <a:r>
              <a:rPr lang="en-US" altLang="en-US" sz="3200" dirty="0" err="1" smtClean="0"/>
              <a:t>objeto</a:t>
            </a:r>
            <a:endParaRPr lang="en-US" altLang="en-US" sz="3200" dirty="0" smtClean="0"/>
          </a:p>
        </p:txBody>
      </p:sp>
    </p:spTree>
    <p:extLst>
      <p:ext uri="{BB962C8B-B14F-4D97-AF65-F5344CB8AC3E}">
        <p14:creationId xmlns:p14="http://schemas.microsoft.com/office/powerpoint/2010/main" val="24553092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altLang="en-US" sz="4000" dirty="0" err="1" smtClean="0"/>
              <a:t>Plantilla</a:t>
            </a:r>
            <a:r>
              <a:rPr lang="en-US" altLang="en-US" sz="4000" dirty="0" smtClean="0"/>
              <a:t> para </a:t>
            </a:r>
            <a:r>
              <a:rPr lang="en-US" altLang="en-US" sz="4000" dirty="0" err="1" smtClean="0"/>
              <a:t>programar</a:t>
            </a:r>
            <a:r>
              <a:rPr lang="en-US" altLang="en-US" sz="4000" dirty="0" smtClean="0"/>
              <a:t> </a:t>
            </a:r>
            <a:r>
              <a:rPr lang="en-US" altLang="en-US" sz="4000" dirty="0" err="1" smtClean="0"/>
              <a:t>geometricamente</a:t>
            </a:r>
            <a:r>
              <a:rPr lang="en-US" altLang="en-US" sz="4000" dirty="0" smtClean="0"/>
              <a:t> la </a:t>
            </a:r>
            <a:r>
              <a:rPr lang="en-US" altLang="en-US" sz="4000" dirty="0" err="1" smtClean="0"/>
              <a:t>sombra</a:t>
            </a:r>
            <a:endParaRPr lang="en-US" altLang="en-US" sz="4000" dirty="0"/>
          </a:p>
        </p:txBody>
      </p:sp>
      <p:sp>
        <p:nvSpPr>
          <p:cNvPr id="63491" name="Rectangle 3"/>
          <p:cNvSpPr>
            <a:spLocks noGrp="1" noChangeArrowheads="1"/>
          </p:cNvSpPr>
          <p:nvPr>
            <p:ph type="body" idx="1"/>
          </p:nvPr>
        </p:nvSpPr>
        <p:spPr/>
        <p:txBody>
          <a:bodyPr>
            <a:normAutofit fontScale="70000" lnSpcReduction="20000"/>
          </a:bodyPr>
          <a:lstStyle/>
          <a:p>
            <a:r>
              <a:rPr lang="es-MX" dirty="0" smtClean="0"/>
              <a:t>Supongamos </a:t>
            </a:r>
            <a:r>
              <a:rPr lang="es-MX" dirty="0"/>
              <a:t>que </a:t>
            </a:r>
            <a:endParaRPr lang="es-MX" dirty="0" smtClean="0"/>
          </a:p>
          <a:p>
            <a:pPr lvl="1"/>
            <a:r>
              <a:rPr lang="es-MX" dirty="0" smtClean="0"/>
              <a:t>la </a:t>
            </a:r>
            <a:r>
              <a:rPr lang="es-MX" dirty="0"/>
              <a:t>función </a:t>
            </a:r>
            <a:r>
              <a:rPr lang="es-MX" dirty="0" err="1"/>
              <a:t>void</a:t>
            </a:r>
            <a:r>
              <a:rPr lang="es-MX" dirty="0"/>
              <a:t> </a:t>
            </a:r>
            <a:r>
              <a:rPr lang="es-MX" i="1" dirty="0" err="1"/>
              <a:t>Objetos_de_MiMundo</a:t>
            </a:r>
            <a:r>
              <a:rPr lang="es-MX" dirty="0" smtClean="0"/>
              <a:t>() </a:t>
            </a:r>
            <a:r>
              <a:rPr lang="es-MX" dirty="0"/>
              <a:t>genera los objetos de un mundo virtual</a:t>
            </a:r>
            <a:r>
              <a:rPr lang="en-US" altLang="en-US" dirty="0" smtClean="0"/>
              <a:t> , </a:t>
            </a:r>
          </a:p>
          <a:p>
            <a:pPr lvl="1"/>
            <a:r>
              <a:rPr lang="en-US" altLang="en-US" dirty="0" smtClean="0"/>
              <a:t>la </a:t>
            </a:r>
            <a:r>
              <a:rPr lang="en-US" altLang="en-US" dirty="0" err="1" smtClean="0"/>
              <a:t>función</a:t>
            </a:r>
            <a:r>
              <a:rPr lang="en-US" altLang="en-US" dirty="0" smtClean="0"/>
              <a:t> </a:t>
            </a:r>
            <a:r>
              <a:rPr lang="es-ES" altLang="en-US" noProof="1" smtClean="0"/>
              <a:t>void </a:t>
            </a:r>
            <a:r>
              <a:rPr lang="es-ES" altLang="en-US" i="1" noProof="1" smtClean="0"/>
              <a:t>gltMakeShadowMatrix</a:t>
            </a:r>
            <a:r>
              <a:rPr lang="es-ES" altLang="en-US" noProof="1" smtClean="0"/>
              <a:t>( </a:t>
            </a:r>
            <a:r>
              <a:rPr lang="es-ES" altLang="en-US" noProof="1"/>
              <a:t>vPlaneEquation[], GLfloat vLightPos[], </a:t>
            </a:r>
            <a:r>
              <a:rPr lang="es-ES" altLang="en-US" noProof="1" smtClean="0"/>
              <a:t> MatrizSombra[]) es de la diapositiva anterior: calcula MatrizSombra mediante el plano y la luz</a:t>
            </a:r>
          </a:p>
          <a:p>
            <a:r>
              <a:rPr lang="es-ES" altLang="en-US" noProof="1" smtClean="0"/>
              <a:t>Entonces, la función que mapea los objetos al plano con misma geometría que hace la sombra puede ser organizada de siguiente manera:</a:t>
            </a:r>
          </a:p>
          <a:p>
            <a:pPr marL="0" indent="0">
              <a:buNone/>
            </a:pPr>
            <a:endParaRPr lang="es-ES" altLang="en-US" noProof="1" smtClean="0"/>
          </a:p>
          <a:p>
            <a:pPr marL="457200" lvl="1" indent="0">
              <a:buNone/>
            </a:pPr>
            <a:r>
              <a:rPr lang="es-ES" altLang="en-US" noProof="1"/>
              <a:t>void SombradeMiMundo(datosdeLuz, datosdePlano</a:t>
            </a:r>
            <a:r>
              <a:rPr lang="es-ES" altLang="en-US" noProof="1" smtClean="0"/>
              <a:t>){</a:t>
            </a:r>
          </a:p>
          <a:p>
            <a:pPr marL="457200" lvl="1" indent="0">
              <a:buNone/>
            </a:pPr>
            <a:r>
              <a:rPr lang="es-ES" altLang="en-US" noProof="1" smtClean="0"/>
              <a:t>glPushMatrix();</a:t>
            </a:r>
          </a:p>
          <a:p>
            <a:pPr marL="457200" lvl="1" indent="0">
              <a:buNone/>
            </a:pPr>
            <a:r>
              <a:rPr lang="es-ES" altLang="en-US" noProof="1" smtClean="0"/>
              <a:t>               gltMakeShadowMatrix</a:t>
            </a:r>
            <a:r>
              <a:rPr lang="es-ES" altLang="en-US" noProof="1"/>
              <a:t>( </a:t>
            </a:r>
            <a:r>
              <a:rPr lang="es-ES" altLang="en-US" noProof="1" smtClean="0"/>
              <a:t>datosPlano, datosLuz,  MatrizSombra);</a:t>
            </a:r>
            <a:endParaRPr lang="es-ES" altLang="en-US" noProof="1"/>
          </a:p>
          <a:p>
            <a:pPr marL="457200" lvl="1" indent="0">
              <a:buNone/>
            </a:pPr>
            <a:r>
              <a:rPr lang="es-ES" altLang="en-US" noProof="1" smtClean="0"/>
              <a:t>               glMultMatrix(MatrizSombra</a:t>
            </a:r>
            <a:r>
              <a:rPr lang="es-ES" altLang="en-US" noProof="1"/>
              <a:t>);</a:t>
            </a:r>
          </a:p>
          <a:p>
            <a:pPr marL="457200" lvl="1" indent="0">
              <a:buNone/>
            </a:pPr>
            <a:r>
              <a:rPr lang="es-ES" altLang="en-US" noProof="1" smtClean="0"/>
              <a:t>               Objetos_de_MiMundo</a:t>
            </a:r>
            <a:r>
              <a:rPr lang="es-ES" altLang="en-US" noProof="1"/>
              <a:t>();</a:t>
            </a:r>
          </a:p>
          <a:p>
            <a:pPr marL="457200" lvl="1" indent="0">
              <a:buNone/>
            </a:pPr>
            <a:r>
              <a:rPr lang="es-ES" altLang="en-US" noProof="1" smtClean="0"/>
              <a:t>        glPopMatriz</a:t>
            </a:r>
            <a:r>
              <a:rPr lang="es-ES" altLang="en-US" noProof="1"/>
              <a:t>();</a:t>
            </a:r>
          </a:p>
          <a:p>
            <a:pPr marL="457200" lvl="1" indent="0">
              <a:buNone/>
            </a:pPr>
            <a:r>
              <a:rPr lang="es-ES" altLang="en-US" noProof="1" smtClean="0"/>
              <a:t>}</a:t>
            </a:r>
            <a:endParaRPr lang="es-ES" altLang="en-US" noProof="1"/>
          </a:p>
          <a:p>
            <a:r>
              <a:rPr lang="en-US" altLang="en-US" dirty="0" smtClean="0"/>
              <a:t>Sin embargo, </a:t>
            </a:r>
            <a:r>
              <a:rPr lang="en-US" altLang="en-US" dirty="0" err="1" smtClean="0"/>
              <a:t>en</a:t>
            </a:r>
            <a:r>
              <a:rPr lang="en-US" altLang="en-US" dirty="0" smtClean="0"/>
              <a:t> </a:t>
            </a:r>
            <a:r>
              <a:rPr lang="en-US" altLang="en-US" dirty="0" err="1" smtClean="0"/>
              <a:t>lugar</a:t>
            </a:r>
            <a:r>
              <a:rPr lang="en-US" altLang="en-US" dirty="0" smtClean="0"/>
              <a:t> de </a:t>
            </a:r>
            <a:r>
              <a:rPr lang="es-ES" altLang="en-US" i="1" noProof="1"/>
              <a:t>Objetos_de_MiMundo</a:t>
            </a:r>
            <a:r>
              <a:rPr lang="es-ES" altLang="en-US" noProof="1" smtClean="0"/>
              <a:t>(); hay que desarrollar otra función </a:t>
            </a:r>
            <a:r>
              <a:rPr lang="es-ES" altLang="en-US" i="1" noProof="1" smtClean="0"/>
              <a:t>Objetos_de_MiMundo_sin_Color</a:t>
            </a:r>
            <a:r>
              <a:rPr lang="es-ES" altLang="en-US" noProof="1" smtClean="0"/>
              <a:t>() que geométricamente hace lo mismo, pero no opera con asignación de colores</a:t>
            </a:r>
            <a:endParaRPr lang="es-ES" altLang="en-US" noProof="1"/>
          </a:p>
          <a:p>
            <a:endParaRPr lang="en-US" altLang="en-US" dirty="0" smtClean="0"/>
          </a:p>
        </p:txBody>
      </p:sp>
    </p:spTree>
    <p:extLst>
      <p:ext uri="{BB962C8B-B14F-4D97-AF65-F5344CB8AC3E}">
        <p14:creationId xmlns:p14="http://schemas.microsoft.com/office/powerpoint/2010/main" val="32060810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normAutofit fontScale="90000"/>
          </a:bodyPr>
          <a:lstStyle/>
          <a:p>
            <a:r>
              <a:rPr lang="es-419" sz="4000" dirty="0"/>
              <a:t>Manipulaciones con prueba de profundidad (</a:t>
            </a:r>
            <a:r>
              <a:rPr lang="es-MX" sz="4000" dirty="0"/>
              <a:t>GL_DEPTH_TEST) </a:t>
            </a:r>
            <a:r>
              <a:rPr lang="es-419" sz="4000" dirty="0"/>
              <a:t>durante construcción de sombra</a:t>
            </a:r>
            <a:br>
              <a:rPr lang="es-419" sz="4000" dirty="0"/>
            </a:br>
            <a:r>
              <a:rPr lang="es-419" sz="4000" dirty="0"/>
              <a:t/>
            </a:r>
            <a:br>
              <a:rPr lang="es-419" sz="4000" dirty="0"/>
            </a:br>
            <a:endParaRPr lang="en-US" altLang="en-US" sz="4000" dirty="0"/>
          </a:p>
        </p:txBody>
      </p:sp>
      <p:sp>
        <p:nvSpPr>
          <p:cNvPr id="63491" name="Rectangle 3"/>
          <p:cNvSpPr>
            <a:spLocks noGrp="1" noChangeArrowheads="1"/>
          </p:cNvSpPr>
          <p:nvPr>
            <p:ph type="body" idx="1"/>
          </p:nvPr>
        </p:nvSpPr>
        <p:spPr/>
        <p:txBody>
          <a:bodyPr>
            <a:normAutofit/>
          </a:bodyPr>
          <a:lstStyle/>
          <a:p>
            <a:r>
              <a:rPr lang="es-419" altLang="en-US" noProof="1" smtClean="0"/>
              <a:t>La sombra se dibuja sobre el mismo plano que el piso</a:t>
            </a:r>
          </a:p>
          <a:p>
            <a:r>
              <a:rPr lang="es-419" altLang="en-US" noProof="1" smtClean="0"/>
              <a:t>Por lo tanto existe probabilidad de “parpateo”: los errores de redondeo pueden hacer que a veces la sombra se esconde tras del piso y a veces -- al revés.</a:t>
            </a:r>
            <a:endParaRPr lang="es-419" altLang="en-US" noProof="1"/>
          </a:p>
          <a:p>
            <a:r>
              <a:rPr lang="es-ES" altLang="en-US" noProof="1" smtClean="0"/>
              <a:t>Para evitar “parpateo”, antes de llamar la función que renderiza la sombra, hay que desabilirar la prueba de profundidad, mientras en sequida después – volver a establecer el estado (de la máquina de OpenGL) anterior.</a:t>
            </a:r>
            <a:endParaRPr lang="es-ES" altLang="en-US" noProof="1"/>
          </a:p>
          <a:p>
            <a:endParaRPr lang="en-US" altLang="en-US" dirty="0" smtClean="0"/>
          </a:p>
        </p:txBody>
      </p:sp>
    </p:spTree>
    <p:extLst>
      <p:ext uri="{BB962C8B-B14F-4D97-AF65-F5344CB8AC3E}">
        <p14:creationId xmlns:p14="http://schemas.microsoft.com/office/powerpoint/2010/main" val="31393994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normAutofit/>
          </a:bodyPr>
          <a:lstStyle/>
          <a:p>
            <a:r>
              <a:rPr lang="es-419" sz="4000" dirty="0" smtClean="0"/>
              <a:t>Ejercicios</a:t>
            </a:r>
            <a:r>
              <a:rPr lang="es-419" sz="4000" dirty="0"/>
              <a:t/>
            </a:r>
            <a:br>
              <a:rPr lang="es-419" sz="4000" dirty="0"/>
            </a:br>
            <a:endParaRPr lang="en-US" altLang="en-US" sz="4000" dirty="0"/>
          </a:p>
        </p:txBody>
      </p:sp>
      <p:sp>
        <p:nvSpPr>
          <p:cNvPr id="63491" name="Rectangle 3"/>
          <p:cNvSpPr>
            <a:spLocks noGrp="1" noChangeArrowheads="1"/>
          </p:cNvSpPr>
          <p:nvPr>
            <p:ph type="body" idx="1"/>
          </p:nvPr>
        </p:nvSpPr>
        <p:spPr/>
        <p:txBody>
          <a:bodyPr>
            <a:normAutofit fontScale="92500" lnSpcReduction="10000"/>
          </a:bodyPr>
          <a:lstStyle/>
          <a:p>
            <a:r>
              <a:rPr lang="es-419" altLang="en-US" noProof="1"/>
              <a:t>Estudien y hagan experimentos con http://newton.uam.mx/xgeorge/uea/graficacion/21_O/ejer_cubo_sombra_21O.cpp</a:t>
            </a:r>
            <a:endParaRPr lang="es-419" altLang="en-US" noProof="1" smtClean="0"/>
          </a:p>
          <a:p>
            <a:r>
              <a:rPr lang="es-419" altLang="en-US" strike="sngStrike" noProof="1" smtClean="0"/>
              <a:t>Analicen cómo la plantilla anterior para la sombra se implementa en este ejemplo.</a:t>
            </a:r>
            <a:endParaRPr lang="es-419" altLang="en-US" strike="sngStrike" noProof="1"/>
          </a:p>
          <a:p>
            <a:r>
              <a:rPr lang="es-419" altLang="en-US" strike="sngStrike" noProof="1" smtClean="0"/>
              <a:t>¿Porque la sombra sale fuera del piso? Modifiquen los parámetros de luz, piso, etc, que la sombra no salga fuera</a:t>
            </a:r>
          </a:p>
          <a:p>
            <a:r>
              <a:rPr lang="es-419" altLang="en-US" strike="sngStrike" noProof="1" smtClean="0"/>
              <a:t>En este código no está implementada la recomendación de la diapositiva anterior sobre prueba de profundidad. Realizenla. </a:t>
            </a:r>
            <a:endParaRPr lang="es-ES" altLang="en-US" strike="sngStrike" noProof="1" smtClean="0"/>
          </a:p>
          <a:p>
            <a:r>
              <a:rPr lang="es-ES" altLang="en-US" strike="sngStrike" noProof="1" smtClean="0"/>
              <a:t>Agreguen unos controles de luz para lograr el mismo objetivo como en el bulit anterior, pero a través de teclas de control de luz </a:t>
            </a:r>
            <a:endParaRPr lang="es-ES" altLang="en-US" strike="sngStrike" noProof="1"/>
          </a:p>
          <a:p>
            <a:endParaRPr lang="en-US" altLang="en-US" dirty="0" smtClean="0"/>
          </a:p>
        </p:txBody>
      </p:sp>
    </p:spTree>
    <p:extLst>
      <p:ext uri="{BB962C8B-B14F-4D97-AF65-F5344CB8AC3E}">
        <p14:creationId xmlns:p14="http://schemas.microsoft.com/office/powerpoint/2010/main" val="220572801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FF00"/>
      </a:dk1>
      <a:lt1>
        <a:sysClr val="window" lastClr="000033"/>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1099</TotalTime>
  <Words>555</Words>
  <Application>Microsoft Office PowerPoint</Application>
  <PresentationFormat>Panorámica</PresentationFormat>
  <Paragraphs>85</Paragraphs>
  <Slides>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Arial</vt:lpstr>
      <vt:lpstr>Bradley Hand ITC</vt:lpstr>
      <vt:lpstr>Calibri</vt:lpstr>
      <vt:lpstr>Calibri Light</vt:lpstr>
      <vt:lpstr>Tema de Office</vt:lpstr>
      <vt:lpstr>Trimestre: 22-O uea: Graficas por Computadora(1151051)  Grupo CSI01; Horario: Lu-Mie-Vie 8:30—10:00 RESUMENES DEL CURSO Sección: Aplicación de Matriz de sombra</vt:lpstr>
      <vt:lpstr>Resumen</vt:lpstr>
      <vt:lpstr>Código para calcular la matriz de sombra ( 13…pptx)</vt:lpstr>
      <vt:lpstr>Pregunta de control </vt:lpstr>
      <vt:lpstr>Plantilla para programar geometricamente la sombra</vt:lpstr>
      <vt:lpstr>Manipulaciones con prueba de profundidad (GL_DEPTH_TEST) durante construcción de sombra  </vt:lpstr>
      <vt:lpstr>Ejercicios </vt:lpstr>
    </vt:vector>
  </TitlesOfParts>
  <Company>UAM Azcapotzalco División de CBI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xgeorge</dc:creator>
  <cp:lastModifiedBy>Cuenta Microsoft</cp:lastModifiedBy>
  <cp:revision>83</cp:revision>
  <dcterms:created xsi:type="dcterms:W3CDTF">2020-05-15T00:49:28Z</dcterms:created>
  <dcterms:modified xsi:type="dcterms:W3CDTF">2022-11-05T02:23:34Z</dcterms:modified>
</cp:coreProperties>
</file>