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72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3" autoAdjust="0"/>
    <p:restoredTop sz="94660"/>
  </p:normalViewPr>
  <p:slideViewPr>
    <p:cSldViewPr snapToGrid="0">
      <p:cViewPr varScale="1">
        <p:scale>
          <a:sx n="97" d="100"/>
          <a:sy n="97" d="100"/>
        </p:scale>
        <p:origin x="21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2o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8:30—10:00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Matriz de sombra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3200" u="sng" dirty="0">
                <a:hlinkClick r:id="rId2"/>
              </a:rPr>
              <a:t>graficas.</a:t>
            </a:r>
            <a:r>
              <a:rPr lang="es-ES" sz="3200" u="sng" dirty="0"/>
              <a:t>computadora.22o</a:t>
            </a:r>
            <a:r>
              <a:rPr lang="es-ES" sz="3200" u="sng" dirty="0">
                <a:hlinkClick r:id="rId2"/>
              </a:rPr>
              <a:t>@gmail.com</a:t>
            </a:r>
            <a:r>
              <a:rPr lang="es-ES" sz="3200" b="1" dirty="0" smtClean="0"/>
              <a:t> </a:t>
            </a:r>
            <a:endParaRPr lang="en-US" sz="3200" dirty="0"/>
          </a:p>
          <a:p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(6)</a:t>
            </a:r>
            <a:endParaRPr lang="es-ES" altLang="en-US" sz="400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557338"/>
            <a:ext cx="8229600" cy="452596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s-ES" altLang="en-US" sz="2000"/>
              <a:t>Multiplicamos todos componentes del vector en (***) por </a:t>
            </a:r>
          </a:p>
          <a:p>
            <a:pPr eaLnBrk="1" hangingPunct="1">
              <a:lnSpc>
                <a:spcPct val="80000"/>
              </a:lnSpc>
            </a:pPr>
            <a:endParaRPr lang="es-ES" altLang="en-US" sz="2000"/>
          </a:p>
          <a:p>
            <a:pPr eaLnBrk="1" hangingPunct="1">
              <a:lnSpc>
                <a:spcPct val="80000"/>
              </a:lnSpc>
            </a:pPr>
            <a:endParaRPr lang="es-ES" altLang="en-US" sz="2000"/>
          </a:p>
          <a:p>
            <a:pPr eaLnBrk="1" hangingPunct="1">
              <a:lnSpc>
                <a:spcPct val="80000"/>
              </a:lnSpc>
            </a:pPr>
            <a:endParaRPr lang="es-ES" altLang="en-US" sz="2000"/>
          </a:p>
          <a:p>
            <a:pPr eaLnBrk="1" hangingPunct="1">
              <a:lnSpc>
                <a:spcPct val="80000"/>
              </a:lnSpc>
            </a:pPr>
            <a:endParaRPr lang="es-ES" altLang="en-US" sz="20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en-US" sz="2000"/>
              <a:t>(estamos usando la equivalencia antemencionada). Se tiene</a:t>
            </a:r>
          </a:p>
          <a:p>
            <a:pPr eaLnBrk="1" hangingPunct="1">
              <a:lnSpc>
                <a:spcPct val="80000"/>
              </a:lnSpc>
            </a:pPr>
            <a:endParaRPr lang="es-ES" altLang="en-US" sz="2000"/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Desarrollando las últimas expresiones, se tiene</a:t>
            </a:r>
            <a:endParaRPr lang="es-ES" altLang="en-US" sz="2000"/>
          </a:p>
        </p:txBody>
      </p:sp>
      <p:sp>
        <p:nvSpPr>
          <p:cNvPr id="58372" name="Rectangle 5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8373" name="Object 4"/>
          <p:cNvGraphicFramePr>
            <a:graphicFrameLocks noChangeAspect="1"/>
          </p:cNvGraphicFramePr>
          <p:nvPr/>
        </p:nvGraphicFramePr>
        <p:xfrm>
          <a:off x="3071813" y="1989138"/>
          <a:ext cx="6553200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Ecuación" r:id="rId3" imgW="2019300" imgH="241300" progId="Equation.3">
                  <p:embed/>
                </p:oleObj>
              </mc:Choice>
              <mc:Fallback>
                <p:oleObj name="Ecuación" r:id="rId3" imgW="20193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3" y="1989138"/>
                        <a:ext cx="6553200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4" name="Rectangle 7"/>
          <p:cNvSpPr>
            <a:spLocks noChangeArrowheads="1"/>
          </p:cNvSpPr>
          <p:nvPr/>
        </p:nvSpPr>
        <p:spPr bwMode="auto">
          <a:xfrm>
            <a:off x="1524000" y="27717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8375" name="Rectangle 9"/>
          <p:cNvSpPr>
            <a:spLocks noChangeArrowheads="1"/>
          </p:cNvSpPr>
          <p:nvPr/>
        </p:nvSpPr>
        <p:spPr bwMode="auto">
          <a:xfrm>
            <a:off x="1524000" y="27717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8376" name="Object 8"/>
          <p:cNvGraphicFramePr>
            <a:graphicFrameLocks noChangeAspect="1"/>
          </p:cNvGraphicFramePr>
          <p:nvPr/>
        </p:nvGraphicFramePr>
        <p:xfrm>
          <a:off x="1631951" y="3573463"/>
          <a:ext cx="9001125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Ecuación" r:id="rId5" imgW="4775200" imgH="939800" progId="Equation.3">
                  <p:embed/>
                </p:oleObj>
              </mc:Choice>
              <mc:Fallback>
                <p:oleObj name="Ecuación" r:id="rId5" imgW="4775200" imgH="93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1951" y="3573463"/>
                        <a:ext cx="9001125" cy="177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413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(7)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/>
              <a:t> </a:t>
            </a:r>
          </a:p>
        </p:txBody>
      </p:sp>
      <p:sp>
        <p:nvSpPr>
          <p:cNvPr id="59396" name="Rectangle 5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9397" name="Rectangle 7"/>
          <p:cNvSpPr>
            <a:spLocks noChangeArrowheads="1"/>
          </p:cNvSpPr>
          <p:nvPr/>
        </p:nvSpPr>
        <p:spPr bwMode="auto">
          <a:xfrm>
            <a:off x="1524000" y="27717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9398" name="Object 6"/>
          <p:cNvGraphicFramePr>
            <a:graphicFrameLocks noChangeAspect="1"/>
          </p:cNvGraphicFramePr>
          <p:nvPr/>
        </p:nvGraphicFramePr>
        <p:xfrm>
          <a:off x="2087563" y="1628776"/>
          <a:ext cx="7753350" cy="208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8" name="Ecuación" r:id="rId3" imgW="3505200" imgH="939800" progId="Equation.3">
                  <p:embed/>
                </p:oleObj>
              </mc:Choice>
              <mc:Fallback>
                <p:oleObj name="Ecuación" r:id="rId3" imgW="3505200" imgH="93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7563" y="1628776"/>
                        <a:ext cx="7753350" cy="208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9" name="Rectangle 9"/>
          <p:cNvSpPr>
            <a:spLocks noChangeArrowheads="1"/>
          </p:cNvSpPr>
          <p:nvPr/>
        </p:nvSpPr>
        <p:spPr bwMode="auto">
          <a:xfrm>
            <a:off x="1524000" y="27717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9400" name="Rectangle 11"/>
          <p:cNvSpPr>
            <a:spLocks noChangeArrowheads="1"/>
          </p:cNvSpPr>
          <p:nvPr/>
        </p:nvSpPr>
        <p:spPr bwMode="auto">
          <a:xfrm>
            <a:off x="1524000" y="27717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9401" name="Object 10"/>
          <p:cNvGraphicFramePr>
            <a:graphicFrameLocks noChangeAspect="1"/>
          </p:cNvGraphicFramePr>
          <p:nvPr/>
        </p:nvGraphicFramePr>
        <p:xfrm>
          <a:off x="2330450" y="3902075"/>
          <a:ext cx="7221538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9" name="Ecuación" r:id="rId5" imgW="2832100" imgH="939800" progId="Equation.3">
                  <p:embed/>
                </p:oleObj>
              </mc:Choice>
              <mc:Fallback>
                <p:oleObj name="Ecuación" r:id="rId5" imgW="2832100" imgH="93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0450" y="3902075"/>
                        <a:ext cx="7221538" cy="240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833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(8)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Comparándolo con</a:t>
            </a:r>
          </a:p>
        </p:txBody>
      </p:sp>
      <p:sp>
        <p:nvSpPr>
          <p:cNvPr id="60420" name="Rectangle 5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60421" name="Object 4"/>
          <p:cNvGraphicFramePr>
            <a:graphicFrameLocks noChangeAspect="1"/>
          </p:cNvGraphicFramePr>
          <p:nvPr/>
        </p:nvGraphicFramePr>
        <p:xfrm>
          <a:off x="1992313" y="4005263"/>
          <a:ext cx="5472112" cy="233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Ecuación" r:id="rId3" imgW="2501900" imgH="1066800" progId="Equation.3">
                  <p:embed/>
                </p:oleObj>
              </mc:Choice>
              <mc:Fallback>
                <p:oleObj name="Ecuación" r:id="rId3" imgW="2501900" imgH="1066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3" y="4005263"/>
                        <a:ext cx="5472112" cy="233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2" name="Rectangle 7"/>
          <p:cNvSpPr>
            <a:spLocks noChangeArrowheads="1"/>
          </p:cNvSpPr>
          <p:nvPr/>
        </p:nvSpPr>
        <p:spPr bwMode="auto">
          <a:xfrm>
            <a:off x="1524000" y="27717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60423" name="Object 6"/>
          <p:cNvGraphicFramePr>
            <a:graphicFrameLocks noChangeAspect="1"/>
          </p:cNvGraphicFramePr>
          <p:nvPr/>
        </p:nvGraphicFramePr>
        <p:xfrm>
          <a:off x="1774826" y="1341439"/>
          <a:ext cx="6049963" cy="201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3" name="Ecuación" r:id="rId5" imgW="2832100" imgH="939800" progId="Equation.3">
                  <p:embed/>
                </p:oleObj>
              </mc:Choice>
              <mc:Fallback>
                <p:oleObj name="Ecuación" r:id="rId5" imgW="2832100" imgH="93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6" y="1341439"/>
                        <a:ext cx="6049963" cy="201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685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(9)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Finalmente</a:t>
            </a:r>
            <a:r>
              <a:rPr lang="en-US" altLang="en-US" dirty="0"/>
              <a:t>, se </a:t>
            </a:r>
            <a:r>
              <a:rPr lang="en-US" altLang="en-US" dirty="0" err="1"/>
              <a:t>tiene</a:t>
            </a:r>
            <a:r>
              <a:rPr lang="en-US" altLang="en-US" dirty="0"/>
              <a:t>: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b="1" dirty="0" err="1" smtClean="0"/>
              <a:t>Ejercicio</a:t>
            </a:r>
            <a:r>
              <a:rPr lang="en-US" altLang="en-US" b="1" dirty="0" smtClean="0"/>
              <a:t>:</a:t>
            </a:r>
            <a:r>
              <a:rPr lang="en-US" altLang="en-US" dirty="0" smtClean="0"/>
              <a:t> </a:t>
            </a:r>
            <a:r>
              <a:rPr lang="en-US" altLang="en-US" dirty="0" err="1"/>
              <a:t>Comparen</a:t>
            </a:r>
            <a:r>
              <a:rPr lang="en-US" altLang="en-US" dirty="0"/>
              <a:t> </a:t>
            </a:r>
            <a:r>
              <a:rPr lang="en-US" altLang="en-US" dirty="0" err="1"/>
              <a:t>cada</a:t>
            </a:r>
            <a:r>
              <a:rPr lang="en-US" altLang="en-US" dirty="0"/>
              <a:t> </a:t>
            </a:r>
            <a:r>
              <a:rPr lang="en-US" altLang="en-US" dirty="0" err="1"/>
              <a:t>elemento</a:t>
            </a:r>
            <a:r>
              <a:rPr lang="en-US" altLang="en-US" dirty="0"/>
              <a:t> de la </a:t>
            </a:r>
            <a:r>
              <a:rPr lang="en-US" altLang="en-US" b="1" dirty="0"/>
              <a:t>M</a:t>
            </a:r>
            <a:r>
              <a:rPr lang="en-US" altLang="en-US" dirty="0"/>
              <a:t> con </a:t>
            </a:r>
            <a:r>
              <a:rPr lang="en-US" altLang="en-US" dirty="0" err="1"/>
              <a:t>los</a:t>
            </a:r>
            <a:r>
              <a:rPr lang="en-US" altLang="en-US" dirty="0"/>
              <a:t> </a:t>
            </a:r>
            <a:r>
              <a:rPr lang="en-US" altLang="en-US" dirty="0" err="1"/>
              <a:t>elementos</a:t>
            </a:r>
            <a:r>
              <a:rPr lang="en-US" altLang="en-US" dirty="0"/>
              <a:t> </a:t>
            </a:r>
            <a:r>
              <a:rPr lang="en-US" altLang="en-US" dirty="0" err="1"/>
              <a:t>correspondientes</a:t>
            </a:r>
            <a:r>
              <a:rPr lang="en-US" altLang="en-US" dirty="0"/>
              <a:t> del </a:t>
            </a:r>
            <a:r>
              <a:rPr lang="en-US" altLang="en-US" dirty="0" err="1"/>
              <a:t>siguiente</a:t>
            </a:r>
            <a:r>
              <a:rPr lang="en-US" altLang="en-US" dirty="0"/>
              <a:t> </a:t>
            </a:r>
            <a:r>
              <a:rPr lang="en-US" altLang="en-US" dirty="0" err="1"/>
              <a:t>código</a:t>
            </a:r>
            <a:r>
              <a:rPr lang="en-US" altLang="en-US" dirty="0"/>
              <a:t> de la "</a:t>
            </a:r>
            <a:r>
              <a:rPr lang="en-US" altLang="en-US" dirty="0" err="1"/>
              <a:t>Superbiblia</a:t>
            </a:r>
            <a:r>
              <a:rPr lang="en-US" altLang="en-US" dirty="0"/>
              <a:t>…"</a:t>
            </a:r>
          </a:p>
        </p:txBody>
      </p:sp>
      <p:sp>
        <p:nvSpPr>
          <p:cNvPr id="61444" name="Rectangle 5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61445" name="Object 4"/>
          <p:cNvGraphicFramePr>
            <a:graphicFrameLocks noChangeAspect="1"/>
          </p:cNvGraphicFramePr>
          <p:nvPr/>
        </p:nvGraphicFramePr>
        <p:xfrm>
          <a:off x="1703388" y="2713038"/>
          <a:ext cx="8856662" cy="157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cuación" r:id="rId3" imgW="5130800" imgH="914400" progId="Equation.3">
                  <p:embed/>
                </p:oleObj>
              </mc:Choice>
              <mc:Fallback>
                <p:oleObj name="Ecuación" r:id="rId3" imgW="51308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8" y="2713038"/>
                        <a:ext cx="8856662" cy="157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35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05470"/>
            <a:ext cx="10515600" cy="133304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dirty="0"/>
              <a:t>Shadow matrix (10</a:t>
            </a:r>
            <a:r>
              <a:rPr lang="en-US" altLang="en-US" sz="4000" dirty="0" smtClean="0"/>
              <a:t>):  </a:t>
            </a:r>
            <a:r>
              <a:rPr lang="en-US" altLang="en-US" sz="4000" dirty="0" err="1" smtClean="0"/>
              <a:t>Pregunta</a:t>
            </a:r>
            <a:r>
              <a:rPr lang="en-US" altLang="en-US" sz="4000" dirty="0" smtClean="0"/>
              <a:t> de control. </a:t>
            </a:r>
            <a:r>
              <a:rPr lang="en-US" altLang="en-US" sz="3100" dirty="0" err="1" smtClean="0"/>
              <a:t>Comparen</a:t>
            </a:r>
            <a:r>
              <a:rPr lang="en-US" altLang="en-US" sz="3100" dirty="0" smtClean="0"/>
              <a:t> </a:t>
            </a:r>
            <a:r>
              <a:rPr lang="en-US" altLang="en-US" sz="3100" dirty="0" err="1" smtClean="0"/>
              <a:t>los</a:t>
            </a:r>
            <a:r>
              <a:rPr lang="en-US" altLang="en-US" sz="3100" dirty="0" smtClean="0"/>
              <a:t>  </a:t>
            </a:r>
            <a:r>
              <a:rPr lang="en-US" altLang="en-US" sz="3100" dirty="0" err="1" smtClean="0"/>
              <a:t>elementos</a:t>
            </a:r>
            <a:r>
              <a:rPr lang="en-US" altLang="en-US" sz="3100" dirty="0" smtClean="0"/>
              <a:t> de </a:t>
            </a:r>
            <a:r>
              <a:rPr lang="en-US" altLang="en-US" sz="3100" dirty="0" err="1" smtClean="0"/>
              <a:t>matriz</a:t>
            </a:r>
            <a:r>
              <a:rPr lang="en-US" altLang="en-US" sz="3100" dirty="0" smtClean="0"/>
              <a:t> de </a:t>
            </a:r>
            <a:r>
              <a:rPr lang="en-US" altLang="en-US" sz="3100" dirty="0" err="1" smtClean="0"/>
              <a:t>Sombra</a:t>
            </a:r>
            <a:r>
              <a:rPr lang="en-US" altLang="en-US" sz="3100" dirty="0" smtClean="0"/>
              <a:t> </a:t>
            </a:r>
            <a:r>
              <a:rPr lang="en-US" altLang="en-US" sz="3100" dirty="0" err="1" smtClean="0"/>
              <a:t>en</a:t>
            </a:r>
            <a:r>
              <a:rPr lang="en-US" altLang="en-US" sz="3100" dirty="0" smtClean="0"/>
              <a:t> </a:t>
            </a:r>
            <a:r>
              <a:rPr lang="en-US" altLang="en-US" sz="3100" dirty="0" err="1" smtClean="0"/>
              <a:t>diapositiva</a:t>
            </a:r>
            <a:r>
              <a:rPr lang="en-US" altLang="en-US" sz="3100" dirty="0" smtClean="0"/>
              <a:t> 13 y </a:t>
            </a:r>
            <a:r>
              <a:rPr lang="en-US" altLang="en-US" sz="3100" dirty="0" err="1" smtClean="0"/>
              <a:t>en</a:t>
            </a:r>
            <a:r>
              <a:rPr lang="en-US" altLang="en-US" sz="3100" dirty="0" smtClean="0"/>
              <a:t> el </a:t>
            </a:r>
            <a:r>
              <a:rPr lang="en-US" altLang="en-US" sz="3100" dirty="0" err="1" smtClean="0"/>
              <a:t>código</a:t>
            </a:r>
            <a:r>
              <a:rPr lang="en-US" altLang="en-US" sz="3100" dirty="0" smtClean="0"/>
              <a:t> de la </a:t>
            </a:r>
            <a:r>
              <a:rPr lang="en-US" altLang="en-US" sz="3100" dirty="0" err="1" smtClean="0"/>
              <a:t>siguiente</a:t>
            </a:r>
            <a:r>
              <a:rPr lang="en-US" altLang="en-US" sz="3100" dirty="0" smtClean="0"/>
              <a:t> </a:t>
            </a:r>
            <a:r>
              <a:rPr lang="en-US" altLang="en-US" sz="3100" dirty="0" err="1" smtClean="0"/>
              <a:t>función</a:t>
            </a:r>
            <a:endParaRPr lang="en-US" altLang="en-US" sz="3100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638" y="1739292"/>
            <a:ext cx="5762171" cy="4939698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void gltMakeShadowMatrix(GLfloat vPlaneEquation[], GLfloat vLightPos[], GLfloat destMat[])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</a:t>
            </a:r>
            <a:r>
              <a:rPr lang="es-ES" altLang="en-US" sz="1400" noProof="1" smtClean="0"/>
              <a:t>{    </a:t>
            </a:r>
            <a:r>
              <a:rPr lang="es-ES" altLang="en-US" sz="1400" noProof="1"/>
              <a:t>GLfloat dot</a:t>
            </a:r>
            <a:r>
              <a:rPr lang="es-ES" altLang="en-US" sz="1400" noProof="1" smtClean="0"/>
              <a:t>;</a:t>
            </a:r>
            <a:endParaRPr lang="es-ES" altLang="en-US" sz="1400" noProof="1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	// Dot product of plane and light position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dot =   vPlaneEquation[0]*vLightPos[0] + vPlaneEquation[1]*vLightPos[1] +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        vPlaneEquation[2]*vLightPos[2] + vPlaneEquation[3]*vLightPos[3</a:t>
            </a:r>
            <a:r>
              <a:rPr lang="es-ES" altLang="en-US" sz="1400" noProof="1" smtClean="0"/>
              <a:t>];</a:t>
            </a:r>
            <a:endParaRPr lang="es-ES" altLang="en-US" sz="1400" noProof="1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// Now do the projection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// First column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destMat[0] = dot - vLightPos[0] * vPlaneEquation[0];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destMat[4] = 0.0f - vLightPos[0] * vPlaneEquation[1];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destMat[8] = 0.0f - vLightPos[0] * vPlaneEquation[2];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destMat[12] = 0.0f - vLightPos[0] * vPlaneEquation[3</a:t>
            </a:r>
            <a:r>
              <a:rPr lang="es-ES" altLang="en-US" sz="1400" noProof="1" smtClean="0"/>
              <a:t>];</a:t>
            </a:r>
            <a:endParaRPr lang="es-ES" altLang="en-US" sz="1400" noProof="1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// Second column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destMat[1] = 0.0f - vLightPos[1] * vPlaneEquation[0];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destMat[5] = dot - vLightPos[1] * vPlaneEquation[1];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destMat[9] = 0.0f - vLightPos[1] * vPlaneEquation[2];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s-ES" altLang="en-US" sz="1400" noProof="1"/>
              <a:t>    destMat[13] = 0.0f - vLightPos[1] * vPlaneEquation[3</a:t>
            </a:r>
            <a:r>
              <a:rPr lang="es-ES" altLang="en-US" sz="1400" noProof="1" smtClean="0"/>
              <a:t>];</a:t>
            </a:r>
            <a:endParaRPr lang="en-US" altLang="en-US" sz="1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342743" y="1538514"/>
            <a:ext cx="5595255" cy="49203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endParaRPr lang="es-ES" altLang="en-US" sz="1600" noProof="1" smtClean="0"/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// Third Column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destMat[2] = 0.0f - vLightPos[2] * vPlaneEquation[0];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destMat[6] = 0.0f - vLightPos[2] * vPlaneEquation[1];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destMat[10] = dot - vLightPos[2] * vPlaneEquation[2];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destMat[14] = 0.0f - vLightPos[2] * vPlaneEquation[3];</a:t>
            </a:r>
          </a:p>
          <a:p>
            <a:pPr marL="0" indent="0">
              <a:lnSpc>
                <a:spcPct val="80000"/>
              </a:lnSpc>
              <a:buNone/>
            </a:pPr>
            <a:endParaRPr lang="es-ES" altLang="en-US" sz="1600" noProof="1" smtClean="0"/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// Fourth Column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destMat[3] = 0.0f - vLightPos[3] * vPlaneEquation[0];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destMat[7] = 0.0f - vLightPos[3] * vPlaneEquation[1];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destMat[11] = 0.0f - vLightPos[3] * vPlaneEquation[2];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destMat[15] = dot - vLightPos[3] * vPlaneEquation[3];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ES" altLang="en-US" sz="1600" noProof="1" smtClean="0"/>
              <a:t>    }</a:t>
            </a:r>
          </a:p>
          <a:p>
            <a:pPr>
              <a:lnSpc>
                <a:spcPct val="80000"/>
              </a:lnSpc>
            </a:pPr>
            <a:endParaRPr lang="en-US" altLang="en-US" sz="8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dirty="0" err="1" smtClean="0"/>
              <a:t>Expliquien</a:t>
            </a:r>
            <a:r>
              <a:rPr lang="en-US" altLang="en-US" sz="1600" dirty="0" smtClean="0"/>
              <a:t> la </a:t>
            </a:r>
            <a:r>
              <a:rPr lang="en-US" altLang="en-US" sz="1600" dirty="0" err="1" smtClean="0"/>
              <a:t>diferencia</a:t>
            </a:r>
            <a:r>
              <a:rPr lang="en-US" altLang="en-US" sz="1600" dirty="0" smtClean="0"/>
              <a:t> del </a:t>
            </a:r>
            <a:r>
              <a:rPr lang="en-US" altLang="en-US" sz="1600" dirty="0" err="1" smtClean="0"/>
              <a:t>signo</a:t>
            </a:r>
            <a:r>
              <a:rPr lang="en-US" altLang="en-US" sz="1600" dirty="0" smtClean="0"/>
              <a:t> y del </a:t>
            </a:r>
            <a:r>
              <a:rPr lang="en-US" altLang="en-US" sz="1600" dirty="0" err="1" smtClean="0"/>
              <a:t>orden</a:t>
            </a:r>
            <a:r>
              <a:rPr lang="en-US" altLang="en-US" sz="1600" dirty="0" smtClean="0"/>
              <a:t> "fila-</a:t>
            </a:r>
            <a:r>
              <a:rPr lang="en-US" altLang="en-US" sz="1600" dirty="0" err="1" smtClean="0"/>
              <a:t>columna</a:t>
            </a:r>
            <a:r>
              <a:rPr lang="en-US" altLang="en-US" sz="1600" dirty="0" smtClean="0"/>
              <a:t>" de la M con </a:t>
            </a:r>
            <a:r>
              <a:rPr lang="en-US" altLang="en-US" sz="1600" dirty="0" err="1" smtClean="0"/>
              <a:t>este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código</a:t>
            </a: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9921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Shadow matrix (11). </a:t>
            </a:r>
            <a:r>
              <a:rPr lang="en-US" altLang="en-US" sz="4000" dirty="0" err="1" smtClean="0"/>
              <a:t>Pregunta</a:t>
            </a:r>
            <a:r>
              <a:rPr lang="en-US" altLang="en-US" sz="4000" dirty="0" smtClean="0"/>
              <a:t> de control 2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n-US" smtClean="0"/>
              <a:t>¿</a:t>
            </a:r>
            <a:r>
              <a:rPr lang="en-US" altLang="en-US" smtClean="0"/>
              <a:t>En que orden hay que construir los siguientes componentes de la imagen?: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 </a:t>
            </a:r>
          </a:p>
          <a:p>
            <a:pPr lvl="1" eaLnBrk="1" hangingPunct="1"/>
            <a:r>
              <a:rPr lang="en-US" altLang="en-US" smtClean="0"/>
              <a:t>Piso</a:t>
            </a:r>
          </a:p>
          <a:p>
            <a:pPr lvl="1" eaLnBrk="1" hangingPunct="1">
              <a:buFontTx/>
              <a:buNone/>
            </a:pPr>
            <a:endParaRPr lang="en-US" altLang="en-US" smtClean="0"/>
          </a:p>
          <a:p>
            <a:pPr lvl="1" eaLnBrk="1" hangingPunct="1"/>
            <a:r>
              <a:rPr lang="en-US" altLang="en-US" smtClean="0"/>
              <a:t>Objeto</a:t>
            </a:r>
          </a:p>
          <a:p>
            <a:pPr lvl="1" eaLnBrk="1" hangingPunct="1">
              <a:buFontTx/>
              <a:buNone/>
            </a:pPr>
            <a:endParaRPr lang="en-US" altLang="en-US" smtClean="0"/>
          </a:p>
          <a:p>
            <a:pPr lvl="1" eaLnBrk="1" hangingPunct="1"/>
            <a:r>
              <a:rPr lang="en-US" altLang="en-US" smtClean="0"/>
              <a:t>Sombra del objeto en el piso</a:t>
            </a:r>
          </a:p>
        </p:txBody>
      </p:sp>
    </p:spTree>
    <p:extLst>
      <p:ext uri="{BB962C8B-B14F-4D97-AF65-F5344CB8AC3E}">
        <p14:creationId xmlns:p14="http://schemas.microsoft.com/office/powerpoint/2010/main" val="245530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8444" y="1780208"/>
            <a:ext cx="10515600" cy="4213087"/>
          </a:xfrm>
        </p:spPr>
        <p:txBody>
          <a:bodyPr>
            <a:normAutofit/>
          </a:bodyPr>
          <a:lstStyle/>
          <a:p>
            <a:r>
              <a:rPr lang="es-419" dirty="0" smtClean="0"/>
              <a:t>Matriz de sombra es una matriz 4x4 que al ser aplicada a un  modelo virtual genera geométricamente la sombra del modelo a un plano</a:t>
            </a:r>
          </a:p>
          <a:p>
            <a:r>
              <a:rPr lang="es-419" dirty="0" smtClean="0"/>
              <a:t>Para sombra a un plano, la matriz de sombra se construye mediante datos del plano y de posición de la fuente de luz</a:t>
            </a:r>
          </a:p>
          <a:p>
            <a:r>
              <a:rPr lang="es-419" dirty="0" smtClean="0"/>
              <a:t>En esta presentación se deduce la matriz de sombra. </a:t>
            </a:r>
          </a:p>
          <a:p>
            <a:r>
              <a:rPr lang="es-419" dirty="0" smtClean="0"/>
              <a:t>Un punto crucial de la deducción es la estructura de datos que representa a un plano + la ecuación de prueba que un punto en espacio 3D pertenece al plano o no</a:t>
            </a:r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Transformaciones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</a:rPr>
              <a:t>Modelview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transformaciones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modelo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/>
              <a:t>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86784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144836"/>
            <a:ext cx="10515600" cy="867323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Shadow matrix </a:t>
            </a:r>
            <a:r>
              <a:rPr lang="en-US" altLang="en-US" sz="4000" dirty="0" smtClean="0"/>
              <a:t>(0)</a:t>
            </a:r>
            <a:endParaRPr lang="en-US" altLang="en-US" sz="4000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600638"/>
            <a:ext cx="10515600" cy="5113476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 err="1" smtClean="0"/>
              <a:t>Geometria</a:t>
            </a:r>
            <a:r>
              <a:rPr lang="en-US" altLang="en-US" sz="2400" b="1" dirty="0" smtClean="0"/>
              <a:t> de “</a:t>
            </a:r>
            <a:r>
              <a:rPr lang="en-US" altLang="en-US" sz="2400" b="1" dirty="0" err="1" smtClean="0"/>
              <a:t>Sombra</a:t>
            </a:r>
            <a:r>
              <a:rPr lang="en-US" altLang="en-US" sz="2400" b="1" dirty="0" smtClean="0"/>
              <a:t> de un </a:t>
            </a:r>
            <a:r>
              <a:rPr lang="en-US" altLang="en-US" sz="2400" b="1" dirty="0" err="1" smtClean="0"/>
              <a:t>punto</a:t>
            </a:r>
            <a:r>
              <a:rPr lang="en-US" altLang="en-US" sz="2400" b="1" dirty="0" smtClean="0"/>
              <a:t>”:     (</a:t>
            </a:r>
            <a:r>
              <a:rPr lang="en-US" altLang="en-US" sz="2400" b="1" i="1" dirty="0" err="1" smtClean="0"/>
              <a:t>i</a:t>
            </a:r>
            <a:r>
              <a:rPr lang="en-US" altLang="en-US" sz="2400" b="1" dirty="0" smtClean="0"/>
              <a:t>)</a:t>
            </a:r>
            <a:r>
              <a:rPr lang="en-US" altLang="en-US" sz="2400" b="1" dirty="0" err="1" smtClean="0"/>
              <a:t>Representación</a:t>
            </a:r>
            <a:r>
              <a:rPr lang="en-US" altLang="en-US" sz="2400" b="1" dirty="0" smtClean="0"/>
              <a:t> </a:t>
            </a:r>
            <a:r>
              <a:rPr lang="en-US" altLang="en-US" sz="2400" b="1" dirty="0" err="1" smtClean="0"/>
              <a:t>computacional</a:t>
            </a:r>
            <a:r>
              <a:rPr lang="en-US" altLang="en-US" sz="2400" b="1" dirty="0" smtClean="0"/>
              <a:t> de un </a:t>
            </a:r>
            <a:r>
              <a:rPr lang="en-US" altLang="en-US" sz="2400" b="1" i="1" dirty="0" smtClean="0"/>
              <a:t>S-</a:t>
            </a:r>
            <a:r>
              <a:rPr lang="en-US" altLang="en-US" sz="2400" b="1" i="1" dirty="0" err="1" smtClean="0"/>
              <a:t>objeto</a:t>
            </a:r>
            <a:r>
              <a:rPr lang="en-US" altLang="en-US" sz="2400" b="1" i="1" dirty="0"/>
              <a:t>, L-Luz , P </a:t>
            </a:r>
            <a:r>
              <a:rPr lang="en-US" altLang="en-US" sz="2400" b="1" i="1" dirty="0" smtClean="0"/>
              <a:t>– </a:t>
            </a:r>
            <a:r>
              <a:rPr lang="en-US" altLang="en-US" sz="2400" b="1" i="1" dirty="0" err="1" smtClean="0"/>
              <a:t>plano</a:t>
            </a:r>
            <a:r>
              <a:rPr lang="en-US" altLang="en-US" sz="2400" b="1" dirty="0" smtClean="0"/>
              <a:t>                                </a:t>
            </a:r>
            <a:r>
              <a:rPr lang="en-US" altLang="en-US" sz="2400" b="1" dirty="0" err="1" smtClean="0"/>
              <a:t>plano</a:t>
            </a:r>
            <a:r>
              <a:rPr lang="en-US" altLang="en-US" sz="2400" b="1" dirty="0" smtClean="0"/>
              <a:t> </a:t>
            </a:r>
            <a:r>
              <a:rPr lang="en-US" altLang="en-US" sz="2400" b="1" dirty="0"/>
              <a:t>(</a:t>
            </a:r>
            <a:r>
              <a:rPr lang="en-US" altLang="en-US" sz="2400" b="1" i="1" dirty="0"/>
              <a:t>ii</a:t>
            </a:r>
            <a:r>
              <a:rPr lang="en-US" altLang="en-US" sz="2400" b="1" dirty="0"/>
              <a:t>) la </a:t>
            </a:r>
            <a:r>
              <a:rPr lang="en-US" altLang="en-US" sz="2400" b="1" dirty="0" err="1"/>
              <a:t>condición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pertenencia</a:t>
            </a:r>
            <a:r>
              <a:rPr lang="en-US" altLang="en-US" sz="2400" b="1" dirty="0"/>
              <a:t> </a:t>
            </a:r>
            <a:r>
              <a:rPr lang="en-US" altLang="en-US" sz="2400" b="1" dirty="0" smtClean="0"/>
              <a:t>de  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/>
              <a:t>r- un valor </a:t>
            </a:r>
            <a:r>
              <a:rPr lang="en-US" altLang="en-US" sz="2400" b="1" dirty="0" err="1" smtClean="0"/>
              <a:t>incógnito</a:t>
            </a:r>
            <a:r>
              <a:rPr lang="en-US" altLang="en-US" sz="2400" b="1" dirty="0" smtClean="0"/>
              <a:t>                                    un </a:t>
            </a:r>
            <a:r>
              <a:rPr lang="en-US" altLang="en-US" sz="2400" b="1" dirty="0" err="1"/>
              <a:t>punto</a:t>
            </a:r>
            <a:r>
              <a:rPr lang="en-US" altLang="en-US" sz="2400" b="1" dirty="0"/>
              <a:t> al </a:t>
            </a:r>
            <a:r>
              <a:rPr lang="en-US" altLang="en-US" sz="2400" b="1" dirty="0" err="1" smtClean="0"/>
              <a:t>plano</a:t>
            </a:r>
            <a:r>
              <a:rPr lang="en-US" altLang="en-US" sz="2400" b="1" dirty="0" smtClean="0"/>
              <a:t> (se </a:t>
            </a:r>
            <a:r>
              <a:rPr lang="en-US" altLang="en-US" sz="2400" b="1" dirty="0" err="1" smtClean="0"/>
              <a:t>demuestra</a:t>
            </a:r>
            <a:r>
              <a:rPr lang="en-US" altLang="en-US" sz="2400" b="1" dirty="0" smtClean="0"/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/>
              <a:t> </a:t>
            </a:r>
            <a:r>
              <a:rPr lang="en-US" altLang="en-US" sz="2400" b="1" dirty="0" smtClean="0"/>
              <a:t>                                                                         </a:t>
            </a:r>
            <a:r>
              <a:rPr lang="en-US" altLang="en-US" sz="2400" b="1" dirty="0" err="1" smtClean="0"/>
              <a:t>mediante</a:t>
            </a:r>
            <a:r>
              <a:rPr lang="en-US" altLang="en-US" sz="2400" b="1" dirty="0" smtClean="0"/>
              <a:t> </a:t>
            </a:r>
            <a:r>
              <a:rPr lang="en-US" altLang="en-US" sz="2400" b="1" dirty="0"/>
              <a:t> recta </a:t>
            </a:r>
            <a:r>
              <a:rPr lang="en-US" altLang="en-US" sz="2400" b="1" dirty="0" err="1"/>
              <a:t>en</a:t>
            </a:r>
            <a:r>
              <a:rPr lang="en-US" altLang="en-US" sz="2400" b="1" dirty="0"/>
              <a:t> 2D)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400" b="1" dirty="0" smtClean="0"/>
              <a:t>                                                                       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48" y="2134330"/>
            <a:ext cx="3979493" cy="3925957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6218" y="2194580"/>
            <a:ext cx="3803557" cy="4200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72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(1)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 err="1" smtClean="0"/>
              <a:t>En</a:t>
            </a:r>
            <a:r>
              <a:rPr lang="en-US" altLang="en-US" sz="2400" dirty="0" smtClean="0"/>
              <a:t> el </a:t>
            </a:r>
            <a:r>
              <a:rPr lang="en-US" altLang="en-US" sz="2400" dirty="0" err="1" smtClean="0"/>
              <a:t>marco</a:t>
            </a:r>
            <a:r>
              <a:rPr lang="en-US" altLang="en-US" sz="2400" dirty="0" smtClean="0"/>
              <a:t> de </a:t>
            </a:r>
            <a:r>
              <a:rPr lang="en-US" altLang="en-US" sz="2400" dirty="0" err="1" smtClean="0"/>
              <a:t>tacsonomía</a:t>
            </a:r>
            <a:r>
              <a:rPr lang="en-US" altLang="en-US" sz="2400" dirty="0" smtClean="0"/>
              <a:t> de las </a:t>
            </a:r>
            <a:r>
              <a:rPr lang="en-US" altLang="en-US" sz="2400" dirty="0" err="1" smtClean="0"/>
              <a:t>transformaciones</a:t>
            </a:r>
            <a:r>
              <a:rPr lang="en-US" altLang="en-US" sz="2400" dirty="0" smtClean="0"/>
              <a:t> de </a:t>
            </a:r>
            <a:r>
              <a:rPr lang="en-US" altLang="en-US" sz="2400" dirty="0" err="1" smtClean="0"/>
              <a:t>cadena</a:t>
            </a:r>
            <a:r>
              <a:rPr lang="en-US" altLang="en-US" sz="2400" dirty="0" smtClean="0"/>
              <a:t> de </a:t>
            </a:r>
            <a:r>
              <a:rPr lang="en-US" altLang="en-US" sz="2400" dirty="0" err="1" smtClean="0"/>
              <a:t>procesamiento</a:t>
            </a:r>
            <a:r>
              <a:rPr lang="en-US" altLang="en-US" sz="2400" dirty="0" smtClean="0"/>
              <a:t> de OpenGL, la </a:t>
            </a:r>
            <a:r>
              <a:rPr lang="en-US" altLang="en-US" sz="2400" dirty="0"/>
              <a:t>matrix de </a:t>
            </a:r>
            <a:r>
              <a:rPr lang="en-US" altLang="en-US" sz="2400" dirty="0" err="1"/>
              <a:t>sombra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una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especie</a:t>
            </a:r>
            <a:r>
              <a:rPr lang="en-US" altLang="en-US" sz="2400" dirty="0"/>
              <a:t> de la transformation </a:t>
            </a:r>
            <a:r>
              <a:rPr lang="en-US" altLang="en-US" sz="2400" dirty="0" err="1" smtClean="0"/>
              <a:t>tipo</a:t>
            </a:r>
            <a:r>
              <a:rPr lang="en-US" altLang="en-US" sz="2400" dirty="0" smtClean="0"/>
              <a:t> "</a:t>
            </a:r>
            <a:r>
              <a:rPr lang="en-US" altLang="en-US" sz="2400" dirty="0" err="1" smtClean="0"/>
              <a:t>modelview</a:t>
            </a:r>
            <a:r>
              <a:rPr lang="en-US" altLang="en-US" sz="2400" dirty="0"/>
              <a:t>"</a:t>
            </a:r>
          </a:p>
          <a:p>
            <a:pPr eaLnBrk="1" hangingPunct="1">
              <a:lnSpc>
                <a:spcPct val="80000"/>
              </a:lnSpc>
            </a:pPr>
            <a:r>
              <a:rPr lang="es-MX" altLang="en-US" sz="2400" u="sng" dirty="0" smtClean="0"/>
              <a:t>Sub-imagen izquierda de la diapositiva 4:</a:t>
            </a:r>
            <a:r>
              <a:rPr lang="es-MX" altLang="en-US" sz="2400" dirty="0" smtClean="0"/>
              <a:t>   </a:t>
            </a:r>
            <a:r>
              <a:rPr lang="es-MX" altLang="en-US" sz="2400" dirty="0"/>
              <a:t>Dada </a:t>
            </a:r>
            <a:r>
              <a:rPr lang="es-MX" altLang="en-US" sz="2400" b="1" dirty="0"/>
              <a:t>L</a:t>
            </a:r>
            <a:r>
              <a:rPr lang="es-MX" altLang="en-US" sz="2400" dirty="0"/>
              <a:t> como vector de la posición de la fuente de luz, un plano, y un punto </a:t>
            </a:r>
            <a:r>
              <a:rPr lang="es-MX" altLang="en-US" sz="2400" b="1" dirty="0"/>
              <a:t>s</a:t>
            </a:r>
            <a:r>
              <a:rPr lang="es-MX" altLang="en-US" sz="2400" dirty="0"/>
              <a:t> en </a:t>
            </a:r>
            <a:r>
              <a:rPr lang="es-MX" altLang="en-US" sz="2400" dirty="0" smtClean="0"/>
              <a:t>espacio 3D, </a:t>
            </a:r>
            <a:r>
              <a:rPr lang="es-MX" altLang="en-US" sz="2400" dirty="0"/>
              <a:t>la sombra del punto al plano</a:t>
            </a:r>
            <a:r>
              <a:rPr lang="en-US" altLang="en-US" sz="2400" dirty="0"/>
              <a:t> se </a:t>
            </a:r>
            <a:r>
              <a:rPr lang="en-US" altLang="en-US" sz="2400" dirty="0" err="1"/>
              <a:t>representa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como</a:t>
            </a:r>
            <a:r>
              <a:rPr lang="en-US" altLang="en-US" sz="2400" dirty="0"/>
              <a:t> </a:t>
            </a:r>
            <a:r>
              <a:rPr lang="en-US" altLang="en-US" sz="2400" b="1" dirty="0" err="1"/>
              <a:t>s+r</a:t>
            </a:r>
            <a:r>
              <a:rPr lang="en-US" altLang="en-US" sz="2400" b="1" dirty="0"/>
              <a:t>(s-L)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donde</a:t>
            </a:r>
            <a:r>
              <a:rPr lang="en-US" altLang="en-US" sz="2400" dirty="0"/>
              <a:t> el </a:t>
            </a:r>
            <a:r>
              <a:rPr lang="en-US" altLang="en-US" sz="2400" dirty="0" err="1"/>
              <a:t>parametro</a:t>
            </a:r>
            <a:r>
              <a:rPr lang="en-US" altLang="en-US" sz="2400" dirty="0"/>
              <a:t> </a:t>
            </a:r>
            <a:r>
              <a:rPr lang="en-US" altLang="en-US" sz="2400" b="1" dirty="0"/>
              <a:t>r</a:t>
            </a:r>
            <a:r>
              <a:rPr lang="en-US" altLang="en-US" sz="2400" dirty="0"/>
              <a:t> se </a:t>
            </a:r>
            <a:r>
              <a:rPr lang="en-US" altLang="en-US" sz="2400" dirty="0" err="1"/>
              <a:t>busca</a:t>
            </a:r>
            <a:r>
              <a:rPr lang="en-US" altLang="en-US" sz="2400" dirty="0"/>
              <a:t> de la </a:t>
            </a:r>
            <a:r>
              <a:rPr lang="en-US" altLang="en-US" sz="2400" dirty="0" err="1"/>
              <a:t>condicion</a:t>
            </a:r>
            <a:r>
              <a:rPr lang="en-US" altLang="en-US" sz="2400" dirty="0"/>
              <a:t> que </a:t>
            </a:r>
            <a:r>
              <a:rPr lang="en-US" altLang="en-US" sz="2400" b="1" dirty="0" err="1"/>
              <a:t>s+r</a:t>
            </a:r>
            <a:r>
              <a:rPr lang="en-US" altLang="en-US" sz="2400" b="1" dirty="0"/>
              <a:t>(s-L)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pertenece</a:t>
            </a:r>
            <a:r>
              <a:rPr lang="en-US" altLang="en-US" sz="2400" dirty="0"/>
              <a:t> al </a:t>
            </a:r>
            <a:r>
              <a:rPr lang="en-US" altLang="en-US" sz="2400" dirty="0" err="1"/>
              <a:t>plano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cuestion</a:t>
            </a:r>
            <a:r>
              <a:rPr lang="en-US" altLang="en-US" sz="2400" dirty="0"/>
              <a:t>. </a:t>
            </a:r>
          </a:p>
          <a:p>
            <a:pPr>
              <a:lnSpc>
                <a:spcPct val="80000"/>
              </a:lnSpc>
            </a:pPr>
            <a:r>
              <a:rPr lang="es-MX" altLang="en-US" sz="2400" u="sng" dirty="0"/>
              <a:t>Sub-imagen </a:t>
            </a:r>
            <a:r>
              <a:rPr lang="es-MX" altLang="en-US" sz="2400" u="sng" dirty="0" smtClean="0"/>
              <a:t>derecha </a:t>
            </a:r>
            <a:r>
              <a:rPr lang="es-MX" altLang="en-US" sz="2400" u="sng" dirty="0"/>
              <a:t>de la diapositiva 4:</a:t>
            </a:r>
            <a:r>
              <a:rPr lang="es-MX" altLang="en-US" sz="2400" dirty="0" smtClean="0"/>
              <a:t>    </a:t>
            </a:r>
            <a:r>
              <a:rPr lang="es-MX" altLang="en-US" sz="2400" dirty="0"/>
              <a:t>Elijamos la representación del plano mediante la cuádruple {</a:t>
            </a:r>
            <a:r>
              <a:rPr lang="es-MX" altLang="en-US" sz="2400" b="1" dirty="0"/>
              <a:t>a, b, c, d}, </a:t>
            </a:r>
            <a:r>
              <a:rPr lang="es-MX" altLang="en-US" sz="2400" dirty="0"/>
              <a:t>donde </a:t>
            </a:r>
            <a:r>
              <a:rPr lang="es-MX" altLang="en-US" sz="2400" b="1" dirty="0"/>
              <a:t>n</a:t>
            </a:r>
            <a:r>
              <a:rPr lang="es-MX" altLang="en-US" sz="2400" dirty="0"/>
              <a:t>={</a:t>
            </a:r>
            <a:r>
              <a:rPr lang="es-MX" altLang="en-US" sz="2400" b="1" dirty="0"/>
              <a:t>a, b, c} </a:t>
            </a:r>
            <a:r>
              <a:rPr lang="es-MX" altLang="en-US" sz="2400" dirty="0"/>
              <a:t>es un vector </a:t>
            </a:r>
            <a:r>
              <a:rPr lang="es-MX" altLang="en-US" sz="2400" dirty="0" err="1"/>
              <a:t>ortonormal</a:t>
            </a:r>
            <a:r>
              <a:rPr lang="es-MX" altLang="en-US" sz="2400" dirty="0"/>
              <a:t> al plano y</a:t>
            </a:r>
            <a:r>
              <a:rPr lang="es-MX" altLang="en-US" sz="2400" b="1" dirty="0"/>
              <a:t> d </a:t>
            </a:r>
            <a:r>
              <a:rPr lang="es-MX" altLang="en-US" sz="2400" dirty="0"/>
              <a:t>es el desplazamiento del plano desde el origen del sistema de coordenadas a lo largo del eje generado por </a:t>
            </a:r>
            <a:r>
              <a:rPr lang="es-MX" altLang="en-US" sz="2400" b="1" dirty="0" smtClean="0"/>
              <a:t>n</a:t>
            </a:r>
            <a:r>
              <a:rPr lang="es-MX" altLang="en-US" sz="2400" dirty="0" smtClean="0"/>
              <a:t>. </a:t>
            </a:r>
            <a:endParaRPr lang="es-MX" altLang="en-US" sz="2400" dirty="0"/>
          </a:p>
          <a:p>
            <a:pPr>
              <a:lnSpc>
                <a:spcPct val="80000"/>
              </a:lnSpc>
            </a:pPr>
            <a:r>
              <a:rPr lang="es-MX" altLang="en-US" sz="2400" u="sng" dirty="0" smtClean="0"/>
              <a:t>Criterio de pertenencia de un punto al plano:</a:t>
            </a:r>
            <a:r>
              <a:rPr lang="es-MX" altLang="en-US" sz="2400" dirty="0" smtClean="0"/>
              <a:t>    El </a:t>
            </a:r>
            <a:r>
              <a:rPr lang="es-MX" altLang="en-US" sz="2400" dirty="0"/>
              <a:t>vector</a:t>
            </a:r>
            <a:r>
              <a:rPr lang="es-MX" altLang="en-US" sz="2400" b="1" dirty="0"/>
              <a:t> </a:t>
            </a:r>
            <a:r>
              <a:rPr lang="es-MX" altLang="en-US" sz="2400" dirty="0"/>
              <a:t>(</a:t>
            </a:r>
            <a:r>
              <a:rPr lang="es-MX" altLang="en-US" sz="2400" b="1" dirty="0" err="1"/>
              <a:t>x,y,z</a:t>
            </a:r>
            <a:r>
              <a:rPr lang="es-MX" altLang="en-US" sz="2400" dirty="0"/>
              <a:t>) pertenece al plano </a:t>
            </a:r>
            <a:r>
              <a:rPr lang="es-MX" altLang="en-US" sz="2400" dirty="0" smtClean="0"/>
              <a:t>representado por </a:t>
            </a:r>
            <a:r>
              <a:rPr lang="es-MX" altLang="en-US" sz="2400" dirty="0"/>
              <a:t>{</a:t>
            </a:r>
            <a:r>
              <a:rPr lang="es-MX" altLang="en-US" sz="2400" b="1" dirty="0"/>
              <a:t>a, b, c, d}, </a:t>
            </a:r>
            <a:r>
              <a:rPr lang="es-MX" altLang="en-US" sz="2400" dirty="0" smtClean="0"/>
              <a:t>si </a:t>
            </a:r>
            <a:r>
              <a:rPr lang="es-MX" altLang="en-US" sz="2400" dirty="0"/>
              <a:t>y solo si se cumple la</a:t>
            </a:r>
            <a:r>
              <a:rPr lang="es-MX" altLang="en-US" sz="2400" b="1" dirty="0"/>
              <a:t> </a:t>
            </a:r>
            <a:r>
              <a:rPr lang="es-MX" altLang="en-US" sz="2400" dirty="0"/>
              <a:t>ecuación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MX" altLang="en-US" sz="2400" b="1" dirty="0" err="1"/>
              <a:t>ax+by+cz+d</a:t>
            </a:r>
            <a:r>
              <a:rPr lang="es-MX" altLang="en-US" sz="2400" b="1" dirty="0"/>
              <a:t>=0.</a:t>
            </a:r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1081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(2)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n-US" dirty="0" smtClean="0"/>
              <a:t>	</a:t>
            </a:r>
            <a:r>
              <a:rPr lang="es-MX" altLang="en-US" smtClean="0"/>
              <a:t>La ecuación</a:t>
            </a:r>
            <a:r>
              <a:rPr lang="es-MX" altLang="en-US" b="1" smtClean="0"/>
              <a:t> </a:t>
            </a:r>
            <a:r>
              <a:rPr lang="es-MX" altLang="en-US" dirty="0" smtClean="0"/>
              <a:t>anterior implica</a:t>
            </a:r>
          </a:p>
          <a:p>
            <a:pPr eaLnBrk="1" hangingPunct="1">
              <a:buFontTx/>
              <a:buNone/>
            </a:pPr>
            <a:endParaRPr lang="es-MX" altLang="en-US" b="1" dirty="0" smtClean="0"/>
          </a:p>
          <a:p>
            <a:pPr eaLnBrk="1" hangingPunct="1">
              <a:buFontTx/>
              <a:buNone/>
            </a:pPr>
            <a:r>
              <a:rPr lang="en-US" altLang="en-US" sz="2400" b="1" dirty="0"/>
              <a:t>a(</a:t>
            </a:r>
            <a:r>
              <a:rPr lang="en-US" altLang="en-US" sz="2400" b="1" dirty="0" err="1"/>
              <a:t>s</a:t>
            </a:r>
            <a:r>
              <a:rPr lang="en-US" altLang="en-US" sz="2400" b="1" baseline="-25000" dirty="0" err="1"/>
              <a:t>x</a:t>
            </a:r>
            <a:r>
              <a:rPr lang="en-US" altLang="en-US" sz="2400" b="1" dirty="0" err="1"/>
              <a:t>+r</a:t>
            </a:r>
            <a:r>
              <a:rPr lang="en-US" altLang="en-US" sz="2400" b="1" dirty="0"/>
              <a:t>(</a:t>
            </a:r>
            <a:r>
              <a:rPr lang="en-US" altLang="en-US" sz="2400" b="1" dirty="0" err="1"/>
              <a:t>s</a:t>
            </a:r>
            <a:r>
              <a:rPr lang="en-US" altLang="en-US" sz="2400" b="1" baseline="-25000" dirty="0" err="1"/>
              <a:t>x</a:t>
            </a:r>
            <a:r>
              <a:rPr lang="en-US" altLang="en-US" sz="2400" b="1" dirty="0"/>
              <a:t>- L</a:t>
            </a:r>
            <a:r>
              <a:rPr lang="en-US" altLang="en-US" sz="2400" b="1" baseline="-25000" dirty="0"/>
              <a:t>x</a:t>
            </a:r>
            <a:r>
              <a:rPr lang="en-US" altLang="en-US" sz="2400" b="1" dirty="0"/>
              <a:t>))+b(</a:t>
            </a:r>
            <a:r>
              <a:rPr lang="en-US" altLang="en-US" sz="2400" b="1" dirty="0" err="1"/>
              <a:t>s</a:t>
            </a:r>
            <a:r>
              <a:rPr lang="en-US" altLang="en-US" sz="2400" b="1" baseline="-25000" dirty="0" err="1"/>
              <a:t>y</a:t>
            </a:r>
            <a:r>
              <a:rPr lang="en-US" altLang="en-US" sz="2400" b="1" dirty="0" err="1"/>
              <a:t>+r</a:t>
            </a:r>
            <a:r>
              <a:rPr lang="en-US" altLang="en-US" sz="2400" b="1" dirty="0"/>
              <a:t>(</a:t>
            </a:r>
            <a:r>
              <a:rPr lang="en-US" altLang="en-US" sz="2400" b="1" dirty="0" err="1"/>
              <a:t>s</a:t>
            </a:r>
            <a:r>
              <a:rPr lang="en-US" altLang="en-US" sz="2400" b="1" baseline="-25000" dirty="0" err="1"/>
              <a:t>y</a:t>
            </a:r>
            <a:r>
              <a:rPr lang="en-US" altLang="en-US" sz="2400" b="1" dirty="0"/>
              <a:t>- L</a:t>
            </a:r>
            <a:r>
              <a:rPr lang="en-US" altLang="en-US" sz="2400" b="1" baseline="-25000" dirty="0"/>
              <a:t>y</a:t>
            </a:r>
            <a:r>
              <a:rPr lang="en-US" altLang="en-US" sz="2400" b="1" dirty="0"/>
              <a:t>))+c(</a:t>
            </a:r>
            <a:r>
              <a:rPr lang="en-US" altLang="en-US" sz="2400" b="1" dirty="0" err="1"/>
              <a:t>s</a:t>
            </a:r>
            <a:r>
              <a:rPr lang="en-US" altLang="en-US" sz="2400" b="1" baseline="-25000" dirty="0" err="1"/>
              <a:t>z</a:t>
            </a:r>
            <a:r>
              <a:rPr lang="en-US" altLang="en-US" sz="2400" b="1" dirty="0" err="1"/>
              <a:t>+r</a:t>
            </a:r>
            <a:r>
              <a:rPr lang="en-US" altLang="en-US" sz="2400" b="1" dirty="0"/>
              <a:t>(</a:t>
            </a:r>
            <a:r>
              <a:rPr lang="en-US" altLang="en-US" sz="2400" b="1" dirty="0" err="1"/>
              <a:t>s</a:t>
            </a:r>
            <a:r>
              <a:rPr lang="en-US" altLang="en-US" sz="2400" b="1" baseline="-25000" dirty="0" err="1"/>
              <a:t>z</a:t>
            </a:r>
            <a:r>
              <a:rPr lang="en-US" altLang="en-US" sz="2400" b="1" dirty="0"/>
              <a:t>- </a:t>
            </a:r>
            <a:r>
              <a:rPr lang="en-US" altLang="en-US" sz="2400" b="1" dirty="0" err="1"/>
              <a:t>L</a:t>
            </a:r>
            <a:r>
              <a:rPr lang="en-US" altLang="en-US" sz="2400" b="1" baseline="-25000" dirty="0" err="1"/>
              <a:t>z</a:t>
            </a:r>
            <a:r>
              <a:rPr lang="en-US" altLang="en-US" sz="2400" b="1" dirty="0"/>
              <a:t>))+d=0</a:t>
            </a:r>
          </a:p>
          <a:p>
            <a:pPr eaLnBrk="1" hangingPunct="1">
              <a:buFontTx/>
              <a:buNone/>
            </a:pPr>
            <a:endParaRPr lang="es-MX" altLang="en-US" dirty="0" smtClean="0"/>
          </a:p>
          <a:p>
            <a:pPr eaLnBrk="1" hangingPunct="1">
              <a:buFontTx/>
              <a:buNone/>
            </a:pPr>
            <a:r>
              <a:rPr lang="es-MX" altLang="en-US" dirty="0" smtClean="0"/>
              <a:t>De donde se tiene</a:t>
            </a:r>
          </a:p>
          <a:p>
            <a:pPr algn="ctr" eaLnBrk="1" hangingPunct="1">
              <a:buFontTx/>
              <a:buNone/>
            </a:pPr>
            <a:r>
              <a:rPr lang="en-US" altLang="en-US" dirty="0" smtClean="0"/>
              <a:t>  </a:t>
            </a:r>
            <a:r>
              <a:rPr lang="en-US" altLang="en-US" sz="3600" b="1" dirty="0"/>
              <a:t>    </a:t>
            </a:r>
            <a:r>
              <a:rPr lang="en-US" altLang="en-US" dirty="0" smtClean="0"/>
              <a:t>                                                         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                                                                                               </a:t>
            </a:r>
            <a:r>
              <a:rPr lang="en-US" altLang="en-US" sz="3600" b="1" dirty="0" smtClean="0"/>
              <a:t>(*)</a:t>
            </a:r>
            <a:endParaRPr lang="en-US" altLang="en-US" sz="3600" b="1" dirty="0"/>
          </a:p>
        </p:txBody>
      </p:sp>
      <p:sp>
        <p:nvSpPr>
          <p:cNvPr id="54276" name="Rectangle 5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4277" name="Rectangle 7"/>
          <p:cNvSpPr>
            <a:spLocks noChangeArrowheads="1"/>
          </p:cNvSpPr>
          <p:nvPr/>
        </p:nvSpPr>
        <p:spPr bwMode="auto">
          <a:xfrm>
            <a:off x="1524000" y="3009883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4278" name="Rectangle 9"/>
          <p:cNvSpPr>
            <a:spLocks noChangeArrowheads="1"/>
          </p:cNvSpPr>
          <p:nvPr/>
        </p:nvSpPr>
        <p:spPr bwMode="auto">
          <a:xfrm>
            <a:off x="1524000" y="3009883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427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013351"/>
              </p:ext>
            </p:extLst>
          </p:nvPr>
        </p:nvGraphicFramePr>
        <p:xfrm>
          <a:off x="185061" y="4922838"/>
          <a:ext cx="7872413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cuación" r:id="rId3" imgW="2400120" imgH="469800" progId="Equation.3">
                  <p:embed/>
                </p:oleObj>
              </mc:Choice>
              <mc:Fallback>
                <p:oleObj name="Ecuación" r:id="rId3" imgW="240012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061" y="4922838"/>
                        <a:ext cx="7872413" cy="153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126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Shadow matrix (3)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En</a:t>
            </a:r>
            <a:r>
              <a:rPr lang="en-US" altLang="en-US" dirty="0"/>
              <a:t> </a:t>
            </a:r>
            <a:r>
              <a:rPr lang="en-US" altLang="en-US" dirty="0" err="1"/>
              <a:t>otras</a:t>
            </a:r>
            <a:r>
              <a:rPr lang="en-US" altLang="en-US" dirty="0"/>
              <a:t> palabras, para </a:t>
            </a:r>
            <a:r>
              <a:rPr lang="en-US" altLang="en-US" dirty="0" err="1"/>
              <a:t>cada</a:t>
            </a:r>
            <a:r>
              <a:rPr lang="en-US" altLang="en-US" dirty="0"/>
              <a:t> </a:t>
            </a:r>
            <a:r>
              <a:rPr lang="en-US" altLang="en-US" b="1" dirty="0"/>
              <a:t>s </a:t>
            </a:r>
            <a:r>
              <a:rPr lang="en-US" altLang="en-US" dirty="0"/>
              <a:t>del </a:t>
            </a:r>
            <a:r>
              <a:rPr lang="en-US" altLang="en-US" dirty="0" err="1"/>
              <a:t>espacio</a:t>
            </a:r>
            <a:r>
              <a:rPr lang="en-US" altLang="en-US" dirty="0"/>
              <a:t> se ha </a:t>
            </a:r>
            <a:r>
              <a:rPr lang="en-US" altLang="en-US" dirty="0" err="1"/>
              <a:t>encontrado</a:t>
            </a:r>
            <a:r>
              <a:rPr lang="en-US" altLang="en-US" dirty="0"/>
              <a:t> el </a:t>
            </a:r>
            <a:r>
              <a:rPr lang="en-US" altLang="en-US" dirty="0" err="1"/>
              <a:t>mapeo</a:t>
            </a:r>
            <a:r>
              <a:rPr lang="en-US" altLang="en-US" dirty="0"/>
              <a:t> 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/>
              <a:t>                                                                           </a:t>
            </a:r>
            <a:r>
              <a:rPr lang="en-US" altLang="en-US" dirty="0" smtClean="0"/>
              <a:t>                                 </a:t>
            </a:r>
            <a:r>
              <a:rPr lang="en-US" altLang="en-US" b="1" dirty="0" smtClean="0"/>
              <a:t>(**)</a:t>
            </a:r>
            <a:endParaRPr lang="en-US" altLang="en-US" b="1" dirty="0"/>
          </a:p>
          <a:p>
            <a:pPr eaLnBrk="1" hangingPunct="1"/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/>
              <a:t> </a:t>
            </a:r>
          </a:p>
          <a:p>
            <a:pPr eaLnBrk="1" hangingPunct="1">
              <a:buFontTx/>
              <a:buNone/>
            </a:pPr>
            <a:r>
              <a:rPr lang="en-US" altLang="en-US" dirty="0" err="1"/>
              <a:t>donde</a:t>
            </a:r>
            <a:r>
              <a:rPr lang="en-US" altLang="en-US" dirty="0"/>
              <a:t> </a:t>
            </a:r>
            <a:r>
              <a:rPr lang="en-US" altLang="en-US" b="1" dirty="0"/>
              <a:t>r </a:t>
            </a:r>
            <a:r>
              <a:rPr lang="en-US" altLang="en-US" dirty="0" err="1"/>
              <a:t>es</a:t>
            </a:r>
            <a:r>
              <a:rPr lang="en-US" altLang="en-US" dirty="0"/>
              <a:t> el valor de (*) de la </a:t>
            </a:r>
            <a:r>
              <a:rPr lang="en-US" altLang="en-US" dirty="0" err="1"/>
              <a:t>diapositiva</a:t>
            </a:r>
            <a:r>
              <a:rPr lang="en-US" altLang="en-US" dirty="0"/>
              <a:t> anterior. </a:t>
            </a:r>
          </a:p>
        </p:txBody>
      </p:sp>
      <p:sp>
        <p:nvSpPr>
          <p:cNvPr id="55300" name="Rectangle 5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5301" name="Rectangle 7"/>
          <p:cNvSpPr>
            <a:spLocks noChangeArrowheads="1"/>
          </p:cNvSpPr>
          <p:nvPr/>
        </p:nvSpPr>
        <p:spPr bwMode="auto">
          <a:xfrm>
            <a:off x="1524000" y="28860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53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4275662"/>
              </p:ext>
            </p:extLst>
          </p:nvPr>
        </p:nvGraphicFramePr>
        <p:xfrm>
          <a:off x="813708" y="2508478"/>
          <a:ext cx="6985000" cy="225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cuación" r:id="rId3" imgW="2209800" imgH="711200" progId="Equation.3">
                  <p:embed/>
                </p:oleObj>
              </mc:Choice>
              <mc:Fallback>
                <p:oleObj name="Ecuación" r:id="rId3" imgW="22098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3708" y="2508478"/>
                        <a:ext cx="6985000" cy="225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067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(4)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s-ES" altLang="en-US" b="1" smtClean="0"/>
          </a:p>
          <a:p>
            <a:pPr eaLnBrk="1" hangingPunct="1">
              <a:buFontTx/>
              <a:buNone/>
            </a:pPr>
            <a:r>
              <a:rPr lang="es-ES" altLang="en-US" smtClean="0"/>
              <a:t>La última parte de la búsqueda de la matriz de sombra ("shadow matrix") usa las dependencias mencionadas para encontrar los elementos de tal matrix </a:t>
            </a:r>
            <a:r>
              <a:rPr lang="es-ES" altLang="en-US" b="1" smtClean="0"/>
              <a:t>M</a:t>
            </a:r>
            <a:r>
              <a:rPr lang="es-ES" altLang="en-US" b="1" baseline="-25000" smtClean="0"/>
              <a:t>sombra</a:t>
            </a:r>
            <a:r>
              <a:rPr lang="es-ES" altLang="en-US" smtClean="0"/>
              <a:t>, que el mapeo del (**) se representa como</a:t>
            </a:r>
          </a:p>
          <a:p>
            <a:pPr eaLnBrk="1" hangingPunct="1">
              <a:buFontTx/>
              <a:buNone/>
            </a:pPr>
            <a:r>
              <a:rPr lang="es-ES" altLang="en-US" b="1" smtClean="0"/>
              <a:t>			s</a:t>
            </a:r>
            <a:r>
              <a:rPr lang="es-ES" altLang="en-US" b="1" i="1" baseline="-25000" smtClean="0"/>
              <a:t>sombra</a:t>
            </a:r>
            <a:r>
              <a:rPr lang="es-ES" altLang="en-US" b="1" smtClean="0"/>
              <a:t>= M</a:t>
            </a:r>
            <a:r>
              <a:rPr lang="es-ES" altLang="en-US" b="1" i="1" baseline="-25000" smtClean="0"/>
              <a:t>sombra</a:t>
            </a:r>
            <a:r>
              <a:rPr lang="es-ES" altLang="en-US" b="1" smtClean="0"/>
              <a:t> s</a:t>
            </a:r>
            <a:endParaRPr lang="es-ES" altLang="en-US" b="1" baseline="-25000" smtClean="0"/>
          </a:p>
          <a:p>
            <a:pPr eaLnBrk="1" hangingPunct="1"/>
            <a:endParaRPr lang="es-ES" altLang="en-US" smtClean="0"/>
          </a:p>
        </p:txBody>
      </p:sp>
    </p:spTree>
    <p:extLst>
      <p:ext uri="{BB962C8B-B14F-4D97-AF65-F5344CB8AC3E}">
        <p14:creationId xmlns:p14="http://schemas.microsoft.com/office/powerpoint/2010/main" val="391931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Shadow matrix (5)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s-ES" altLang="en-US" sz="2000" dirty="0"/>
              <a:t>Los elementos de la matriz de sombra tienen una flexibilidad para la </a:t>
            </a:r>
            <a:r>
              <a:rPr lang="es-ES" altLang="en-US" sz="2000" dirty="0" err="1"/>
              <a:t>definicion</a:t>
            </a:r>
            <a:r>
              <a:rPr lang="es-ES" altLang="en-US" sz="2000" dirty="0"/>
              <a:t> de sus coeficientes, basada en la equivalencia</a:t>
            </a:r>
            <a:r>
              <a:rPr lang="es-ES" altLang="en-US" sz="2400" dirty="0"/>
              <a:t>: </a:t>
            </a:r>
          </a:p>
          <a:p>
            <a:pPr eaLnBrk="1" hangingPunct="1">
              <a:lnSpc>
                <a:spcPct val="90000"/>
              </a:lnSpc>
            </a:pPr>
            <a:endParaRPr lang="es-ES" altLang="en-US" sz="2400" dirty="0"/>
          </a:p>
          <a:p>
            <a:pPr eaLnBrk="1" hangingPunct="1">
              <a:lnSpc>
                <a:spcPct val="90000"/>
              </a:lnSpc>
            </a:pPr>
            <a:endParaRPr lang="es-E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altLang="en-US" dirty="0" smtClean="0"/>
              <a:t>                                  ~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                          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Re-</a:t>
            </a:r>
            <a:r>
              <a:rPr lang="en-US" altLang="en-US" sz="2400" dirty="0" err="1"/>
              <a:t>escribimos</a:t>
            </a:r>
            <a:r>
              <a:rPr lang="en-US" altLang="en-US" sz="2400" dirty="0"/>
              <a:t> (**):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                                                                                       </a:t>
            </a:r>
            <a:r>
              <a:rPr lang="en-US" altLang="en-US" sz="2400" dirty="0" smtClean="0"/>
              <a:t>                                </a:t>
            </a:r>
            <a:r>
              <a:rPr lang="en-US" altLang="en-US" sz="2400" dirty="0"/>
              <a:t>(***)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</p:txBody>
      </p:sp>
      <p:sp>
        <p:nvSpPr>
          <p:cNvPr id="57348" name="Rectangle 5"/>
          <p:cNvSpPr>
            <a:spLocks noChangeArrowheads="1"/>
          </p:cNvSpPr>
          <p:nvPr/>
        </p:nvSpPr>
        <p:spPr bwMode="auto">
          <a:xfrm>
            <a:off x="1524000" y="2709845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7349" name="Object 4"/>
          <p:cNvGraphicFramePr>
            <a:graphicFrameLocks noChangeAspect="1"/>
          </p:cNvGraphicFramePr>
          <p:nvPr/>
        </p:nvGraphicFramePr>
        <p:xfrm>
          <a:off x="1776414" y="2349501"/>
          <a:ext cx="3887787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Ecuación" r:id="rId3" imgW="2489200" imgH="1066800" progId="Equation.3">
                  <p:embed/>
                </p:oleObj>
              </mc:Choice>
              <mc:Fallback>
                <p:oleObj name="Ecuación" r:id="rId3" imgW="2489200" imgH="1066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6414" y="2349501"/>
                        <a:ext cx="3887787" cy="166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0" name="Rectangle 7"/>
          <p:cNvSpPr>
            <a:spLocks noChangeArrowheads="1"/>
          </p:cNvSpPr>
          <p:nvPr/>
        </p:nvSpPr>
        <p:spPr bwMode="auto">
          <a:xfrm>
            <a:off x="1524000" y="2724133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57351" name="Object 6"/>
          <p:cNvGraphicFramePr>
            <a:graphicFrameLocks noChangeAspect="1"/>
          </p:cNvGraphicFramePr>
          <p:nvPr/>
        </p:nvGraphicFramePr>
        <p:xfrm>
          <a:off x="6527801" y="2276475"/>
          <a:ext cx="3097213" cy="172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Ecuación" r:id="rId5" imgW="1866900" imgH="1041400" progId="Equation.3">
                  <p:embed/>
                </p:oleObj>
              </mc:Choice>
              <mc:Fallback>
                <p:oleObj name="Ecuación" r:id="rId5" imgW="1866900" imgH="1041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7801" y="2276475"/>
                        <a:ext cx="3097213" cy="172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2" name="Rectangle 10"/>
          <p:cNvSpPr>
            <a:spLocks noChangeArrowheads="1"/>
          </p:cNvSpPr>
          <p:nvPr/>
        </p:nvSpPr>
        <p:spPr bwMode="auto">
          <a:xfrm>
            <a:off x="1524000" y="-185756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7353" name="Rectangle 12"/>
          <p:cNvSpPr>
            <a:spLocks noChangeArrowheads="1"/>
          </p:cNvSpPr>
          <p:nvPr/>
        </p:nvSpPr>
        <p:spPr bwMode="auto">
          <a:xfrm>
            <a:off x="1524000" y="2733658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sp>
        <p:nvSpPr>
          <p:cNvPr id="57354" name="Rectangle 14"/>
          <p:cNvSpPr>
            <a:spLocks noChangeArrowheads="1"/>
          </p:cNvSpPr>
          <p:nvPr/>
        </p:nvSpPr>
        <p:spPr bwMode="auto">
          <a:xfrm>
            <a:off x="1524000" y="2724133"/>
            <a:ext cx="181822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n-US" sz="1800"/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7784090"/>
              </p:ext>
            </p:extLst>
          </p:nvPr>
        </p:nvGraphicFramePr>
        <p:xfrm>
          <a:off x="2177060" y="4669010"/>
          <a:ext cx="5432425" cy="162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Ecuación" r:id="rId7" imgW="5432727" imgH="1621602" progId="Equation.3">
                  <p:embed/>
                </p:oleObj>
              </mc:Choice>
              <mc:Fallback>
                <p:oleObj name="Ecuación" r:id="rId7" imgW="5432727" imgH="1621602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77060" y="4669010"/>
                        <a:ext cx="5432425" cy="1620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088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814</Words>
  <Application>Microsoft Office PowerPoint</Application>
  <PresentationFormat>Panorámica</PresentationFormat>
  <Paragraphs>165</Paragraphs>
  <Slides>15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2" baseType="lpstr">
      <vt:lpstr>Arial</vt:lpstr>
      <vt:lpstr>Bradley Hand ITC</vt:lpstr>
      <vt:lpstr>Calibri</vt:lpstr>
      <vt:lpstr>Calibri Light</vt:lpstr>
      <vt:lpstr>Symbol</vt:lpstr>
      <vt:lpstr>Tema de Office</vt:lpstr>
      <vt:lpstr>Ecuación</vt:lpstr>
      <vt:lpstr>Trimestre: 22-O uea: Graficas por Computadora(1151051)  Grupo CSI01; Horario: Lu-Mie-Vie 8:30—10:00 RESUMENES DEL CURSO Sección: Matriz de sombra</vt:lpstr>
      <vt:lpstr>Resumen</vt:lpstr>
      <vt:lpstr>Organigrama para explicar la relación de los temas del curso</vt:lpstr>
      <vt:lpstr>Shadow matrix (0)</vt:lpstr>
      <vt:lpstr>Shadow matrix (1)</vt:lpstr>
      <vt:lpstr>Shadow matrix (2)</vt:lpstr>
      <vt:lpstr>Shadow matrix (3)</vt:lpstr>
      <vt:lpstr>Shadow matrix (4)</vt:lpstr>
      <vt:lpstr>Shadow matrix (5)</vt:lpstr>
      <vt:lpstr>Shadow matrix (6)</vt:lpstr>
      <vt:lpstr>Shadow matrix (7)</vt:lpstr>
      <vt:lpstr>Shadow matrix (8)</vt:lpstr>
      <vt:lpstr>Shadow matrix (9)</vt:lpstr>
      <vt:lpstr>Shadow matrix (10):  Pregunta de control. Comparen los  elementos de matriz de Sombra en diapositiva 13 y en el código de la siguiente función</vt:lpstr>
      <vt:lpstr>Shadow matrix (11). Pregunta de control 2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72</cp:revision>
  <dcterms:created xsi:type="dcterms:W3CDTF">2020-05-15T00:49:28Z</dcterms:created>
  <dcterms:modified xsi:type="dcterms:W3CDTF">2022-10-29T13:37:02Z</dcterms:modified>
</cp:coreProperties>
</file>