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  <p:sldId id="260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Libros_de_apoyo_y_presentaciones/EdAngel_InteractiveComputerGraphics_book_CD/BOOK_PROGRAMS/cube.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Libros_de_apoyo_y_presentaciones/EdAngel_InteractiveComputerGraphics_book_CD/BOOK_PROGRAMS/cube.c" TargetMode="External"/><Relationship Id="rId2" Type="http://schemas.openxmlformats.org/officeDocument/2006/relationships/hyperlink" Target="http://newton.uam.mx/xgeorge/uea/graficacion/20_I/piramide_correcta.cp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Dos maneras de crear cubo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</a:t>
            </a:r>
            <a:r>
              <a:rPr lang="es-ES" sz="3200" u="sng" dirty="0"/>
              <a:t>computadora.22o</a:t>
            </a:r>
            <a:r>
              <a:rPr lang="es-ES" sz="3200" u="sng" dirty="0">
                <a:hlinkClick r:id="rId2"/>
              </a:rPr>
              <a:t>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Se contrastan dos maneras construir cubo: </a:t>
            </a:r>
          </a:p>
          <a:p>
            <a:pPr lvl="1"/>
            <a:r>
              <a:rPr lang="es-419" dirty="0" smtClean="0"/>
              <a:t>Mediante las coordenadas de vértices del cubo en 3D</a:t>
            </a:r>
          </a:p>
          <a:p>
            <a:pPr lvl="1"/>
            <a:r>
              <a:rPr lang="es-419" dirty="0" smtClean="0"/>
              <a:t>Mediante serie de trasformaciones del modelo de una sola cara</a:t>
            </a:r>
          </a:p>
          <a:p>
            <a:r>
              <a:rPr lang="es-419" dirty="0" smtClean="0"/>
              <a:t>La 1a técnica se ilustra mediante el programa de Ed. </a:t>
            </a:r>
            <a:r>
              <a:rPr lang="es-419" dirty="0" err="1" smtClean="0"/>
              <a:t>Angel</a:t>
            </a:r>
            <a:r>
              <a:rPr lang="es-419" dirty="0"/>
              <a:t> </a:t>
            </a:r>
            <a:r>
              <a:rPr lang="es-419" sz="2000" dirty="0">
                <a:hlinkClick r:id="rId2"/>
              </a:rPr>
              <a:t>http://</a:t>
            </a:r>
            <a:r>
              <a:rPr lang="es-419" sz="2000" dirty="0" smtClean="0">
                <a:hlinkClick r:id="rId2"/>
              </a:rPr>
              <a:t>newton.uam.mx/xgeorge/uea/graficacion/Libros_de_apoyo_y_presentaciones/EdAngel_InteractiveComputerGraphics_book_CD/BOOK_PROGRAMS/cube.c</a:t>
            </a:r>
            <a:endParaRPr lang="es-419" sz="2000" dirty="0" smtClean="0"/>
          </a:p>
          <a:p>
            <a:r>
              <a:rPr lang="es-419" dirty="0" smtClean="0"/>
              <a:t>Luego </a:t>
            </a:r>
            <a:r>
              <a:rPr lang="es-419" dirty="0"/>
              <a:t>usando el mismo código como la base, el cubo se construye de 2a manera: </a:t>
            </a:r>
            <a:r>
              <a:rPr lang="es-419" sz="2200" dirty="0"/>
              <a:t>http://newton.uam.mx/xgeorge/uea/graficacion/20_I/borrador_cubo_mediante_transformaciones.cpp</a:t>
            </a:r>
            <a:endParaRPr lang="es-419" sz="2200" dirty="0" smtClean="0"/>
          </a:p>
          <a:p>
            <a:r>
              <a:rPr lang="es-419" dirty="0" smtClean="0"/>
              <a:t>En la siguiente diapositiva (Organigrama) se marcan en un color distinto los dos bloques  característicos para cada de los métodos de construcción de modelo</a:t>
            </a:r>
          </a:p>
          <a:p>
            <a:r>
              <a:rPr lang="es-419" dirty="0" smtClean="0"/>
              <a:t>En esta presentación se emplean nuevas funciones de </a:t>
            </a:r>
            <a:r>
              <a:rPr lang="es-419" dirty="0" err="1" smtClean="0"/>
              <a:t>OpenGL</a:t>
            </a:r>
            <a:r>
              <a:rPr lang="es-419" dirty="0" smtClean="0"/>
              <a:t>: </a:t>
            </a:r>
            <a:r>
              <a:rPr lang="es-419" i="1" dirty="0" err="1" smtClean="0"/>
              <a:t>glTranslate</a:t>
            </a:r>
            <a:r>
              <a:rPr lang="es-419" dirty="0"/>
              <a:t>*(), </a:t>
            </a:r>
            <a:r>
              <a:rPr lang="es-419" dirty="0" err="1"/>
              <a:t>glPushMatrix</a:t>
            </a:r>
            <a:r>
              <a:rPr lang="es-419" dirty="0"/>
              <a:t>(); </a:t>
            </a:r>
            <a:r>
              <a:rPr lang="es-419" dirty="0" err="1"/>
              <a:t>glPopMatrix</a:t>
            </a:r>
            <a:r>
              <a:rPr lang="es-419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9050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Las distinciones especificas de dos códigos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/>
          </a:bodyPr>
          <a:lstStyle/>
          <a:p>
            <a:r>
              <a:rPr lang="es-419" sz="3200" dirty="0" smtClean="0"/>
              <a:t>En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del 2º  variante hay llamado </a:t>
            </a:r>
            <a:r>
              <a:rPr lang="en-US" sz="3200" i="1" dirty="0" err="1"/>
              <a:t>glShadeModel</a:t>
            </a:r>
            <a:r>
              <a:rPr lang="en-US" sz="3200" dirty="0"/>
              <a:t>(GL_FLAT</a:t>
            </a:r>
            <a:r>
              <a:rPr lang="en-US" sz="3200" dirty="0" smtClean="0"/>
              <a:t>). </a:t>
            </a:r>
            <a:r>
              <a:rPr lang="en-US" sz="3200" dirty="0" err="1" smtClean="0"/>
              <a:t>Por</a:t>
            </a:r>
            <a:r>
              <a:rPr lang="en-US" sz="3200" dirty="0" smtClean="0"/>
              <a:t> la </a:t>
            </a:r>
            <a:r>
              <a:rPr lang="en-US" sz="3200" dirty="0" err="1" smtClean="0"/>
              <a:t>aucencia</a:t>
            </a:r>
            <a:r>
              <a:rPr lang="en-US" sz="3200" dirty="0" smtClean="0"/>
              <a:t> de </a:t>
            </a:r>
            <a:r>
              <a:rPr lang="en-US" sz="3200" dirty="0" err="1" smtClean="0"/>
              <a:t>algún</a:t>
            </a:r>
            <a:r>
              <a:rPr lang="en-US" sz="3200" dirty="0" smtClean="0"/>
              <a:t> </a:t>
            </a:r>
            <a:r>
              <a:rPr lang="en-US" sz="3200" dirty="0" err="1" smtClean="0"/>
              <a:t>llamado</a:t>
            </a:r>
            <a:r>
              <a:rPr lang="en-US" sz="3200" dirty="0" smtClean="0"/>
              <a:t> similar </a:t>
            </a:r>
            <a:r>
              <a:rPr lang="en-US" sz="3200" dirty="0" err="1" smtClean="0"/>
              <a:t>en</a:t>
            </a:r>
            <a:r>
              <a:rPr lang="en-US" sz="3200" dirty="0" smtClean="0"/>
              <a:t> 1r </a:t>
            </a:r>
            <a:r>
              <a:rPr lang="es-419" sz="3200" dirty="0" smtClean="0"/>
              <a:t> variante del código, comparando comportamiento de los ejecutables, podemos concluir que p</a:t>
            </a:r>
            <a:r>
              <a:rPr lang="en-US" sz="3200" dirty="0" smtClean="0"/>
              <a:t>or </a:t>
            </a:r>
            <a:r>
              <a:rPr lang="en-US" sz="3200" dirty="0" err="1"/>
              <a:t>defecto</a:t>
            </a:r>
            <a:r>
              <a:rPr lang="en-US" sz="3200" dirty="0"/>
              <a:t> </a:t>
            </a:r>
            <a:r>
              <a:rPr lang="es-419" sz="3200" dirty="0" smtClean="0"/>
              <a:t>se usa el modelo equivalente a </a:t>
            </a:r>
            <a:r>
              <a:rPr lang="en-US" sz="3200" i="1" dirty="0" err="1" smtClean="0"/>
              <a:t>glShadeModel</a:t>
            </a:r>
            <a:r>
              <a:rPr lang="en-US" sz="3200" dirty="0" smtClean="0"/>
              <a:t>(GL_SMOOTH),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decir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colores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pixeles</a:t>
            </a:r>
            <a:r>
              <a:rPr lang="en-US" sz="3200" dirty="0" smtClean="0"/>
              <a:t> </a:t>
            </a:r>
            <a:r>
              <a:rPr lang="en-US" sz="3200" dirty="0" err="1" smtClean="0"/>
              <a:t>interiores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primitiva</a:t>
            </a:r>
            <a:r>
              <a:rPr lang="en-US" sz="3200" dirty="0" smtClean="0"/>
              <a:t> se </a:t>
            </a:r>
            <a:r>
              <a:rPr lang="en-US" sz="3200" dirty="0" err="1" smtClean="0"/>
              <a:t>construyen</a:t>
            </a:r>
            <a:r>
              <a:rPr lang="en-US" sz="3200" dirty="0" smtClean="0"/>
              <a:t> </a:t>
            </a:r>
            <a:r>
              <a:rPr lang="en-US" sz="3200" dirty="0" err="1" smtClean="0"/>
              <a:t>mediante</a:t>
            </a:r>
            <a:r>
              <a:rPr lang="en-US" sz="3200" dirty="0" smtClean="0"/>
              <a:t> </a:t>
            </a:r>
            <a:r>
              <a:rPr lang="en-US" sz="3200" dirty="0" err="1" smtClean="0"/>
              <a:t>interpolación</a:t>
            </a:r>
            <a:r>
              <a:rPr lang="en-US" sz="3200" dirty="0" smtClean="0"/>
              <a:t> de </a:t>
            </a:r>
            <a:r>
              <a:rPr lang="en-US" sz="3200" dirty="0" err="1" smtClean="0"/>
              <a:t>colores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los</a:t>
            </a:r>
            <a:r>
              <a:rPr lang="en-US" sz="3200" dirty="0" smtClean="0"/>
              <a:t> vertices</a:t>
            </a:r>
            <a:endParaRPr lang="es-419" sz="3200" dirty="0" smtClean="0"/>
          </a:p>
          <a:p>
            <a:pPr marL="0" indent="0">
              <a:buNone/>
            </a:pPr>
            <a:endParaRPr lang="es-419" sz="3200" dirty="0" smtClean="0"/>
          </a:p>
          <a:p>
            <a:r>
              <a:rPr lang="es-419" sz="3200" dirty="0" smtClean="0"/>
              <a:t>El 1r variante para construir las caras del cubo emplea el arreglo de los 8 vértices del cubo cuyo centro es (0,0,0). En contraste, 2º variante usa un solo cuadrado (</a:t>
            </a:r>
            <a:r>
              <a:rPr lang="es-419" sz="3200" i="1" dirty="0" err="1" smtClean="0"/>
              <a:t>unit_square</a:t>
            </a:r>
            <a:r>
              <a:rPr lang="es-419" sz="3200" dirty="0" smtClean="0"/>
              <a:t>()) para construir cada cara del cubo mediante las trasformaciones de dicho cuadrado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449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Guardar y restaurar la transformación corriente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/>
          </a:bodyPr>
          <a:lstStyle/>
          <a:p>
            <a:r>
              <a:rPr lang="es-419" sz="3200" dirty="0" smtClean="0"/>
              <a:t>Nota: </a:t>
            </a:r>
            <a:r>
              <a:rPr lang="es-419" sz="3200" dirty="0" smtClean="0">
                <a:latin typeface="Bradley Hand ITC" panose="03070402050302030203" pitchFamily="66" charset="0"/>
              </a:rPr>
              <a:t>El contenido de esta presentación a partir de esta diapositiva será editado por los resultados de los ejercicios realizados en el salón</a:t>
            </a:r>
          </a:p>
          <a:p>
            <a:r>
              <a:rPr lang="es-419" sz="3200" dirty="0" smtClean="0"/>
              <a:t>Para </a:t>
            </a:r>
            <a:r>
              <a:rPr lang="es-419" sz="3200" dirty="0" smtClean="0"/>
              <a:t>construir 1ª cara en el </a:t>
            </a:r>
            <a:r>
              <a:rPr lang="es-419" sz="3200" dirty="0"/>
              <a:t>2º variante (función </a:t>
            </a:r>
            <a:r>
              <a:rPr lang="es-419" sz="3200" i="1" dirty="0"/>
              <a:t>colorcube1</a:t>
            </a:r>
            <a:r>
              <a:rPr lang="es-419" sz="3200" dirty="0" smtClean="0"/>
              <a:t>()),  el cuadrado ubicado en plano </a:t>
            </a:r>
            <a:r>
              <a:rPr lang="es-419" sz="3200" dirty="0" err="1" smtClean="0"/>
              <a:t>Oxy</a:t>
            </a:r>
            <a:r>
              <a:rPr lang="es-419" sz="3200" dirty="0" smtClean="0"/>
              <a:t> con el punto (0,0,0) como su centro, se desplaza </a:t>
            </a:r>
            <a:r>
              <a:rPr lang="es-419" sz="3200" dirty="0"/>
              <a:t>mediante </a:t>
            </a:r>
            <a:r>
              <a:rPr lang="es-419" sz="3200" i="1" dirty="0" err="1"/>
              <a:t>glTranslatef</a:t>
            </a:r>
            <a:r>
              <a:rPr lang="es-419" sz="3200" dirty="0"/>
              <a:t>(0., 0., 1</a:t>
            </a:r>
            <a:r>
              <a:rPr lang="es-419" sz="3200" dirty="0" smtClean="0"/>
              <a:t>.) a la posición de la cara correspondiente del cubo</a:t>
            </a:r>
          </a:p>
          <a:p>
            <a:r>
              <a:rPr lang="es-419" sz="3200" dirty="0" smtClean="0"/>
              <a:t>Antes de hacerlo, la matriz de transformación corriente se guarda </a:t>
            </a:r>
            <a:r>
              <a:rPr lang="es-419" sz="3200" dirty="0"/>
              <a:t>en pila mediante </a:t>
            </a:r>
            <a:r>
              <a:rPr lang="es-419" sz="3200" i="1" dirty="0" err="1"/>
              <a:t>glPushMatrix</a:t>
            </a:r>
            <a:r>
              <a:rPr lang="es-419" sz="3200" dirty="0" smtClean="0"/>
              <a:t>() y después de construir la 1ª cara, dicha matriz se </a:t>
            </a:r>
            <a:r>
              <a:rPr lang="es-419" sz="3200" dirty="0"/>
              <a:t>restaura mediante </a:t>
            </a:r>
            <a:r>
              <a:rPr lang="es-419" sz="3200" i="1" dirty="0" err="1"/>
              <a:t>glPopMatrix</a:t>
            </a:r>
            <a:r>
              <a:rPr lang="es-419" sz="3200" dirty="0" smtClean="0"/>
              <a:t>(). (Nota: más detalles en el tema de Transformaciones)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8477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2ª cara se construye de la 1ª: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Para construir 2ª cara en el 2º variante (</a:t>
            </a:r>
            <a:r>
              <a:rPr lang="es-419" sz="3200" dirty="0"/>
              <a:t>función </a:t>
            </a:r>
            <a:r>
              <a:rPr lang="es-419" sz="3200" i="1" dirty="0" smtClean="0"/>
              <a:t>colorcube1</a:t>
            </a:r>
            <a:r>
              <a:rPr lang="es-419" sz="3200" dirty="0" smtClean="0"/>
              <a:t>()), primeramente se hacen transformaciones que llevan el dicho cuadrado a la posición de la 1ª cara y luego se aplica la rotación por 90° alrededor del vector (0,1,0)</a:t>
            </a:r>
          </a:p>
          <a:p>
            <a:r>
              <a:rPr lang="es-419" sz="3200" dirty="0" smtClean="0"/>
              <a:t>De la misma manera como para 1ª cara se guarda y luego se restaura la transformación </a:t>
            </a:r>
            <a:r>
              <a:rPr lang="es-419" sz="3200" dirty="0" err="1" smtClean="0"/>
              <a:t>correinte</a:t>
            </a:r>
            <a:endParaRPr lang="es-419" sz="32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26497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s-419" dirty="0" smtClean="0"/>
              <a:t>Ejercicios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 </a:t>
            </a:r>
            <a:r>
              <a:rPr lang="es-419" sz="3200" dirty="0"/>
              <a:t>Completen el código de </a:t>
            </a:r>
            <a:r>
              <a:rPr lang="es-419" sz="3200" i="1" dirty="0"/>
              <a:t>colorcube1</a:t>
            </a:r>
            <a:r>
              <a:rPr lang="es-419" sz="3200" dirty="0"/>
              <a:t>() </a:t>
            </a:r>
            <a:r>
              <a:rPr lang="es-419" sz="3200" dirty="0" smtClean="0"/>
              <a:t>para construir el cubo serrado </a:t>
            </a:r>
          </a:p>
          <a:p>
            <a:r>
              <a:rPr lang="es-419" sz="3200" dirty="0"/>
              <a:t>Modifiquen el código de </a:t>
            </a:r>
            <a:r>
              <a:rPr lang="es-419" sz="2600" i="1" dirty="0"/>
              <a:t>http://newton.uam.mx/xgeorge/uea/graficacion/20_I/borrador_cubo_mediante_transformaciones.cpp </a:t>
            </a:r>
            <a:r>
              <a:rPr lang="es-419" sz="3200" dirty="0" smtClean="0"/>
              <a:t>que </a:t>
            </a:r>
            <a:r>
              <a:rPr lang="es-419" sz="3200" dirty="0" smtClean="0"/>
              <a:t>todas caras sean vistas solo (i) desde fuera del cubo; (ii) desde adentro del cubo</a:t>
            </a:r>
          </a:p>
          <a:p>
            <a:r>
              <a:rPr lang="es-419" sz="3200" dirty="0" smtClean="0"/>
              <a:t>Incorporen en el código resultante las acciones asociados con teclas F1-F4 </a:t>
            </a:r>
            <a:r>
              <a:rPr lang="es-419" sz="3200" dirty="0"/>
              <a:t>de </a:t>
            </a:r>
            <a:r>
              <a:rPr lang="es-419" sz="2400" dirty="0">
                <a:hlinkClick r:id="rId2"/>
              </a:rPr>
              <a:t>http://</a:t>
            </a:r>
            <a:r>
              <a:rPr lang="es-419" sz="2400" dirty="0" smtClean="0">
                <a:hlinkClick r:id="rId2"/>
              </a:rPr>
              <a:t>newton.uam.mx/xgeorge/uea/graficacion/20_I/piramide_correcta.cpp</a:t>
            </a:r>
            <a:endParaRPr lang="es-419" sz="2400" dirty="0" smtClean="0"/>
          </a:p>
          <a:p>
            <a:r>
              <a:rPr lang="es-419" sz="2400" dirty="0" smtClean="0"/>
              <a:t>Comparen los variantes </a:t>
            </a:r>
            <a:r>
              <a:rPr lang="en-US" sz="2400" dirty="0"/>
              <a:t>glColor3f( </a:t>
            </a:r>
            <a:r>
              <a:rPr lang="en-US" sz="2400" dirty="0" smtClean="0"/>
              <a:t>), glColor3fv() </a:t>
            </a:r>
            <a:r>
              <a:rPr lang="es-419" sz="2400" dirty="0" smtClean="0"/>
              <a:t>de la función la asignación de colores en </a:t>
            </a:r>
            <a:r>
              <a:rPr lang="es-419" sz="2000" dirty="0">
                <a:hlinkClick r:id="rId2"/>
              </a:rPr>
              <a:t>http://</a:t>
            </a:r>
            <a:r>
              <a:rPr lang="es-419" sz="2000" dirty="0" smtClean="0">
                <a:hlinkClick r:id="rId2"/>
              </a:rPr>
              <a:t>newton.uam.mx/xgeorge/uea/graficacion/20_I/piramide_correcta.cpp</a:t>
            </a:r>
            <a:endParaRPr lang="es-419" sz="2000" dirty="0" smtClean="0"/>
          </a:p>
          <a:p>
            <a:pPr marL="0" indent="0">
              <a:buNone/>
            </a:pPr>
            <a:r>
              <a:rPr lang="es-419" sz="2400" dirty="0" smtClean="0"/>
              <a:t>     con </a:t>
            </a:r>
            <a:r>
              <a:rPr lang="es-419" sz="2000" dirty="0">
                <a:hlinkClick r:id="rId3"/>
              </a:rPr>
              <a:t>http://newton.uam.mx/xgeorge/uea/graficacion/Libros_de_apoyo_y_presentaciones/EdAngel_InteractiveComputerGraphics_book_CD/BOOK_PROGRAMS/cube.c</a:t>
            </a:r>
            <a:endParaRPr lang="es-419" sz="2000" dirty="0"/>
          </a:p>
          <a:p>
            <a:pPr marL="0" indent="0">
              <a:buNone/>
            </a:pPr>
            <a:endParaRPr lang="es-419" sz="24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5133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s-419" dirty="0" smtClean="0"/>
              <a:t>Pregunta para discusión: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 Haciendo un modelo del cubo es importante garantizar concordancia de las orientaciones de las caras de tal manera que sus lados delanteros serian mirando o hacia dentro del cubo, o al revés. </a:t>
            </a:r>
          </a:p>
          <a:p>
            <a:r>
              <a:rPr lang="es-419" sz="3200" dirty="0" smtClean="0"/>
              <a:t>¿</a:t>
            </a:r>
            <a:r>
              <a:rPr lang="es-419" sz="3200" i="1" dirty="0" smtClean="0"/>
              <a:t>En cual de las dos consideradas maneras de construir cubo sea más fácil cumplir con esta concordancia</a:t>
            </a:r>
            <a:r>
              <a:rPr lang="es-419" sz="3200" dirty="0" smtClean="0"/>
              <a:t>?</a:t>
            </a:r>
          </a:p>
          <a:p>
            <a:pPr marL="0" indent="0">
              <a:buNone/>
            </a:pPr>
            <a:endParaRPr lang="es-419" sz="24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31783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648</Words>
  <Application>Microsoft Office PowerPoint</Application>
  <PresentationFormat>Panorámica</PresentationFormat>
  <Paragraphs>75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Symbol</vt:lpstr>
      <vt:lpstr>Tema de Office</vt:lpstr>
      <vt:lpstr>Trimestre: 22-O uea: Graficas por Computadora(1151051)  Grupo CSI01; Horario: Lu-Mie-Vie 8:30—10:00  RESUMENES DEL CURSO Sección: Dos maneras de crear cubo</vt:lpstr>
      <vt:lpstr>Resumen</vt:lpstr>
      <vt:lpstr>Organigrama para explicar la relación de los temas del curso</vt:lpstr>
      <vt:lpstr>Las distinciones especificas de dos códigos</vt:lpstr>
      <vt:lpstr>Guardar y restaurar la transformación corriente </vt:lpstr>
      <vt:lpstr>La 2ª cara se construye de la 1ª:</vt:lpstr>
      <vt:lpstr>Ejercicios</vt:lpstr>
      <vt:lpstr>Pregunta para discusión: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54</cp:revision>
  <dcterms:created xsi:type="dcterms:W3CDTF">2020-05-15T00:49:28Z</dcterms:created>
  <dcterms:modified xsi:type="dcterms:W3CDTF">2022-10-25T00:08:10Z</dcterms:modified>
</cp:coreProperties>
</file>