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57" r:id="rId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3" autoAdjust="0"/>
    <p:restoredTop sz="94660"/>
  </p:normalViewPr>
  <p:slideViewPr>
    <p:cSldViewPr snapToGrid="0">
      <p:cViewPr varScale="1">
        <p:scale>
          <a:sx n="97" d="100"/>
          <a:sy n="97" d="100"/>
        </p:scale>
        <p:origin x="216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28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452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68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21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143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227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07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751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48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495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949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2033C-87CA-44F6-B5AE-8E60FEB7F6D2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40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graficas.22o@g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30"/>
            <a:ext cx="11263085" cy="2455405"/>
          </a:xfrm>
        </p:spPr>
        <p:txBody>
          <a:bodyPr>
            <a:normAutofit fontScale="90000"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22-O</a:t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Graficas por Computadora(1151051)</a:t>
            </a:r>
            <a:br>
              <a:rPr lang="es-MX" sz="3600" dirty="0"/>
            </a:br>
            <a:r>
              <a:rPr lang="es-MX" sz="3600" dirty="0"/>
              <a:t> </a:t>
            </a:r>
            <a:r>
              <a:rPr lang="es-MX" sz="3600" b="1" dirty="0"/>
              <a:t>Grupo</a:t>
            </a:r>
            <a:r>
              <a:rPr lang="es-MX" sz="3600" dirty="0"/>
              <a:t> CSI01; </a:t>
            </a:r>
            <a:r>
              <a:rPr lang="es-MX" sz="3600" b="1" dirty="0"/>
              <a:t>Horario:</a:t>
            </a:r>
            <a:r>
              <a:rPr lang="es-MX" sz="3600" dirty="0"/>
              <a:t> Lu-Mie-Vie 8:30—10:00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/>
              <a:t>Sección: Organigrama-llave a los temas del curso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78972" y="2960914"/>
            <a:ext cx="4978400" cy="3381828"/>
          </a:xfrm>
        </p:spPr>
        <p:txBody>
          <a:bodyPr/>
          <a:lstStyle/>
          <a:p>
            <a:r>
              <a:rPr lang="en-US" dirty="0" smtClean="0"/>
              <a:t>PROFESOR:	  </a:t>
            </a:r>
          </a:p>
          <a:p>
            <a:r>
              <a:rPr lang="en-US" dirty="0" smtClean="0"/>
              <a:t>GUEORGI KHATCHATOUROV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http://newton.uam.mx/xgeorge/</a:t>
            </a:r>
            <a:endParaRPr lang="en-US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6654795" y="3120570"/>
            <a:ext cx="4978400" cy="3127831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Ayudante</a:t>
            </a:r>
            <a:r>
              <a:rPr lang="en-US" dirty="0" smtClean="0"/>
              <a:t>:	  </a:t>
            </a:r>
          </a:p>
          <a:p>
            <a:r>
              <a:rPr lang="es-ES" sz="3200" b="1" dirty="0"/>
              <a:t>Carlos </a:t>
            </a:r>
            <a:r>
              <a:rPr lang="es-ES" sz="3200" b="1" dirty="0" err="1"/>
              <a:t>Yoshimar</a:t>
            </a:r>
            <a:r>
              <a:rPr lang="es-ES" sz="3200" b="1" dirty="0"/>
              <a:t> Hernández Badillo</a:t>
            </a:r>
            <a:r>
              <a:rPr lang="es-ES" sz="3200" dirty="0"/>
              <a:t> </a:t>
            </a:r>
            <a:endParaRPr lang="en-US" sz="4400" dirty="0"/>
          </a:p>
          <a:p>
            <a:endParaRPr lang="en-US" sz="3200" dirty="0" smtClean="0"/>
          </a:p>
          <a:p>
            <a:endParaRPr lang="en-US" sz="3200" dirty="0"/>
          </a:p>
          <a:p>
            <a:endParaRPr lang="en-US" sz="3200" dirty="0" smtClean="0"/>
          </a:p>
          <a:p>
            <a:endParaRPr lang="en-US" sz="3200" dirty="0"/>
          </a:p>
          <a:p>
            <a:endParaRPr lang="en-US" sz="3200" dirty="0" smtClean="0"/>
          </a:p>
          <a:p>
            <a:endParaRPr lang="es-ES" sz="3200" b="1" dirty="0" smtClean="0"/>
          </a:p>
          <a:p>
            <a:endParaRPr lang="es-ES" sz="3200" b="1" dirty="0"/>
          </a:p>
          <a:p>
            <a:r>
              <a:rPr lang="es-ES" sz="3200" u="sng" dirty="0" smtClean="0">
                <a:hlinkClick r:id="rId2"/>
              </a:rPr>
              <a:t>graficas.</a:t>
            </a:r>
            <a:r>
              <a:rPr lang="es-ES" sz="3200" u="sng" dirty="0" smtClean="0"/>
              <a:t>computadora.22o</a:t>
            </a:r>
            <a:r>
              <a:rPr lang="es-ES" sz="3200" u="sng" dirty="0" smtClean="0">
                <a:hlinkClick r:id="rId2"/>
              </a:rPr>
              <a:t>@gmail.com</a:t>
            </a:r>
            <a:r>
              <a:rPr lang="es-ES" sz="3200" b="1" dirty="0" smtClean="0"/>
              <a:t> </a:t>
            </a:r>
            <a:endParaRPr lang="en-US" sz="3200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3308" y="3814318"/>
            <a:ext cx="1452243" cy="1570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8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/>
          </a:bodyPr>
          <a:lstStyle/>
          <a:p>
            <a:pPr algn="ctr"/>
            <a:r>
              <a:rPr lang="es-MX" dirty="0" smtClean="0"/>
              <a:t>Justificación 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22400"/>
            <a:ext cx="10515600" cy="533915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s-419" sz="3200" dirty="0" smtClean="0"/>
              <a:t>Después del análisis preliminar de varios ejemplos de código realizado en las presentaciones anteriores ( 01- 06.pptx), se pueden entender los elementos y las interconexiones del organigrama presentada en la siguiente diapositiva.</a:t>
            </a:r>
          </a:p>
          <a:p>
            <a:pPr marL="0" indent="0">
              <a:buNone/>
            </a:pPr>
            <a:endParaRPr lang="es-419" sz="3200" dirty="0" smtClean="0"/>
          </a:p>
          <a:p>
            <a:pPr marL="0" indent="0">
              <a:buNone/>
            </a:pPr>
            <a:r>
              <a:rPr lang="es-419" sz="3200" dirty="0" smtClean="0"/>
              <a:t>El núcleo del organigrama se presenta mediante relación </a:t>
            </a:r>
          </a:p>
          <a:p>
            <a:pPr marL="0" indent="0">
              <a:buNone/>
            </a:pPr>
            <a:endParaRPr lang="es-419" sz="3200" dirty="0" smtClean="0"/>
          </a:p>
          <a:p>
            <a:pPr marL="0" indent="0" algn="ctr">
              <a:buNone/>
            </a:pPr>
            <a:r>
              <a:rPr lang="es-419" sz="3200" dirty="0" smtClean="0"/>
              <a:t>Imagen= Transformaciones x Modelo</a:t>
            </a:r>
          </a:p>
          <a:p>
            <a:pPr marL="0" indent="0" algn="ctr">
              <a:buNone/>
            </a:pPr>
            <a:endParaRPr lang="es-419" sz="3200" dirty="0" smtClean="0"/>
          </a:p>
          <a:p>
            <a:pPr marL="0" indent="0">
              <a:buNone/>
            </a:pPr>
            <a:r>
              <a:rPr lang="es-419" sz="3200" dirty="0" smtClean="0"/>
              <a:t>Casi todos los temas del curso son derivados de esta relación, excepto “animación” y “selección”. (Animación ya fue presentada)</a:t>
            </a:r>
          </a:p>
          <a:p>
            <a:pPr marL="0" indent="0">
              <a:buNone/>
            </a:pPr>
            <a:r>
              <a:rPr lang="es-419" sz="3200" dirty="0" smtClean="0"/>
              <a:t>Algunos elementos de </a:t>
            </a:r>
            <a:r>
              <a:rPr lang="es-419" sz="3200" dirty="0"/>
              <a:t>Transformaciones </a:t>
            </a:r>
            <a:r>
              <a:rPr lang="es-419" sz="3200" dirty="0" smtClean="0"/>
              <a:t>y de Modelo ya fueron presentados. En el resto del curso los estudiaremos de manera sistemática</a:t>
            </a:r>
            <a:endParaRPr lang="es-419" sz="3200" dirty="0"/>
          </a:p>
          <a:p>
            <a:pPr marL="0" indent="0">
              <a:buNone/>
            </a:pPr>
            <a:endParaRPr lang="es-419" sz="3200" dirty="0" smtClean="0"/>
          </a:p>
        </p:txBody>
      </p:sp>
    </p:spTree>
    <p:extLst>
      <p:ext uri="{BB962C8B-B14F-4D97-AF65-F5344CB8AC3E}">
        <p14:creationId xmlns:p14="http://schemas.microsoft.com/office/powerpoint/2010/main" val="165390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93271"/>
            <a:ext cx="10515600" cy="939203"/>
          </a:xfrm>
        </p:spPr>
        <p:txBody>
          <a:bodyPr>
            <a:normAutofit fontScale="90000"/>
          </a:bodyPr>
          <a:lstStyle/>
          <a:p>
            <a:r>
              <a:rPr lang="en-US" sz="3600" dirty="0" err="1" smtClean="0"/>
              <a:t>Organigrama</a:t>
            </a:r>
            <a:r>
              <a:rPr lang="en-US" sz="3600" dirty="0" smtClean="0"/>
              <a:t> para </a:t>
            </a:r>
            <a:r>
              <a:rPr lang="en-US" sz="3600" dirty="0" err="1" smtClean="0"/>
              <a:t>explicar</a:t>
            </a:r>
            <a:r>
              <a:rPr lang="en-US" sz="3600" dirty="0" smtClean="0"/>
              <a:t> la </a:t>
            </a:r>
            <a:r>
              <a:rPr lang="en-US" sz="3600" dirty="0" err="1" smtClean="0"/>
              <a:t>relación</a:t>
            </a:r>
            <a:r>
              <a:rPr lang="en-US" sz="3600" dirty="0" smtClean="0"/>
              <a:t> de </a:t>
            </a:r>
            <a:r>
              <a:rPr lang="en-US" sz="3600" dirty="0" err="1" smtClean="0"/>
              <a:t>los</a:t>
            </a:r>
            <a:r>
              <a:rPr lang="en-US" sz="3600" dirty="0" smtClean="0"/>
              <a:t> </a:t>
            </a:r>
            <a:r>
              <a:rPr lang="en-US" sz="3600" dirty="0" err="1" smtClean="0"/>
              <a:t>temas</a:t>
            </a:r>
            <a:r>
              <a:rPr lang="en-US" sz="3600" dirty="0" smtClean="0"/>
              <a:t> del </a:t>
            </a:r>
            <a:r>
              <a:rPr lang="en-US" sz="3600" dirty="0" err="1" smtClean="0"/>
              <a:t>curso</a:t>
            </a:r>
            <a:endParaRPr lang="en-U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47166" y="2592631"/>
            <a:ext cx="2936961" cy="682440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Transformaciones</a:t>
            </a:r>
            <a:endParaRPr lang="en-US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7872551" y="2637356"/>
            <a:ext cx="2081347" cy="58547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dirty="0" err="1" smtClean="0"/>
              <a:t>Modelo</a:t>
            </a:r>
            <a:endParaRPr lang="en-US" dirty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7160639" y="2553443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1633627" y="2568389"/>
            <a:ext cx="1621976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Imagen</a:t>
            </a:r>
            <a:endParaRPr lang="en-US" dirty="0"/>
          </a:p>
        </p:txBody>
      </p:sp>
      <p:sp>
        <p:nvSpPr>
          <p:cNvPr id="8" name="Marcador de contenido 2"/>
          <p:cNvSpPr txBox="1">
            <a:spLocks/>
          </p:cNvSpPr>
          <p:nvPr/>
        </p:nvSpPr>
        <p:spPr>
          <a:xfrm>
            <a:off x="3250484" y="2536024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</a:t>
            </a:r>
            <a:endParaRPr lang="en-US" sz="4400" dirty="0"/>
          </a:p>
        </p:txBody>
      </p:sp>
      <p:sp>
        <p:nvSpPr>
          <p:cNvPr id="9" name="Marcador de contenido 2"/>
          <p:cNvSpPr txBox="1">
            <a:spLocks/>
          </p:cNvSpPr>
          <p:nvPr/>
        </p:nvSpPr>
        <p:spPr>
          <a:xfrm>
            <a:off x="1043936" y="1140412"/>
            <a:ext cx="2832168" cy="653834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  <a:r>
              <a:rPr lang="en-US" dirty="0" err="1"/>
              <a:t>Animación</a:t>
            </a:r>
            <a:endParaRPr lang="en-US" dirty="0"/>
          </a:p>
        </p:txBody>
      </p:sp>
      <p:sp>
        <p:nvSpPr>
          <p:cNvPr id="10" name="Marcador de contenido 2"/>
          <p:cNvSpPr txBox="1">
            <a:spLocks/>
          </p:cNvSpPr>
          <p:nvPr/>
        </p:nvSpPr>
        <p:spPr>
          <a:xfrm>
            <a:off x="322217" y="3529741"/>
            <a:ext cx="6418213" cy="1591269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Cadena </a:t>
            </a:r>
            <a:r>
              <a:rPr lang="en-US" dirty="0" err="1"/>
              <a:t>estándar</a:t>
            </a:r>
            <a:r>
              <a:rPr lang="en-US" dirty="0"/>
              <a:t> de </a:t>
            </a:r>
            <a:r>
              <a:rPr lang="en-US" dirty="0" err="1"/>
              <a:t>transformaciones</a:t>
            </a:r>
            <a:r>
              <a:rPr lang="en-US" dirty="0"/>
              <a:t> del </a:t>
            </a:r>
            <a:r>
              <a:rPr lang="en-US" dirty="0" err="1"/>
              <a:t>modelo</a:t>
            </a:r>
            <a:r>
              <a:rPr lang="en-US" dirty="0"/>
              <a:t> </a:t>
            </a:r>
          </a:p>
        </p:txBody>
      </p:sp>
      <p:sp>
        <p:nvSpPr>
          <p:cNvPr id="11" name="Marcador de contenido 2"/>
          <p:cNvSpPr txBox="1">
            <a:spLocks/>
          </p:cNvSpPr>
          <p:nvPr/>
        </p:nvSpPr>
        <p:spPr>
          <a:xfrm>
            <a:off x="507272" y="4335802"/>
            <a:ext cx="136071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Puerta</a:t>
            </a:r>
            <a:r>
              <a:rPr lang="en-US" sz="20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de vista</a:t>
            </a:r>
            <a:endParaRPr lang="en-US" sz="2000" dirty="0"/>
          </a:p>
        </p:txBody>
      </p:sp>
      <p:sp>
        <p:nvSpPr>
          <p:cNvPr id="12" name="Marcador de contenido 2"/>
          <p:cNvSpPr txBox="1">
            <a:spLocks/>
          </p:cNvSpPr>
          <p:nvPr/>
        </p:nvSpPr>
        <p:spPr>
          <a:xfrm>
            <a:off x="2579919" y="4300964"/>
            <a:ext cx="154794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Proyección</a:t>
            </a:r>
            <a:endParaRPr lang="en-US" sz="2000" dirty="0"/>
          </a:p>
        </p:txBody>
      </p:sp>
      <p:sp>
        <p:nvSpPr>
          <p:cNvPr id="13" name="Marcador de contenido 2"/>
          <p:cNvSpPr txBox="1">
            <a:spLocks/>
          </p:cNvSpPr>
          <p:nvPr/>
        </p:nvSpPr>
        <p:spPr>
          <a:xfrm>
            <a:off x="4717875" y="4295159"/>
            <a:ext cx="154794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Modelview</a:t>
            </a:r>
            <a:endParaRPr lang="en-US" sz="2000" dirty="0"/>
          </a:p>
        </p:txBody>
      </p:sp>
      <p:sp>
        <p:nvSpPr>
          <p:cNvPr id="14" name="Marcador de contenido 2"/>
          <p:cNvSpPr txBox="1">
            <a:spLocks/>
          </p:cNvSpPr>
          <p:nvPr/>
        </p:nvSpPr>
        <p:spPr>
          <a:xfrm>
            <a:off x="4217138" y="4430146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15" name="Marcador de contenido 2"/>
          <p:cNvSpPr txBox="1">
            <a:spLocks/>
          </p:cNvSpPr>
          <p:nvPr/>
        </p:nvSpPr>
        <p:spPr>
          <a:xfrm>
            <a:off x="2005159" y="4425790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16" name="Marcador de contenido 2"/>
          <p:cNvSpPr txBox="1">
            <a:spLocks/>
          </p:cNvSpPr>
          <p:nvPr/>
        </p:nvSpPr>
        <p:spPr>
          <a:xfrm>
            <a:off x="7633055" y="2148114"/>
            <a:ext cx="4247620" cy="325301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925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Efectos</a:t>
            </a:r>
            <a:r>
              <a:rPr lang="en-US" dirty="0"/>
              <a:t> </a:t>
            </a:r>
            <a:r>
              <a:rPr lang="en-US" dirty="0" err="1"/>
              <a:t>sobre</a:t>
            </a:r>
            <a:r>
              <a:rPr lang="en-US" dirty="0"/>
              <a:t> </a:t>
            </a:r>
            <a:r>
              <a:rPr lang="en-US" dirty="0" err="1"/>
              <a:t>modelo</a:t>
            </a:r>
            <a:r>
              <a:rPr lang="en-US" dirty="0"/>
              <a:t>: </a:t>
            </a:r>
          </a:p>
          <a:p>
            <a:r>
              <a:rPr lang="en-US" dirty="0" err="1"/>
              <a:t>modo</a:t>
            </a:r>
            <a:r>
              <a:rPr lang="en-US" dirty="0"/>
              <a:t> de </a:t>
            </a:r>
            <a:r>
              <a:rPr lang="en-US" dirty="0" err="1"/>
              <a:t>alambre</a:t>
            </a:r>
            <a:r>
              <a:rPr lang="en-US" dirty="0"/>
              <a:t>, </a:t>
            </a:r>
            <a:r>
              <a:rPr lang="en-US" dirty="0" err="1"/>
              <a:t>niebla</a:t>
            </a:r>
            <a:r>
              <a:rPr lang="en-US" dirty="0"/>
              <a:t>, luz,</a:t>
            </a:r>
          </a:p>
          <a:p>
            <a:r>
              <a:rPr lang="en-US" dirty="0"/>
              <a:t>Stencil, </a:t>
            </a:r>
            <a:r>
              <a:rPr lang="en-US" dirty="0" err="1"/>
              <a:t>textura</a:t>
            </a:r>
            <a:r>
              <a:rPr lang="en-US" dirty="0"/>
              <a:t>, superficies </a:t>
            </a:r>
            <a:r>
              <a:rPr lang="en-US" dirty="0" err="1"/>
              <a:t>curveadas</a:t>
            </a:r>
            <a:r>
              <a:rPr lang="en-US" dirty="0"/>
              <a:t>… </a:t>
            </a:r>
          </a:p>
        </p:txBody>
      </p:sp>
      <p:sp>
        <p:nvSpPr>
          <p:cNvPr id="17" name="Marcador de contenido 2"/>
          <p:cNvSpPr txBox="1">
            <a:spLocks/>
          </p:cNvSpPr>
          <p:nvPr/>
        </p:nvSpPr>
        <p:spPr>
          <a:xfrm>
            <a:off x="5573494" y="5838524"/>
            <a:ext cx="6196142" cy="70596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Interacción</a:t>
            </a:r>
            <a:r>
              <a:rPr lang="en-US" dirty="0"/>
              <a:t> del </a:t>
            </a:r>
            <a:r>
              <a:rPr lang="en-US" dirty="0" err="1"/>
              <a:t>operador</a:t>
            </a:r>
            <a:r>
              <a:rPr lang="en-US" dirty="0"/>
              <a:t> con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mundo</a:t>
            </a:r>
            <a:r>
              <a:rPr lang="en-US" dirty="0"/>
              <a:t> virtual: </a:t>
            </a:r>
            <a:r>
              <a:rPr lang="en-US" dirty="0" err="1"/>
              <a:t>Selección</a:t>
            </a:r>
            <a:endParaRPr lang="en-US" dirty="0"/>
          </a:p>
        </p:txBody>
      </p:sp>
      <p:sp>
        <p:nvSpPr>
          <p:cNvPr id="19" name="Flecha arriba y abajo 18"/>
          <p:cNvSpPr/>
          <p:nvPr/>
        </p:nvSpPr>
        <p:spPr>
          <a:xfrm rot="3771974">
            <a:off x="3164265" y="2319564"/>
            <a:ext cx="325288" cy="1818830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Marcador de contenido 2"/>
          <p:cNvSpPr txBox="1">
            <a:spLocks/>
          </p:cNvSpPr>
          <p:nvPr/>
        </p:nvSpPr>
        <p:spPr>
          <a:xfrm>
            <a:off x="507272" y="5809832"/>
            <a:ext cx="4726587" cy="439617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 err="1"/>
              <a:t>Combina</a:t>
            </a:r>
            <a:r>
              <a:rPr lang="en-US" dirty="0"/>
              <a:t> </a:t>
            </a:r>
            <a:r>
              <a:rPr lang="en-US" dirty="0" err="1"/>
              <a:t>transformaciones</a:t>
            </a:r>
            <a:r>
              <a:rPr lang="en-US" dirty="0"/>
              <a:t> de </a:t>
            </a:r>
            <a:r>
              <a:rPr lang="en-US" dirty="0" err="1"/>
              <a:t>modelo</a:t>
            </a:r>
            <a:r>
              <a:rPr lang="en-US" dirty="0"/>
              <a:t> y de  la </a:t>
            </a:r>
            <a:r>
              <a:rPr lang="en-US" dirty="0" err="1"/>
              <a:t>camara</a:t>
            </a:r>
            <a:r>
              <a:rPr lang="en-US" dirty="0"/>
              <a:t> </a:t>
            </a:r>
          </a:p>
        </p:txBody>
      </p:sp>
      <p:sp>
        <p:nvSpPr>
          <p:cNvPr id="21" name="Flecha arriba y abajo 20"/>
          <p:cNvSpPr/>
          <p:nvPr/>
        </p:nvSpPr>
        <p:spPr>
          <a:xfrm rot="4202457">
            <a:off x="4723870" y="4483672"/>
            <a:ext cx="325288" cy="2091723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Marcador de contenido 2"/>
          <p:cNvSpPr txBox="1">
            <a:spLocks/>
          </p:cNvSpPr>
          <p:nvPr/>
        </p:nvSpPr>
        <p:spPr>
          <a:xfrm>
            <a:off x="706585" y="5253393"/>
            <a:ext cx="2802159" cy="424056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  <a:r>
              <a:rPr lang="en-US" dirty="0" err="1"/>
              <a:t>Proyeccion</a:t>
            </a:r>
            <a:r>
              <a:rPr lang="en-US" dirty="0"/>
              <a:t>  de </a:t>
            </a:r>
            <a:r>
              <a:rPr lang="en-US" dirty="0" err="1"/>
              <a:t>perspectiva</a:t>
            </a:r>
            <a:r>
              <a:rPr lang="en-US"/>
              <a:t> u </a:t>
            </a:r>
            <a:r>
              <a:rPr lang="en-US" dirty="0" err="1"/>
              <a:t>ortografica</a:t>
            </a:r>
            <a:endParaRPr lang="en-US" dirty="0"/>
          </a:p>
        </p:txBody>
      </p:sp>
      <p:sp>
        <p:nvSpPr>
          <p:cNvPr id="23" name="Flecha arriba y abajo 22"/>
          <p:cNvSpPr/>
          <p:nvPr/>
        </p:nvSpPr>
        <p:spPr>
          <a:xfrm rot="4378450">
            <a:off x="2611721" y="4455573"/>
            <a:ext cx="211132" cy="1229850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Marcador de contenido 2"/>
          <p:cNvSpPr txBox="1">
            <a:spLocks/>
          </p:cNvSpPr>
          <p:nvPr/>
        </p:nvSpPr>
        <p:spPr>
          <a:xfrm>
            <a:off x="4868564" y="1152907"/>
            <a:ext cx="2010037" cy="632226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625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Primitivas</a:t>
            </a:r>
            <a:endParaRPr lang="en-US" dirty="0"/>
          </a:p>
        </p:txBody>
      </p:sp>
      <p:sp>
        <p:nvSpPr>
          <p:cNvPr id="25" name="Flecha arriba y abajo 24"/>
          <p:cNvSpPr/>
          <p:nvPr/>
        </p:nvSpPr>
        <p:spPr>
          <a:xfrm rot="18744424">
            <a:off x="7242916" y="1267179"/>
            <a:ext cx="211132" cy="1799923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Marcador de contenido 2"/>
          <p:cNvSpPr txBox="1">
            <a:spLocks/>
          </p:cNvSpPr>
          <p:nvPr/>
        </p:nvSpPr>
        <p:spPr>
          <a:xfrm>
            <a:off x="7436411" y="960745"/>
            <a:ext cx="3568243" cy="92192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Máquina</a:t>
            </a:r>
            <a:r>
              <a:rPr lang="en-US" dirty="0"/>
              <a:t> de </a:t>
            </a:r>
            <a:r>
              <a:rPr lang="en-US" dirty="0" err="1"/>
              <a:t>estados</a:t>
            </a:r>
            <a:r>
              <a:rPr lang="en-US" dirty="0"/>
              <a:t> de OpenGL</a:t>
            </a:r>
          </a:p>
        </p:txBody>
      </p:sp>
      <p:sp>
        <p:nvSpPr>
          <p:cNvPr id="27" name="Flecha arriba y abajo 26"/>
          <p:cNvSpPr/>
          <p:nvPr/>
        </p:nvSpPr>
        <p:spPr>
          <a:xfrm>
            <a:off x="10364787" y="1712562"/>
            <a:ext cx="176071" cy="1868147"/>
          </a:xfrm>
          <a:prstGeom prst="upDownArrow">
            <a:avLst>
              <a:gd name="adj1" fmla="val 65550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Marcador de contenido 2"/>
          <p:cNvSpPr txBox="1">
            <a:spLocks/>
          </p:cNvSpPr>
          <p:nvPr/>
        </p:nvSpPr>
        <p:spPr>
          <a:xfrm>
            <a:off x="413536" y="6381755"/>
            <a:ext cx="4288980" cy="357849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 err="1"/>
              <a:t>Transformaciones</a:t>
            </a:r>
            <a:r>
              <a:rPr lang="en-US" dirty="0"/>
              <a:t> </a:t>
            </a:r>
            <a:r>
              <a:rPr lang="en-US" dirty="0" err="1"/>
              <a:t>especiales</a:t>
            </a:r>
            <a:r>
              <a:rPr lang="en-US" dirty="0"/>
              <a:t>: </a:t>
            </a:r>
            <a:r>
              <a:rPr lang="en-US" dirty="0" err="1"/>
              <a:t>Sombra</a:t>
            </a:r>
            <a:r>
              <a:rPr lang="en-US" dirty="0"/>
              <a:t>, </a:t>
            </a:r>
            <a:r>
              <a:rPr lang="en-US" dirty="0" err="1"/>
              <a:t>reflejo</a:t>
            </a:r>
            <a:r>
              <a:rPr lang="en-US" dirty="0"/>
              <a:t> </a:t>
            </a:r>
          </a:p>
        </p:txBody>
      </p:sp>
      <p:sp>
        <p:nvSpPr>
          <p:cNvPr id="29" name="Flecha arriba y abajo 28"/>
          <p:cNvSpPr/>
          <p:nvPr/>
        </p:nvSpPr>
        <p:spPr>
          <a:xfrm rot="3443225">
            <a:off x="2723488" y="6025561"/>
            <a:ext cx="211132" cy="478852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Marcador de contenido 2"/>
          <p:cNvSpPr txBox="1">
            <a:spLocks/>
          </p:cNvSpPr>
          <p:nvPr/>
        </p:nvSpPr>
        <p:spPr>
          <a:xfrm>
            <a:off x="1235676" y="2351088"/>
            <a:ext cx="9028670" cy="995564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966251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198</Words>
  <Application>Microsoft Office PowerPoint</Application>
  <PresentationFormat>Panorámica</PresentationFormat>
  <Paragraphs>57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Bradley Hand ITC</vt:lpstr>
      <vt:lpstr>Calibri</vt:lpstr>
      <vt:lpstr>Calibri Light</vt:lpstr>
      <vt:lpstr>Symbol</vt:lpstr>
      <vt:lpstr>Tema de Office</vt:lpstr>
      <vt:lpstr>Trimestre: 22-O uea: Graficas por Computadora(1151051)  Grupo CSI01; Horario: Lu-Mie-Vie 8:30—10:00 RESUMENES DEL CURSO Sección: Organigrama-llave a los temas del curso</vt:lpstr>
      <vt:lpstr>Justificación </vt:lpstr>
      <vt:lpstr>Organigrama para explicar la relación de los temas del curso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xgeorge</dc:creator>
  <cp:lastModifiedBy>Cuenta Microsoft</cp:lastModifiedBy>
  <cp:revision>31</cp:revision>
  <dcterms:created xsi:type="dcterms:W3CDTF">2020-05-15T00:49:28Z</dcterms:created>
  <dcterms:modified xsi:type="dcterms:W3CDTF">2022-10-24T23:37:25Z</dcterms:modified>
</cp:coreProperties>
</file>