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1" r:id="rId4"/>
    <p:sldId id="272" r:id="rId5"/>
    <p:sldId id="273" r:id="rId6"/>
    <p:sldId id="274" r:id="rId7"/>
    <p:sldId id="270" r:id="rId8"/>
    <p:sldId id="275" r:id="rId9"/>
    <p:sldId id="276"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74" autoAdjust="0"/>
    <p:restoredTop sz="94660"/>
  </p:normalViewPr>
  <p:slideViewPr>
    <p:cSldViewPr snapToGrid="0">
      <p:cViewPr varScale="1">
        <p:scale>
          <a:sx n="97" d="100"/>
          <a:sy n="97"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10/22/2022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300590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10/22/2022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869039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10/22/2022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4212823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10/22/2022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560843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AF650C3E-5673-4830-A5A1-E95CA3A7F40D}" type="datetimeFigureOut">
              <a:rPr lang="en-US" smtClean="0"/>
              <a:t>10/22/2022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2782659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AF650C3E-5673-4830-A5A1-E95CA3A7F40D}" type="datetimeFigureOut">
              <a:rPr lang="en-US" smtClean="0"/>
              <a:t>10/22/2022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306129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AF650C3E-5673-4830-A5A1-E95CA3A7F40D}" type="datetimeFigureOut">
              <a:rPr lang="en-US" smtClean="0"/>
              <a:t>10/22/2022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56343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AF650C3E-5673-4830-A5A1-E95CA3A7F40D}" type="datetimeFigureOut">
              <a:rPr lang="en-US" smtClean="0"/>
              <a:t>10/22/2022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716685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F650C3E-5673-4830-A5A1-E95CA3A7F40D}" type="datetimeFigureOut">
              <a:rPr lang="en-US" smtClean="0"/>
              <a:t>10/22/2022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496427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F650C3E-5673-4830-A5A1-E95CA3A7F40D}" type="datetimeFigureOut">
              <a:rPr lang="en-US" smtClean="0"/>
              <a:t>10/22/2022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147155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F650C3E-5673-4830-A5A1-E95CA3A7F40D}" type="datetimeFigureOut">
              <a:rPr lang="en-US" smtClean="0"/>
              <a:t>10/22/2022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575673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650C3E-5673-4830-A5A1-E95CA3A7F40D}" type="datetimeFigureOut">
              <a:rPr lang="en-US" smtClean="0"/>
              <a:t>10/22/2022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B1C4BC-EAD0-430B-B066-49F73BE5BE47}" type="slidenum">
              <a:rPr lang="en-US" smtClean="0"/>
              <a:t>‹Nº›</a:t>
            </a:fld>
            <a:endParaRPr lang="en-US"/>
          </a:p>
        </p:txBody>
      </p:sp>
    </p:spTree>
    <p:extLst>
      <p:ext uri="{BB962C8B-B14F-4D97-AF65-F5344CB8AC3E}">
        <p14:creationId xmlns:p14="http://schemas.microsoft.com/office/powerpoint/2010/main" val="144525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raficas.22o@gmail.co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newton.uam.mx/xgeorge/uea/graficacion/TEST_programs/TRIANGLE_key_controlled.cp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newton.uam.mx/xgeorge/uea/graficacion/20_I/piramide_correcta.cp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22-O</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8:30—10:00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Control de la cámara virtual</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
        <p:nvSpPr>
          <p:cNvPr id="8" name="Subtítulo 2"/>
          <p:cNvSpPr txBox="1">
            <a:spLocks/>
          </p:cNvSpPr>
          <p:nvPr/>
        </p:nvSpPr>
        <p:spPr>
          <a:xfrm>
            <a:off x="5614220" y="3120570"/>
            <a:ext cx="6018976" cy="3127831"/>
          </a:xfrm>
          <a:prstGeom prst="rect">
            <a:avLst/>
          </a:prstGeom>
        </p:spPr>
        <p:txBody>
          <a:bodyPr vert="horz" lIns="91440" tIns="45720" rIns="91440" bIns="45720" rtlCol="0">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2000" b="1" dirty="0"/>
              <a:t>Carlos </a:t>
            </a:r>
            <a:r>
              <a:rPr lang="es-ES" sz="2000" b="1" dirty="0" err="1"/>
              <a:t>Yoshimar</a:t>
            </a:r>
            <a:r>
              <a:rPr lang="es-ES" sz="2000" b="1" dirty="0"/>
              <a:t> Hernández Badillo</a:t>
            </a:r>
            <a:r>
              <a:rPr lang="es-ES" sz="2000" dirty="0"/>
              <a:t> </a:t>
            </a:r>
            <a:endParaRPr lang="en-US" sz="3200" dirty="0"/>
          </a:p>
          <a:p>
            <a:endParaRPr lang="en-US" sz="3200" dirty="0"/>
          </a:p>
          <a:p>
            <a:endParaRPr lang="en-US" sz="3200" dirty="0" smtClean="0"/>
          </a:p>
          <a:p>
            <a:endParaRPr lang="es-ES" sz="3200" b="1" dirty="0" smtClean="0"/>
          </a:p>
          <a:p>
            <a:endParaRPr lang="es-ES" sz="3200" b="1" dirty="0"/>
          </a:p>
          <a:p>
            <a:r>
              <a:rPr lang="es-ES" sz="3200" u="sng" dirty="0" smtClean="0">
                <a:hlinkClick r:id="rId3"/>
              </a:rPr>
              <a:t>graficas.</a:t>
            </a:r>
            <a:r>
              <a:rPr lang="es-ES" sz="3200" u="sng" dirty="0" smtClean="0"/>
              <a:t>computadora.22o</a:t>
            </a:r>
            <a:r>
              <a:rPr lang="es-ES" sz="3200" u="sng" dirty="0" smtClean="0">
                <a:hlinkClick r:id="rId3"/>
              </a:rPr>
              <a:t>@gmail.com</a:t>
            </a:r>
            <a:endParaRPr lang="en-US" sz="3200" u="sng" dirty="0"/>
          </a:p>
        </p:txBody>
      </p:sp>
    </p:spTree>
    <p:extLst>
      <p:ext uri="{BB962C8B-B14F-4D97-AF65-F5344CB8AC3E}">
        <p14:creationId xmlns:p14="http://schemas.microsoft.com/office/powerpoint/2010/main" val="4142576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2168213"/>
          </a:xfrm>
        </p:spPr>
        <p:txBody>
          <a:bodyPr>
            <a:normAutofit/>
          </a:bodyPr>
          <a:lstStyle/>
          <a:p>
            <a:r>
              <a:rPr lang="en-US" dirty="0" err="1" smtClean="0"/>
              <a:t>Unas</a:t>
            </a:r>
            <a:r>
              <a:rPr lang="en-US" dirty="0" smtClean="0"/>
              <a:t> </a:t>
            </a:r>
            <a:r>
              <a:rPr lang="en-US" dirty="0" err="1" smtClean="0"/>
              <a:t>técnicas</a:t>
            </a:r>
            <a:r>
              <a:rPr lang="en-US" dirty="0"/>
              <a:t> </a:t>
            </a:r>
            <a:r>
              <a:rPr lang="en-US" dirty="0" err="1" smtClean="0"/>
              <a:t>nuevas</a:t>
            </a:r>
            <a:r>
              <a:rPr lang="en-US" dirty="0" smtClean="0"/>
              <a:t> </a:t>
            </a:r>
            <a:r>
              <a:rPr lang="en-US" dirty="0"/>
              <a:t>a </a:t>
            </a:r>
            <a:r>
              <a:rPr lang="en-US" dirty="0" err="1" smtClean="0"/>
              <a:t>través</a:t>
            </a:r>
            <a:r>
              <a:rPr lang="en-US" dirty="0" smtClean="0"/>
              <a:t> del </a:t>
            </a:r>
            <a:r>
              <a:rPr lang="en-US" dirty="0" err="1" smtClean="0"/>
              <a:t>código</a:t>
            </a:r>
            <a:r>
              <a:rPr lang="en-US" dirty="0" smtClean="0"/>
              <a:t> </a:t>
            </a:r>
            <a:r>
              <a:rPr lang="es-MX" dirty="0"/>
              <a:t>	</a:t>
            </a:r>
            <a:r>
              <a:rPr lang="es-MX" sz="2400" u="sng" dirty="0">
                <a:hlinkClick r:id="rId2"/>
              </a:rPr>
              <a:t>http://newton.uam.mx/xgeorge/uea/graficacion/TEST_programs/TRIANGLE_key_controlled.cpp</a:t>
            </a:r>
            <a:r>
              <a:rPr lang="es-MX" dirty="0" smtClean="0"/>
              <a:t> </a:t>
            </a:r>
            <a:endParaRPr lang="en-US" dirty="0"/>
          </a:p>
        </p:txBody>
      </p:sp>
      <p:sp>
        <p:nvSpPr>
          <p:cNvPr id="3" name="Marcador de contenido 2"/>
          <p:cNvSpPr>
            <a:spLocks noGrp="1"/>
          </p:cNvSpPr>
          <p:nvPr>
            <p:ph idx="1"/>
          </p:nvPr>
        </p:nvSpPr>
        <p:spPr>
          <a:xfrm>
            <a:off x="838200" y="2713220"/>
            <a:ext cx="10515600" cy="4048332"/>
          </a:xfrm>
        </p:spPr>
        <p:txBody>
          <a:bodyPr>
            <a:normAutofit fontScale="70000" lnSpcReduction="20000"/>
          </a:bodyPr>
          <a:lstStyle/>
          <a:p>
            <a:pPr marL="0" indent="0">
              <a:buNone/>
            </a:pPr>
            <a:r>
              <a:rPr lang="es-419" sz="3200" dirty="0" smtClean="0"/>
              <a:t>Dichas técnicas incluyen: </a:t>
            </a:r>
          </a:p>
          <a:p>
            <a:pPr lvl="1"/>
            <a:r>
              <a:rPr lang="es-419" sz="3200" dirty="0" smtClean="0"/>
              <a:t>Control de la ventana gráfica mediante teclas especiales </a:t>
            </a:r>
            <a:r>
              <a:rPr lang="es-MX" sz="3200" dirty="0"/>
              <a:t> </a:t>
            </a:r>
            <a:r>
              <a:rPr lang="es-MX" sz="3200" dirty="0" err="1" smtClean="0"/>
              <a:t>glutSpecialFunc</a:t>
            </a:r>
            <a:r>
              <a:rPr lang="es-MX" sz="3200" dirty="0" smtClean="0"/>
              <a:t>;</a:t>
            </a:r>
            <a:endParaRPr lang="es-MX" sz="3200" dirty="0"/>
          </a:p>
          <a:p>
            <a:pPr lvl="1"/>
            <a:r>
              <a:rPr lang="es-MX" sz="3200" dirty="0" err="1" smtClean="0"/>
              <a:t>Configuaración</a:t>
            </a:r>
            <a:r>
              <a:rPr lang="es-MX" sz="3200" dirty="0" smtClean="0"/>
              <a:t> de la cámara virtual </a:t>
            </a:r>
            <a:r>
              <a:rPr lang="es-MX" sz="3200" b="1" dirty="0" err="1" smtClean="0"/>
              <a:t>gluLookAt</a:t>
            </a:r>
            <a:r>
              <a:rPr lang="es-MX" sz="3200" b="1" dirty="0" smtClean="0"/>
              <a:t>()</a:t>
            </a:r>
          </a:p>
          <a:p>
            <a:pPr lvl="1"/>
            <a:r>
              <a:rPr lang="es-MX" sz="3200" b="1" dirty="0" smtClean="0"/>
              <a:t>Interpretación de teclas para control de la cámara: otra técnica de animación: la animación controlada por usuario  </a:t>
            </a:r>
          </a:p>
          <a:p>
            <a:pPr lvl="1"/>
            <a:r>
              <a:rPr lang="es-MX" b="1" dirty="0" smtClean="0"/>
              <a:t>Anticipando estudio sistemático de las primitivas, </a:t>
            </a:r>
            <a:r>
              <a:rPr lang="es-MX" sz="3200" dirty="0"/>
              <a:t>la primitiva “abanico de triángulos”:    </a:t>
            </a:r>
            <a:r>
              <a:rPr lang="es-MX" sz="3200" dirty="0" smtClean="0"/>
              <a:t>              </a:t>
            </a:r>
          </a:p>
          <a:p>
            <a:pPr marL="457200" lvl="1" indent="0">
              <a:buNone/>
            </a:pPr>
            <a:r>
              <a:rPr lang="es-MX" sz="3200" dirty="0"/>
              <a:t> </a:t>
            </a:r>
            <a:r>
              <a:rPr lang="es-MX" sz="3200" dirty="0" smtClean="0"/>
              <a:t>                    </a:t>
            </a:r>
            <a:r>
              <a:rPr lang="en-US" dirty="0" err="1" smtClean="0"/>
              <a:t>glBegin</a:t>
            </a:r>
            <a:r>
              <a:rPr lang="en-US" dirty="0" smtClean="0"/>
              <a:t>(GL_TRIANGLE_FAN</a:t>
            </a:r>
            <a:r>
              <a:rPr lang="en-US" dirty="0"/>
              <a:t>);</a:t>
            </a:r>
            <a:endParaRPr lang="es-ES" dirty="0"/>
          </a:p>
          <a:p>
            <a:pPr marL="0" indent="0">
              <a:buNone/>
            </a:pPr>
            <a:r>
              <a:rPr lang="en-US" dirty="0" smtClean="0"/>
              <a:t>                                            .... //</a:t>
            </a:r>
            <a:r>
              <a:rPr lang="en-US" dirty="0" err="1" smtClean="0"/>
              <a:t>una</a:t>
            </a:r>
            <a:r>
              <a:rPr lang="en-US" dirty="0" smtClean="0"/>
              <a:t> </a:t>
            </a:r>
            <a:r>
              <a:rPr lang="en-US" dirty="0" err="1" smtClean="0"/>
              <a:t>serie</a:t>
            </a:r>
            <a:r>
              <a:rPr lang="en-US" dirty="0" smtClean="0"/>
              <a:t> de vertices</a:t>
            </a:r>
            <a:endParaRPr lang="es-ES" dirty="0"/>
          </a:p>
          <a:p>
            <a:pPr marL="0" indent="0">
              <a:buNone/>
            </a:pPr>
            <a:r>
              <a:rPr lang="en-US" dirty="0" smtClean="0"/>
              <a:t>                               </a:t>
            </a:r>
            <a:r>
              <a:rPr lang="en-US" dirty="0" err="1" smtClean="0"/>
              <a:t>glEnd</a:t>
            </a:r>
            <a:r>
              <a:rPr lang="en-US" dirty="0" smtClean="0"/>
              <a:t>();</a:t>
            </a:r>
            <a:endParaRPr lang="es-MX" sz="3200" dirty="0" smtClean="0"/>
          </a:p>
          <a:p>
            <a:pPr lvl="1"/>
            <a:r>
              <a:rPr lang="es-MX" sz="2800" dirty="0" smtClean="0"/>
              <a:t>Funciones </a:t>
            </a:r>
            <a:r>
              <a:rPr lang="es-MX" sz="2800" dirty="0"/>
              <a:t>de introducción de un vértice </a:t>
            </a:r>
            <a:r>
              <a:rPr lang="es-MX" sz="2800" b="1" dirty="0" err="1"/>
              <a:t>glVertex</a:t>
            </a:r>
            <a:r>
              <a:rPr lang="es-MX" sz="2800" dirty="0" smtClean="0"/>
              <a:t>*</a:t>
            </a:r>
          </a:p>
          <a:p>
            <a:pPr lvl="1"/>
            <a:r>
              <a:rPr lang="es-MX" sz="2800" dirty="0" err="1" smtClean="0"/>
              <a:t>Intro</a:t>
            </a:r>
            <a:r>
              <a:rPr lang="es-MX" sz="2800" dirty="0" smtClean="0"/>
              <a:t> al concepto de orientación de primitivas</a:t>
            </a:r>
          </a:p>
          <a:p>
            <a:r>
              <a:rPr lang="es-MX" sz="2800" dirty="0" smtClean="0"/>
              <a:t>Ejemplos de control de </a:t>
            </a:r>
            <a:r>
              <a:rPr lang="es-MX" sz="2800" i="1" dirty="0" smtClean="0"/>
              <a:t>la máquina de estados de </a:t>
            </a:r>
            <a:r>
              <a:rPr lang="es-MX" sz="2800" i="1" dirty="0" err="1" smtClean="0"/>
              <a:t>OpenGL</a:t>
            </a:r>
            <a:r>
              <a:rPr lang="es-MX" sz="2800" dirty="0" smtClean="0"/>
              <a:t>: </a:t>
            </a:r>
            <a:r>
              <a:rPr lang="es-MX" dirty="0" err="1" smtClean="0"/>
              <a:t>glEnable</a:t>
            </a:r>
            <a:r>
              <a:rPr lang="es-MX" dirty="0" smtClean="0"/>
              <a:t>(GL_DEPTH_TEST),</a:t>
            </a:r>
            <a:endParaRPr lang="es-ES" dirty="0"/>
          </a:p>
          <a:p>
            <a:pPr marL="0" indent="0">
              <a:buNone/>
            </a:pPr>
            <a:r>
              <a:rPr lang="es-MX" dirty="0" smtClean="0"/>
              <a:t>        </a:t>
            </a:r>
            <a:r>
              <a:rPr lang="es-MX" dirty="0" err="1"/>
              <a:t>glDisable</a:t>
            </a:r>
            <a:r>
              <a:rPr lang="es-MX" dirty="0"/>
              <a:t>(GL_DEPTH_TEST</a:t>
            </a:r>
            <a:r>
              <a:rPr lang="es-MX" dirty="0" smtClean="0"/>
              <a:t>), </a:t>
            </a:r>
            <a:r>
              <a:rPr lang="es-MX" dirty="0" err="1"/>
              <a:t>glPolygonMode</a:t>
            </a:r>
            <a:r>
              <a:rPr lang="es-MX" dirty="0"/>
              <a:t>(GL_BACK,GL_LINE</a:t>
            </a:r>
            <a:r>
              <a:rPr lang="es-MX" dirty="0" smtClean="0"/>
              <a:t>), y más</a:t>
            </a:r>
            <a:endParaRPr lang="es-ES" dirty="0"/>
          </a:p>
          <a:p>
            <a:pPr lvl="1"/>
            <a:endParaRPr lang="es-ES" sz="2800" dirty="0"/>
          </a:p>
          <a:p>
            <a:pPr lvl="1"/>
            <a:endParaRPr lang="es-419" sz="3200" dirty="0" smtClean="0"/>
          </a:p>
        </p:txBody>
      </p:sp>
    </p:spTree>
    <p:extLst>
      <p:ext uri="{BB962C8B-B14F-4D97-AF65-F5344CB8AC3E}">
        <p14:creationId xmlns:p14="http://schemas.microsoft.com/office/powerpoint/2010/main" val="3536733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11612"/>
          </a:xfrm>
        </p:spPr>
        <p:txBody>
          <a:bodyPr>
            <a:normAutofit/>
          </a:bodyPr>
          <a:lstStyle/>
          <a:p>
            <a:r>
              <a:rPr lang="es-419" dirty="0" smtClean="0"/>
              <a:t>Antes de analizar el código</a:t>
            </a:r>
            <a:endParaRPr lang="en-US" dirty="0"/>
          </a:p>
        </p:txBody>
      </p:sp>
      <p:sp>
        <p:nvSpPr>
          <p:cNvPr id="3" name="Marcador de contenido 2"/>
          <p:cNvSpPr>
            <a:spLocks noGrp="1"/>
          </p:cNvSpPr>
          <p:nvPr>
            <p:ph idx="1"/>
          </p:nvPr>
        </p:nvSpPr>
        <p:spPr>
          <a:xfrm>
            <a:off x="838200" y="1541965"/>
            <a:ext cx="8028398" cy="4910205"/>
          </a:xfrm>
        </p:spPr>
        <p:txBody>
          <a:bodyPr>
            <a:normAutofit fontScale="92500"/>
          </a:bodyPr>
          <a:lstStyle/>
          <a:p>
            <a:r>
              <a:rPr lang="es-419" sz="3200" dirty="0" smtClean="0"/>
              <a:t>Ejecuten el programa</a:t>
            </a:r>
          </a:p>
          <a:p>
            <a:r>
              <a:rPr lang="es-419" sz="3200" dirty="0" smtClean="0"/>
              <a:t>Analizando contenido de la </a:t>
            </a:r>
            <a:r>
              <a:rPr lang="es-419" sz="3200" dirty="0"/>
              <a:t>función </a:t>
            </a:r>
            <a:r>
              <a:rPr lang="es-419" sz="3200" i="1" dirty="0" err="1" smtClean="0"/>
              <a:t>SpecialKeys</a:t>
            </a:r>
            <a:r>
              <a:rPr lang="es-419" sz="3200" dirty="0" smtClean="0"/>
              <a:t>(), identifiquen las teclas de control del ejecutable y hagan experimentos con cada tecla </a:t>
            </a:r>
          </a:p>
          <a:p>
            <a:r>
              <a:rPr lang="es-419" sz="3200" dirty="0" smtClean="0"/>
              <a:t>Estudien la función </a:t>
            </a:r>
            <a:r>
              <a:rPr lang="es-419" sz="3200" i="1" dirty="0" err="1" smtClean="0"/>
              <a:t>gluLookAt</a:t>
            </a:r>
            <a:r>
              <a:rPr lang="es-419" sz="3200" dirty="0" smtClean="0"/>
              <a:t> que configura la cámara virtual. Para ello usen: la información en Internet, las diapositivas 4 y 5, el contexto del llamado de dicha función en el </a:t>
            </a:r>
            <a:r>
              <a:rPr lang="es-419" sz="3200" dirty="0" err="1" smtClean="0"/>
              <a:t>códigp</a:t>
            </a:r>
            <a:endParaRPr lang="es-ES" dirty="0"/>
          </a:p>
          <a:p>
            <a:r>
              <a:rPr lang="es-ES" sz="2800" dirty="0" smtClean="0"/>
              <a:t>Controlando ejecutable con teclas F1, F2, F3 y las flechas hagan la imagen similar a la siguiente:</a:t>
            </a:r>
            <a:endParaRPr lang="es-ES" sz="2800" dirty="0"/>
          </a:p>
          <a:p>
            <a:pPr lvl="1"/>
            <a:endParaRPr lang="es-419" sz="3200" dirty="0" smtClean="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8884" y="3318546"/>
            <a:ext cx="2973520" cy="3184989"/>
          </a:xfrm>
          <a:prstGeom prst="rect">
            <a:avLst/>
          </a:prstGeom>
        </p:spPr>
      </p:pic>
    </p:spTree>
    <p:extLst>
      <p:ext uri="{BB962C8B-B14F-4D97-AF65-F5344CB8AC3E}">
        <p14:creationId xmlns:p14="http://schemas.microsoft.com/office/powerpoint/2010/main" val="3307668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en-US" dirty="0" err="1" smtClean="0"/>
              <a:t>Información</a:t>
            </a:r>
            <a:r>
              <a:rPr lang="en-US" altLang="en-US" dirty="0" smtClean="0"/>
              <a:t> de </a:t>
            </a:r>
            <a:r>
              <a:rPr lang="en-US" altLang="en-US" dirty="0" err="1" smtClean="0"/>
              <a:t>referencia</a:t>
            </a:r>
            <a:r>
              <a:rPr lang="en-US" altLang="en-US" dirty="0" smtClean="0"/>
              <a:t> </a:t>
            </a:r>
            <a:r>
              <a:rPr lang="en-US" altLang="en-US" dirty="0" err="1" smtClean="0"/>
              <a:t>sobre</a:t>
            </a:r>
            <a:r>
              <a:rPr lang="en-US" altLang="en-US" dirty="0" smtClean="0"/>
              <a:t> </a:t>
            </a:r>
            <a:r>
              <a:rPr lang="en-US" altLang="en-US" i="1" dirty="0" err="1" smtClean="0"/>
              <a:t>gluLookAt</a:t>
            </a:r>
            <a:r>
              <a:rPr lang="en-US" altLang="en-US" dirty="0" smtClean="0"/>
              <a:t/>
            </a:r>
            <a:br>
              <a:rPr lang="en-US" altLang="en-US" dirty="0" smtClean="0"/>
            </a:br>
            <a:r>
              <a:rPr lang="en-US" altLang="en-US" dirty="0"/>
              <a:t> </a:t>
            </a:r>
            <a:r>
              <a:rPr lang="en-US" altLang="en-US" dirty="0" smtClean="0"/>
              <a:t>                                                            (I de II)</a:t>
            </a:r>
          </a:p>
        </p:txBody>
      </p:sp>
      <p:sp>
        <p:nvSpPr>
          <p:cNvPr id="47107" name="Rectangle 3"/>
          <p:cNvSpPr>
            <a:spLocks noGrp="1" noChangeArrowheads="1"/>
          </p:cNvSpPr>
          <p:nvPr>
            <p:ph type="body" idx="1"/>
          </p:nvPr>
        </p:nvSpPr>
        <p:spPr/>
        <p:txBody>
          <a:bodyPr/>
          <a:lstStyle/>
          <a:p>
            <a:pPr eaLnBrk="1" hangingPunct="1"/>
            <a:r>
              <a:rPr lang="en-US" altLang="en-US" dirty="0"/>
              <a:t>As a part of </a:t>
            </a:r>
            <a:r>
              <a:rPr lang="en-US" altLang="en-US" dirty="0" err="1"/>
              <a:t>modelview</a:t>
            </a:r>
            <a:r>
              <a:rPr lang="en-US" altLang="en-US" dirty="0"/>
              <a:t> transformation, the viewing transformation is specified with </a:t>
            </a:r>
            <a:r>
              <a:rPr lang="en-US" altLang="en-US" b="1" dirty="0" err="1"/>
              <a:t>gluLookAt</a:t>
            </a:r>
            <a:r>
              <a:rPr lang="en-US" altLang="en-US" b="1" dirty="0"/>
              <a:t>()</a:t>
            </a:r>
            <a:r>
              <a:rPr lang="en-US" altLang="en-US" dirty="0"/>
              <a:t>.</a:t>
            </a:r>
          </a:p>
          <a:p>
            <a:pPr eaLnBrk="1" hangingPunct="1"/>
            <a:r>
              <a:rPr lang="en-US" altLang="en-US" dirty="0"/>
              <a:t>If </a:t>
            </a:r>
            <a:r>
              <a:rPr lang="en-US" altLang="en-US" b="1" i="1" dirty="0" err="1"/>
              <a:t>gluLookAt</a:t>
            </a:r>
            <a:r>
              <a:rPr lang="en-US" altLang="en-US" b="1" dirty="0"/>
              <a:t>() </a:t>
            </a:r>
            <a:r>
              <a:rPr lang="en-US" altLang="en-US" dirty="0"/>
              <a:t>was not called, the camera has a default position and orientation.</a:t>
            </a:r>
            <a:r>
              <a:rPr lang="en-US" altLang="en-US" dirty="0" smtClean="0"/>
              <a:t> </a:t>
            </a:r>
            <a:r>
              <a:rPr lang="en-US" altLang="en-US" b="1" dirty="0" smtClean="0"/>
              <a:t>By default, the camera is situated at the origin, points down the negative z-axis, and has an up-vector of (0, 1, 0).</a:t>
            </a:r>
          </a:p>
          <a:p>
            <a:pPr eaLnBrk="1" hangingPunct="1"/>
            <a:endParaRPr lang="en-US" altLang="en-US" b="1" dirty="0" smtClean="0"/>
          </a:p>
        </p:txBody>
      </p:sp>
    </p:spTree>
    <p:extLst>
      <p:ext uri="{BB962C8B-B14F-4D97-AF65-F5344CB8AC3E}">
        <p14:creationId xmlns:p14="http://schemas.microsoft.com/office/powerpoint/2010/main" val="4271183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a:bodyPr>
          <a:lstStyle/>
          <a:p>
            <a:r>
              <a:rPr lang="en-US" altLang="en-US" dirty="0" err="1"/>
              <a:t>Información</a:t>
            </a:r>
            <a:r>
              <a:rPr lang="en-US" altLang="en-US" dirty="0"/>
              <a:t> de </a:t>
            </a:r>
            <a:r>
              <a:rPr lang="en-US" altLang="en-US" dirty="0" err="1"/>
              <a:t>referencia</a:t>
            </a:r>
            <a:r>
              <a:rPr lang="en-US" altLang="en-US" dirty="0"/>
              <a:t> </a:t>
            </a:r>
            <a:r>
              <a:rPr lang="en-US" altLang="en-US" dirty="0" err="1"/>
              <a:t>sobre</a:t>
            </a:r>
            <a:r>
              <a:rPr lang="en-US" altLang="en-US" dirty="0"/>
              <a:t> </a:t>
            </a:r>
            <a:r>
              <a:rPr lang="en-US" altLang="en-US" dirty="0" err="1"/>
              <a:t>gluLookAt</a:t>
            </a:r>
            <a:r>
              <a:rPr lang="en-US" altLang="en-US" dirty="0"/>
              <a:t/>
            </a:r>
            <a:br>
              <a:rPr lang="en-US" altLang="en-US" dirty="0"/>
            </a:br>
            <a:r>
              <a:rPr lang="en-US" altLang="en-US" dirty="0"/>
              <a:t>                                                             </a:t>
            </a:r>
            <a:r>
              <a:rPr lang="en-US" altLang="en-US" dirty="0" smtClean="0"/>
              <a:t>(II de II)</a:t>
            </a:r>
          </a:p>
        </p:txBody>
      </p:sp>
      <p:sp>
        <p:nvSpPr>
          <p:cNvPr id="48131" name="Rectangle 3"/>
          <p:cNvSpPr>
            <a:spLocks noGrp="1" noChangeArrowheads="1"/>
          </p:cNvSpPr>
          <p:nvPr>
            <p:ph type="body" idx="1"/>
          </p:nvPr>
        </p:nvSpPr>
        <p:spPr/>
        <p:txBody>
          <a:bodyPr/>
          <a:lstStyle/>
          <a:p>
            <a:pPr eaLnBrk="1" hangingPunct="1">
              <a:lnSpc>
                <a:spcPct val="80000"/>
              </a:lnSpc>
            </a:pPr>
            <a:r>
              <a:rPr lang="en-US" altLang="en-US" sz="1800" i="1"/>
              <a:t>void </a:t>
            </a:r>
            <a:r>
              <a:rPr lang="en-US" altLang="en-US" sz="1800" b="1" i="1"/>
              <a:t>gluLookAt</a:t>
            </a:r>
            <a:r>
              <a:rPr lang="en-US" altLang="en-US" sz="1800" i="1"/>
              <a:t>(GLdouble eyex, GLdouble eyey, GLdouble eyez, GLdouble centerx, GLdouble centery, GLdouble centerz, GLdouble upx, GLdouble upy, GLdouble upz);</a:t>
            </a:r>
          </a:p>
          <a:p>
            <a:pPr eaLnBrk="1" hangingPunct="1">
              <a:lnSpc>
                <a:spcPct val="80000"/>
              </a:lnSpc>
              <a:buFontTx/>
              <a:buNone/>
            </a:pPr>
            <a:endParaRPr lang="en-US" altLang="en-US" sz="1800" i="1"/>
          </a:p>
          <a:p>
            <a:pPr eaLnBrk="1" hangingPunct="1">
              <a:lnSpc>
                <a:spcPct val="80000"/>
              </a:lnSpc>
              <a:buFontTx/>
              <a:buNone/>
            </a:pPr>
            <a:r>
              <a:rPr lang="en-US" altLang="en-US" sz="1800" i="1"/>
              <a:t>Defines a viewing matrix and multiplies it to the right of the current matrix. The desired viewpoint is specified by eyex, eyey, and eyez. The centerx, centery, and centerz arguments specify any point along the desired line of sight, but typically they're some point in the center of the scene being looked at. The upx, upy, and upz arguments indicate which direction is up (that is, the direction from the bottom to the top of the viewing volume).</a:t>
            </a:r>
          </a:p>
          <a:p>
            <a:pPr eaLnBrk="1" hangingPunct="1">
              <a:lnSpc>
                <a:spcPct val="80000"/>
              </a:lnSpc>
              <a:buFontTx/>
              <a:buNone/>
            </a:pPr>
            <a:endParaRPr lang="en-US" altLang="en-US" sz="1800" i="1"/>
          </a:p>
          <a:p>
            <a:pPr eaLnBrk="1" hangingPunct="1">
              <a:lnSpc>
                <a:spcPct val="80000"/>
              </a:lnSpc>
              <a:buFontTx/>
              <a:buNone/>
            </a:pPr>
            <a:r>
              <a:rPr lang="en-US" altLang="en-US" sz="1800"/>
              <a:t>In </a:t>
            </a:r>
            <a:r>
              <a:rPr lang="en-US" altLang="en-US" sz="1800" b="1"/>
              <a:t>the default position</a:t>
            </a:r>
            <a:r>
              <a:rPr lang="en-US" altLang="en-US" sz="1800"/>
              <a:t> (</a:t>
            </a:r>
            <a:r>
              <a:rPr lang="en-US" altLang="en-US" sz="1800">
                <a:hlinkClick r:id="" action="ppaction://noaction"/>
              </a:rPr>
              <a:t>see previous slide</a:t>
            </a:r>
            <a:r>
              <a:rPr lang="en-US" altLang="en-US" sz="1800"/>
              <a:t>), the camera is at the origin, is looking down the negative </a:t>
            </a:r>
            <a:r>
              <a:rPr lang="en-US" altLang="en-US" sz="1800" i="1"/>
              <a:t>z</a:t>
            </a:r>
            <a:r>
              <a:rPr lang="en-US" altLang="en-US" sz="1800"/>
              <a:t>-axis, and has the positive </a:t>
            </a:r>
            <a:r>
              <a:rPr lang="en-US" altLang="en-US" sz="1800" i="1"/>
              <a:t>y</a:t>
            </a:r>
            <a:r>
              <a:rPr lang="en-US" altLang="en-US" sz="1800"/>
              <a:t>-axis as straight up. This </a:t>
            </a:r>
            <a:r>
              <a:rPr lang="en-US" altLang="en-US" sz="1800" b="1"/>
              <a:t>is the same as calling</a:t>
            </a:r>
          </a:p>
          <a:p>
            <a:pPr eaLnBrk="1" hangingPunct="1">
              <a:lnSpc>
                <a:spcPct val="80000"/>
              </a:lnSpc>
              <a:buFontTx/>
              <a:buNone/>
            </a:pPr>
            <a:endParaRPr lang="en-US" altLang="en-US" sz="1800" b="1"/>
          </a:p>
          <a:p>
            <a:pPr algn="ctr" eaLnBrk="1" hangingPunct="1">
              <a:lnSpc>
                <a:spcPct val="80000"/>
              </a:lnSpc>
              <a:buFontTx/>
              <a:buNone/>
            </a:pPr>
            <a:r>
              <a:rPr lang="en-US" altLang="en-US" sz="2400" b="1"/>
              <a:t>gluLookat (0.0, 0.0, 0.0, 0.0, 0.0, -100.0, 0.0, 1.0, 0.0);</a:t>
            </a:r>
          </a:p>
        </p:txBody>
      </p:sp>
    </p:spTree>
    <p:extLst>
      <p:ext uri="{BB962C8B-B14F-4D97-AF65-F5344CB8AC3E}">
        <p14:creationId xmlns:p14="http://schemas.microsoft.com/office/powerpoint/2010/main" val="1177827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268466"/>
          </a:xfrm>
        </p:spPr>
        <p:txBody>
          <a:bodyPr>
            <a:normAutofit/>
          </a:bodyPr>
          <a:lstStyle/>
          <a:p>
            <a:r>
              <a:rPr lang="es-419" dirty="0" smtClean="0"/>
              <a:t>Cómo se construye y se usa el “abanico” </a:t>
            </a:r>
            <a:endParaRPr lang="en-US" dirty="0"/>
          </a:p>
        </p:txBody>
      </p:sp>
      <p:sp>
        <p:nvSpPr>
          <p:cNvPr id="3" name="Marcador de contenido 2"/>
          <p:cNvSpPr>
            <a:spLocks noGrp="1"/>
          </p:cNvSpPr>
          <p:nvPr>
            <p:ph idx="1"/>
          </p:nvPr>
        </p:nvSpPr>
        <p:spPr>
          <a:xfrm>
            <a:off x="838200" y="1972638"/>
            <a:ext cx="10515600" cy="4788914"/>
          </a:xfrm>
        </p:spPr>
        <p:txBody>
          <a:bodyPr>
            <a:normAutofit lnSpcReduction="10000"/>
          </a:bodyPr>
          <a:lstStyle/>
          <a:p>
            <a:pPr marL="457200" lvl="1" indent="0">
              <a:buNone/>
            </a:pPr>
            <a:r>
              <a:rPr lang="es-MX" sz="3200" dirty="0"/>
              <a:t>Construcción de l</a:t>
            </a:r>
            <a:r>
              <a:rPr lang="es-MX" sz="3200" dirty="0" smtClean="0"/>
              <a:t>a </a:t>
            </a:r>
            <a:r>
              <a:rPr lang="es-MX" sz="3200" dirty="0"/>
              <a:t>primitiva “abanico de triángulos</a:t>
            </a:r>
            <a:r>
              <a:rPr lang="es-MX" sz="3200" dirty="0" smtClean="0"/>
              <a:t>” tiene la siguiente plantilla:                  </a:t>
            </a:r>
          </a:p>
          <a:p>
            <a:pPr marL="457200" lvl="1" indent="0">
              <a:buNone/>
            </a:pPr>
            <a:r>
              <a:rPr lang="es-MX" sz="3200" dirty="0" smtClean="0"/>
              <a:t>     </a:t>
            </a:r>
            <a:r>
              <a:rPr lang="en-US" i="1" dirty="0" err="1" smtClean="0"/>
              <a:t>glBegin</a:t>
            </a:r>
            <a:r>
              <a:rPr lang="en-US" dirty="0" smtClean="0"/>
              <a:t>(GL_TRIANGLE_FAN); /*</a:t>
            </a:r>
            <a:r>
              <a:rPr lang="en-US" dirty="0" err="1" smtClean="0"/>
              <a:t>glBegin</a:t>
            </a:r>
            <a:r>
              <a:rPr lang="en-US" dirty="0" smtClean="0"/>
              <a:t> </a:t>
            </a:r>
            <a:r>
              <a:rPr lang="en-US" dirty="0" err="1" smtClean="0"/>
              <a:t>es</a:t>
            </a:r>
            <a:r>
              <a:rPr lang="en-US" dirty="0" smtClean="0"/>
              <a:t> </a:t>
            </a:r>
            <a:r>
              <a:rPr lang="en-US" dirty="0" err="1" smtClean="0"/>
              <a:t>inicio</a:t>
            </a:r>
            <a:r>
              <a:rPr lang="en-US" dirty="0" smtClean="0"/>
              <a:t> de </a:t>
            </a:r>
            <a:r>
              <a:rPr lang="en-US" dirty="0" err="1" smtClean="0"/>
              <a:t>cualquier</a:t>
            </a:r>
            <a:r>
              <a:rPr lang="en-US" dirty="0" smtClean="0"/>
              <a:t> </a:t>
            </a:r>
            <a:r>
              <a:rPr lang="en-US" dirty="0" err="1" smtClean="0"/>
              <a:t>primitiva</a:t>
            </a:r>
            <a:endParaRPr lang="en-US" dirty="0" smtClean="0"/>
          </a:p>
          <a:p>
            <a:pPr marL="457200" lvl="1" indent="0">
              <a:buNone/>
            </a:pPr>
            <a:r>
              <a:rPr lang="en-US" dirty="0" smtClean="0"/>
              <a:t>                                     </a:t>
            </a:r>
            <a:r>
              <a:rPr lang="en-US" dirty="0" err="1" smtClean="0"/>
              <a:t>mientras</a:t>
            </a:r>
            <a:r>
              <a:rPr lang="en-US" dirty="0" smtClean="0"/>
              <a:t>  GL_TRIANGLE_FAN </a:t>
            </a:r>
            <a:r>
              <a:rPr lang="en-US" dirty="0" err="1" smtClean="0"/>
              <a:t>es</a:t>
            </a:r>
            <a:r>
              <a:rPr lang="en-US" dirty="0" smtClean="0"/>
              <a:t> </a:t>
            </a:r>
            <a:r>
              <a:rPr lang="en-US" dirty="0" err="1" smtClean="0"/>
              <a:t>identificador</a:t>
            </a:r>
            <a:r>
              <a:rPr lang="en-US" dirty="0" smtClean="0"/>
              <a:t> del </a:t>
            </a:r>
            <a:r>
              <a:rPr lang="en-US" dirty="0" err="1" smtClean="0"/>
              <a:t>abanico</a:t>
            </a:r>
            <a:r>
              <a:rPr lang="en-US" dirty="0" smtClean="0"/>
              <a:t>*/</a:t>
            </a:r>
            <a:endParaRPr lang="es-ES" dirty="0"/>
          </a:p>
          <a:p>
            <a:pPr marL="0" indent="0">
              <a:buNone/>
            </a:pPr>
            <a:r>
              <a:rPr lang="en-US" dirty="0" smtClean="0"/>
              <a:t>             .... //</a:t>
            </a:r>
            <a:r>
              <a:rPr lang="en-US" dirty="0" err="1" smtClean="0"/>
              <a:t>una</a:t>
            </a:r>
            <a:r>
              <a:rPr lang="en-US" dirty="0" smtClean="0"/>
              <a:t> </a:t>
            </a:r>
            <a:r>
              <a:rPr lang="en-US" dirty="0" err="1" smtClean="0"/>
              <a:t>serie</a:t>
            </a:r>
            <a:r>
              <a:rPr lang="en-US" dirty="0" smtClean="0"/>
              <a:t> de vertices </a:t>
            </a:r>
            <a:r>
              <a:rPr lang="en-US" dirty="0" err="1" smtClean="0"/>
              <a:t>presentados</a:t>
            </a:r>
            <a:r>
              <a:rPr lang="en-US" dirty="0" smtClean="0"/>
              <a:t> </a:t>
            </a:r>
            <a:r>
              <a:rPr lang="en-US" dirty="0" err="1" smtClean="0"/>
              <a:t>mediante</a:t>
            </a:r>
            <a:r>
              <a:rPr lang="en-US" dirty="0" smtClean="0"/>
              <a:t> </a:t>
            </a:r>
            <a:r>
              <a:rPr lang="es-MX" b="1" i="1" dirty="0" err="1"/>
              <a:t>glVertex</a:t>
            </a:r>
            <a:r>
              <a:rPr lang="es-MX" dirty="0"/>
              <a:t>*</a:t>
            </a:r>
            <a:endParaRPr lang="es-ES" dirty="0"/>
          </a:p>
          <a:p>
            <a:pPr marL="0" indent="0">
              <a:buNone/>
            </a:pPr>
            <a:r>
              <a:rPr lang="en-US" dirty="0" smtClean="0"/>
              <a:t>           </a:t>
            </a:r>
            <a:r>
              <a:rPr lang="en-US" i="1" dirty="0" err="1" smtClean="0"/>
              <a:t>glEnd</a:t>
            </a:r>
            <a:r>
              <a:rPr lang="en-US" dirty="0" smtClean="0"/>
              <a:t>();         //</a:t>
            </a:r>
            <a:r>
              <a:rPr lang="en-US" sz="3200" i="1" dirty="0" smtClean="0"/>
              <a:t> </a:t>
            </a:r>
            <a:r>
              <a:rPr lang="en-US" sz="3200" i="1" dirty="0" err="1" smtClean="0"/>
              <a:t>glEnd</a:t>
            </a:r>
            <a:r>
              <a:rPr lang="en-US" sz="3200" i="1" dirty="0" smtClean="0"/>
              <a:t> </a:t>
            </a:r>
            <a:r>
              <a:rPr lang="en-US" sz="3200" dirty="0" smtClean="0"/>
              <a:t> </a:t>
            </a:r>
            <a:r>
              <a:rPr lang="en-US" sz="2400" dirty="0" err="1"/>
              <a:t>es</a:t>
            </a:r>
            <a:r>
              <a:rPr lang="en-US" sz="2400" dirty="0"/>
              <a:t> </a:t>
            </a:r>
            <a:r>
              <a:rPr lang="en-US" sz="2400" dirty="0" err="1"/>
              <a:t>terminación</a:t>
            </a:r>
            <a:r>
              <a:rPr lang="en-US" sz="2400" dirty="0"/>
              <a:t> de </a:t>
            </a:r>
            <a:r>
              <a:rPr lang="en-US" sz="2400" dirty="0" err="1"/>
              <a:t>cualquier</a:t>
            </a:r>
            <a:r>
              <a:rPr lang="en-US" sz="2400" dirty="0"/>
              <a:t> </a:t>
            </a:r>
            <a:r>
              <a:rPr lang="en-US" sz="2400" dirty="0" err="1"/>
              <a:t>primitiva</a:t>
            </a:r>
            <a:endParaRPr lang="es-MX" sz="2400" dirty="0"/>
          </a:p>
          <a:p>
            <a:pPr lvl="1"/>
            <a:r>
              <a:rPr lang="es-MX" sz="2800" dirty="0" smtClean="0"/>
              <a:t>El 1r vértice representa punto donde todos los triángulos del abanico se juntan</a:t>
            </a:r>
          </a:p>
          <a:p>
            <a:pPr lvl="1"/>
            <a:r>
              <a:rPr lang="es-MX" sz="2800" dirty="0" smtClean="0"/>
              <a:t>Los demás vértices representan puntos periféricos de los triángulos que forman abanico</a:t>
            </a:r>
          </a:p>
          <a:p>
            <a:pPr lvl="1"/>
            <a:r>
              <a:rPr lang="es-ES" sz="2800" dirty="0" smtClean="0"/>
              <a:t>Identifiquen dos abanicos en el código</a:t>
            </a:r>
            <a:endParaRPr lang="es-ES" sz="2800" dirty="0"/>
          </a:p>
          <a:p>
            <a:pPr lvl="1"/>
            <a:endParaRPr lang="es-419" sz="3200" dirty="0" smtClean="0"/>
          </a:p>
        </p:txBody>
      </p:sp>
    </p:spTree>
    <p:extLst>
      <p:ext uri="{BB962C8B-B14F-4D97-AF65-F5344CB8AC3E}">
        <p14:creationId xmlns:p14="http://schemas.microsoft.com/office/powerpoint/2010/main" val="1098423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625"/>
            <a:ext cx="10515600" cy="939016"/>
          </a:xfrm>
        </p:spPr>
        <p:txBody>
          <a:bodyPr/>
          <a:lstStyle/>
          <a:p>
            <a:r>
              <a:rPr lang="en-US" dirty="0" err="1" smtClean="0"/>
              <a:t>Preguntas</a:t>
            </a:r>
            <a:r>
              <a:rPr lang="en-US" dirty="0" smtClean="0"/>
              <a:t> de auto control</a:t>
            </a:r>
            <a:endParaRPr lang="en-US" dirty="0"/>
          </a:p>
        </p:txBody>
      </p:sp>
      <p:sp>
        <p:nvSpPr>
          <p:cNvPr id="3" name="Marcador de contenido 2"/>
          <p:cNvSpPr>
            <a:spLocks noGrp="1"/>
          </p:cNvSpPr>
          <p:nvPr>
            <p:ph idx="1"/>
          </p:nvPr>
        </p:nvSpPr>
        <p:spPr>
          <a:xfrm>
            <a:off x="838200" y="866231"/>
            <a:ext cx="10515600" cy="5759421"/>
          </a:xfrm>
        </p:spPr>
        <p:txBody>
          <a:bodyPr>
            <a:normAutofit fontScale="92500" lnSpcReduction="10000"/>
          </a:bodyPr>
          <a:lstStyle/>
          <a:p>
            <a:r>
              <a:rPr lang="es-419" dirty="0" smtClean="0"/>
              <a:t>Oprimen varias veces tecla F4. Intenten trazar en el </a:t>
            </a:r>
            <a:r>
              <a:rPr lang="es-419" smtClean="0"/>
              <a:t>código de la </a:t>
            </a:r>
            <a:r>
              <a:rPr lang="es-419" dirty="0" smtClean="0"/>
              <a:t>explicación a la respuesta observada en ventana gráfica</a:t>
            </a:r>
          </a:p>
          <a:p>
            <a:r>
              <a:rPr lang="es-419" dirty="0" smtClean="0"/>
              <a:t>En los dos abanicos del código identifiquen sus primeros vértices. ¿Por qué en un caso se llama </a:t>
            </a:r>
            <a:r>
              <a:rPr lang="en-US" dirty="0" smtClean="0"/>
              <a:t>glVertex3f y </a:t>
            </a:r>
            <a:r>
              <a:rPr lang="en-US" dirty="0" err="1" smtClean="0"/>
              <a:t>en</a:t>
            </a:r>
            <a:r>
              <a:rPr lang="en-US" dirty="0" smtClean="0"/>
              <a:t> el </a:t>
            </a:r>
            <a:r>
              <a:rPr lang="en-US" dirty="0" err="1" smtClean="0"/>
              <a:t>otro</a:t>
            </a:r>
            <a:r>
              <a:rPr lang="en-US" dirty="0" smtClean="0"/>
              <a:t> glVertex2f?</a:t>
            </a:r>
          </a:p>
          <a:p>
            <a:r>
              <a:rPr lang="en-US" dirty="0" smtClean="0"/>
              <a:t>¿Que </a:t>
            </a:r>
            <a:r>
              <a:rPr lang="en-US" dirty="0" err="1" smtClean="0"/>
              <a:t>cosa</a:t>
            </a:r>
            <a:r>
              <a:rPr lang="en-US" dirty="0" smtClean="0"/>
              <a:t> </a:t>
            </a:r>
            <a:r>
              <a:rPr lang="en-US" dirty="0" err="1" smtClean="0"/>
              <a:t>representa</a:t>
            </a:r>
            <a:r>
              <a:rPr lang="en-US" dirty="0" smtClean="0"/>
              <a:t> </a:t>
            </a:r>
            <a:r>
              <a:rPr lang="en-US" dirty="0" err="1" smtClean="0"/>
              <a:t>cada</a:t>
            </a:r>
            <a:r>
              <a:rPr lang="en-US" dirty="0" smtClean="0"/>
              <a:t> de </a:t>
            </a:r>
            <a:r>
              <a:rPr lang="en-US" dirty="0" err="1" smtClean="0"/>
              <a:t>los</a:t>
            </a:r>
            <a:r>
              <a:rPr lang="en-US" dirty="0" smtClean="0"/>
              <a:t> dos </a:t>
            </a:r>
            <a:r>
              <a:rPr lang="en-US" dirty="0" err="1" smtClean="0"/>
              <a:t>abanicos</a:t>
            </a:r>
            <a:r>
              <a:rPr lang="en-US" dirty="0" smtClean="0"/>
              <a:t> </a:t>
            </a:r>
            <a:r>
              <a:rPr lang="en-US" dirty="0" err="1" smtClean="0"/>
              <a:t>en</a:t>
            </a:r>
            <a:r>
              <a:rPr lang="en-US" dirty="0" smtClean="0"/>
              <a:t> la </a:t>
            </a:r>
            <a:r>
              <a:rPr lang="en-US" dirty="0" err="1" smtClean="0"/>
              <a:t>piramide</a:t>
            </a:r>
            <a:r>
              <a:rPr lang="en-US" dirty="0" smtClean="0"/>
              <a:t>?</a:t>
            </a:r>
          </a:p>
          <a:p>
            <a:r>
              <a:rPr lang="en-US" dirty="0" err="1" smtClean="0"/>
              <a:t>Describen</a:t>
            </a:r>
            <a:r>
              <a:rPr lang="en-US" dirty="0" smtClean="0"/>
              <a:t> </a:t>
            </a:r>
            <a:r>
              <a:rPr lang="en-US" dirty="0" err="1" smtClean="0"/>
              <a:t>verbalmente</a:t>
            </a:r>
            <a:r>
              <a:rPr lang="en-US" dirty="0" smtClean="0"/>
              <a:t> que </a:t>
            </a:r>
            <a:r>
              <a:rPr lang="en-US" dirty="0" err="1" smtClean="0"/>
              <a:t>ocurre</a:t>
            </a:r>
            <a:r>
              <a:rPr lang="en-US" dirty="0" smtClean="0"/>
              <a:t> con el </a:t>
            </a:r>
            <a:r>
              <a:rPr lang="en-US" dirty="0" err="1" smtClean="0"/>
              <a:t>modelo</a:t>
            </a:r>
            <a:r>
              <a:rPr lang="en-US" dirty="0" smtClean="0"/>
              <a:t> virtual </a:t>
            </a:r>
            <a:r>
              <a:rPr lang="en-US" dirty="0" err="1" smtClean="0"/>
              <a:t>cuando</a:t>
            </a:r>
            <a:r>
              <a:rPr lang="en-US" dirty="0" smtClean="0"/>
              <a:t> se </a:t>
            </a:r>
            <a:r>
              <a:rPr lang="en-US" dirty="0" err="1" smtClean="0"/>
              <a:t>oprimen</a:t>
            </a:r>
            <a:r>
              <a:rPr lang="en-US" dirty="0" smtClean="0"/>
              <a:t> </a:t>
            </a:r>
            <a:r>
              <a:rPr lang="en-US" dirty="0" err="1" smtClean="0"/>
              <a:t>teclas</a:t>
            </a:r>
            <a:r>
              <a:rPr lang="en-US" dirty="0" smtClean="0"/>
              <a:t> “</a:t>
            </a:r>
            <a:r>
              <a:rPr lang="en-US" dirty="0" err="1" smtClean="0"/>
              <a:t>flecha</a:t>
            </a:r>
            <a:r>
              <a:rPr lang="en-US" dirty="0" smtClean="0"/>
              <a:t> </a:t>
            </a:r>
            <a:r>
              <a:rPr lang="en-US" dirty="0" err="1" smtClean="0"/>
              <a:t>izquierda</a:t>
            </a:r>
            <a:r>
              <a:rPr lang="en-US" dirty="0"/>
              <a:t>” o “</a:t>
            </a:r>
            <a:r>
              <a:rPr lang="en-US" dirty="0" err="1"/>
              <a:t>flecha</a:t>
            </a:r>
            <a:r>
              <a:rPr lang="en-US" dirty="0"/>
              <a:t> </a:t>
            </a:r>
            <a:r>
              <a:rPr lang="en-US" dirty="0" err="1" smtClean="0"/>
              <a:t>derecha</a:t>
            </a:r>
            <a:r>
              <a:rPr lang="en-US" dirty="0" smtClean="0"/>
              <a:t>”</a:t>
            </a:r>
          </a:p>
          <a:p>
            <a:r>
              <a:rPr lang="en-US" dirty="0" err="1" smtClean="0"/>
              <a:t>Analicen</a:t>
            </a:r>
            <a:r>
              <a:rPr lang="en-US" dirty="0" smtClean="0"/>
              <a:t> el </a:t>
            </a:r>
            <a:r>
              <a:rPr lang="en-US" dirty="0" err="1" smtClean="0"/>
              <a:t>archivo</a:t>
            </a:r>
            <a:r>
              <a:rPr lang="en-US" dirty="0"/>
              <a:t> </a:t>
            </a:r>
            <a:r>
              <a:rPr lang="en-US" sz="2000" dirty="0"/>
              <a:t>http://newton.uam.mx/xgeorge/uea/graficacion/Archivos_relacionados_a_varias_temas_del_curso/revision_de_vectores.doc</a:t>
            </a:r>
            <a:endParaRPr lang="es-419" sz="2000" dirty="0"/>
          </a:p>
          <a:p>
            <a:r>
              <a:rPr lang="es-419" dirty="0" smtClean="0"/>
              <a:t>Intenten identificar aplicación de algunas recetas matemáticas del dicho  archivo en el código bajo consideración</a:t>
            </a:r>
          </a:p>
          <a:p>
            <a:r>
              <a:rPr lang="es-419" dirty="0" smtClean="0"/>
              <a:t>Cuando cualquier tecla “</a:t>
            </a:r>
            <a:r>
              <a:rPr lang="es-419" i="1" dirty="0" smtClean="0"/>
              <a:t>flecha</a:t>
            </a:r>
            <a:r>
              <a:rPr lang="es-419" dirty="0" smtClean="0"/>
              <a:t> *” se aplica a la ventana gráfica inicial, de repente un abanico aparece con las caras visibles mientras el otro aparece mediante contornos. ¿Pero cual es la explicación, tomando en cuenta que los códigos para cada de los dos abanicos estructuralmente son idénticos ?</a:t>
            </a:r>
          </a:p>
          <a:p>
            <a:endParaRPr lang="es-419" sz="2000" dirty="0"/>
          </a:p>
        </p:txBody>
      </p:sp>
    </p:spTree>
    <p:extLst>
      <p:ext uri="{BB962C8B-B14F-4D97-AF65-F5344CB8AC3E}">
        <p14:creationId xmlns:p14="http://schemas.microsoft.com/office/powerpoint/2010/main" val="2185186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625"/>
            <a:ext cx="10515600" cy="939016"/>
          </a:xfrm>
        </p:spPr>
        <p:txBody>
          <a:bodyPr>
            <a:normAutofit fontScale="90000"/>
          </a:bodyPr>
          <a:lstStyle/>
          <a:p>
            <a:r>
              <a:rPr lang="en-US" dirty="0" err="1" smtClean="0"/>
              <a:t>Adición</a:t>
            </a:r>
            <a:r>
              <a:rPr lang="en-US" dirty="0" smtClean="0"/>
              <a:t> a las </a:t>
            </a:r>
            <a:r>
              <a:rPr lang="en-US" dirty="0" err="1" smtClean="0"/>
              <a:t>preguntas</a:t>
            </a:r>
            <a:r>
              <a:rPr lang="en-US" dirty="0" smtClean="0"/>
              <a:t> de control: El </a:t>
            </a:r>
            <a:r>
              <a:rPr lang="en-US" dirty="0" err="1" smtClean="0"/>
              <a:t>código</a:t>
            </a:r>
            <a:r>
              <a:rPr lang="en-US" dirty="0" smtClean="0"/>
              <a:t> </a:t>
            </a:r>
            <a:r>
              <a:rPr lang="en-US" dirty="0" err="1" smtClean="0"/>
              <a:t>modificado</a:t>
            </a:r>
            <a:endParaRPr lang="en-US" dirty="0"/>
          </a:p>
        </p:txBody>
      </p:sp>
      <p:sp>
        <p:nvSpPr>
          <p:cNvPr id="3" name="Marcador de contenido 2"/>
          <p:cNvSpPr>
            <a:spLocks noGrp="1"/>
          </p:cNvSpPr>
          <p:nvPr>
            <p:ph idx="1"/>
          </p:nvPr>
        </p:nvSpPr>
        <p:spPr>
          <a:xfrm>
            <a:off x="838200" y="866231"/>
            <a:ext cx="10515600" cy="5759421"/>
          </a:xfrm>
        </p:spPr>
        <p:txBody>
          <a:bodyPr>
            <a:normAutofit/>
          </a:bodyPr>
          <a:lstStyle/>
          <a:p>
            <a:endParaRPr lang="es-419" dirty="0" smtClean="0"/>
          </a:p>
          <a:p>
            <a:r>
              <a:rPr lang="es-419" dirty="0" smtClean="0"/>
              <a:t>La respuesta completa a la última pregunta de control requiere conocimiento del concepto de la orientación de primitivas que estudiaremos más tarde en el curso</a:t>
            </a:r>
          </a:p>
          <a:p>
            <a:r>
              <a:rPr lang="es-419" dirty="0" smtClean="0"/>
              <a:t>El código modificado se </a:t>
            </a:r>
            <a:r>
              <a:rPr lang="es-419" dirty="0"/>
              <a:t>presenta en </a:t>
            </a:r>
            <a:endParaRPr lang="es-419" dirty="0" smtClean="0"/>
          </a:p>
          <a:p>
            <a:pPr marL="0" indent="0">
              <a:buNone/>
            </a:pPr>
            <a:r>
              <a:rPr lang="es-419" sz="2400" dirty="0" smtClean="0">
                <a:hlinkClick r:id="rId2"/>
              </a:rPr>
              <a:t>http</a:t>
            </a:r>
            <a:r>
              <a:rPr lang="es-419" sz="2400" dirty="0">
                <a:hlinkClick r:id="rId2"/>
              </a:rPr>
              <a:t>://</a:t>
            </a:r>
            <a:r>
              <a:rPr lang="es-419" sz="2400" dirty="0" smtClean="0">
                <a:hlinkClick r:id="rId2"/>
              </a:rPr>
              <a:t>newton.uam.mx/xgeorge/uea/graficacion/20_I/piramide_correcta.cpp</a:t>
            </a:r>
            <a:endParaRPr lang="es-419" sz="2400" dirty="0" smtClean="0"/>
          </a:p>
          <a:p>
            <a:pPr marL="0" indent="0">
              <a:buNone/>
            </a:pPr>
            <a:endParaRPr lang="es-419" dirty="0" smtClean="0"/>
          </a:p>
          <a:p>
            <a:r>
              <a:rPr lang="es-419" dirty="0" smtClean="0"/>
              <a:t>Esta versión no lleva a la propiedad extraña indicada en la pregunta</a:t>
            </a:r>
          </a:p>
          <a:p>
            <a:r>
              <a:rPr lang="es-419" dirty="0" smtClean="0"/>
              <a:t>Comparen la versión original y la modificada para entender cual cambio del código arregló el problema</a:t>
            </a:r>
          </a:p>
          <a:p>
            <a:endParaRPr lang="es-419" sz="2000" dirty="0"/>
          </a:p>
        </p:txBody>
      </p:sp>
    </p:spTree>
    <p:extLst>
      <p:ext uri="{BB962C8B-B14F-4D97-AF65-F5344CB8AC3E}">
        <p14:creationId xmlns:p14="http://schemas.microsoft.com/office/powerpoint/2010/main" val="38131473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625"/>
            <a:ext cx="10515600" cy="939016"/>
          </a:xfrm>
        </p:spPr>
        <p:txBody>
          <a:bodyPr>
            <a:normAutofit/>
          </a:bodyPr>
          <a:lstStyle/>
          <a:p>
            <a:r>
              <a:rPr lang="en-US" dirty="0" smtClean="0"/>
              <a:t>Aviso</a:t>
            </a:r>
            <a:endParaRPr lang="en-US" dirty="0"/>
          </a:p>
        </p:txBody>
      </p:sp>
      <p:sp>
        <p:nvSpPr>
          <p:cNvPr id="3" name="Marcador de contenido 2"/>
          <p:cNvSpPr>
            <a:spLocks noGrp="1"/>
          </p:cNvSpPr>
          <p:nvPr>
            <p:ph idx="1"/>
          </p:nvPr>
        </p:nvSpPr>
        <p:spPr>
          <a:xfrm>
            <a:off x="838200" y="866231"/>
            <a:ext cx="10515600" cy="5759421"/>
          </a:xfrm>
        </p:spPr>
        <p:txBody>
          <a:bodyPr>
            <a:normAutofit fontScale="85000" lnSpcReduction="20000"/>
          </a:bodyPr>
          <a:lstStyle/>
          <a:p>
            <a:endParaRPr lang="es-419" dirty="0" smtClean="0"/>
          </a:p>
          <a:p>
            <a:r>
              <a:rPr lang="es-MX" sz="4000" dirty="0" smtClean="0"/>
              <a:t> </a:t>
            </a:r>
            <a:r>
              <a:rPr lang="es-MX" sz="4000" dirty="0"/>
              <a:t>1ª tarea </a:t>
            </a:r>
            <a:r>
              <a:rPr lang="es-MX" sz="4000" dirty="0" smtClean="0"/>
              <a:t>“control </a:t>
            </a:r>
            <a:r>
              <a:rPr lang="es-MX" sz="4000" dirty="0"/>
              <a:t>de la cámara </a:t>
            </a:r>
            <a:r>
              <a:rPr lang="es-MX" sz="4000" dirty="0" smtClean="0"/>
              <a:t>virtual”:               </a:t>
            </a:r>
          </a:p>
          <a:p>
            <a:pPr marL="0" indent="0">
              <a:buNone/>
            </a:pPr>
            <a:r>
              <a:rPr lang="es-MX" sz="4000"/>
              <a:t> </a:t>
            </a:r>
            <a:r>
              <a:rPr lang="es-MX" sz="4000" smtClean="0"/>
              <a:t>                    28/10/2022 </a:t>
            </a:r>
            <a:endParaRPr lang="es-MX" sz="4000" dirty="0" smtClean="0"/>
          </a:p>
          <a:p>
            <a:pPr marL="0" indent="0">
              <a:buNone/>
            </a:pPr>
            <a:endParaRPr lang="es-MX" sz="4000" dirty="0" smtClean="0"/>
          </a:p>
          <a:p>
            <a:pPr marL="0" indent="0">
              <a:buNone/>
            </a:pPr>
            <a:r>
              <a:rPr lang="es-MX" sz="4000" dirty="0" smtClean="0"/>
              <a:t>Especificaciones: agregar controles mediante teclas de tal manera que:</a:t>
            </a:r>
          </a:p>
          <a:p>
            <a:r>
              <a:rPr lang="es-MX" sz="4000" dirty="0"/>
              <a:t>	</a:t>
            </a:r>
            <a:r>
              <a:rPr lang="es-MX" sz="4000" dirty="0" smtClean="0"/>
              <a:t>la cámara virtual pueda moverse hacia arriba-abajo;</a:t>
            </a:r>
          </a:p>
          <a:p>
            <a:r>
              <a:rPr lang="es-MX" sz="4000" dirty="0"/>
              <a:t>	la cámara virtual pueda moverse hacia </a:t>
            </a:r>
            <a:r>
              <a:rPr lang="es-MX" sz="4000" dirty="0" smtClean="0"/>
              <a:t>a lo largo de una recta horizontal en ambas direcciones;</a:t>
            </a:r>
          </a:p>
          <a:p>
            <a:r>
              <a:rPr lang="es-MX" sz="4000" dirty="0" smtClean="0"/>
              <a:t>	la </a:t>
            </a:r>
            <a:r>
              <a:rPr lang="es-MX" sz="4000" dirty="0"/>
              <a:t>cámara virtual pueda moverse </a:t>
            </a:r>
            <a:r>
              <a:rPr lang="es-MX" sz="4000" dirty="0" smtClean="0"/>
              <a:t>por una circunferencia en un plano vertical, en ambas direcciones</a:t>
            </a:r>
            <a:r>
              <a:rPr lang="es-MX" sz="4000" dirty="0"/>
              <a:t>	</a:t>
            </a:r>
            <a:endParaRPr lang="es-ES" sz="4000" dirty="0"/>
          </a:p>
          <a:p>
            <a:endParaRPr lang="es-419" dirty="0" smtClean="0"/>
          </a:p>
          <a:p>
            <a:endParaRPr lang="es-419" sz="2000" dirty="0"/>
          </a:p>
        </p:txBody>
      </p:sp>
    </p:spTree>
    <p:extLst>
      <p:ext uri="{BB962C8B-B14F-4D97-AF65-F5344CB8AC3E}">
        <p14:creationId xmlns:p14="http://schemas.microsoft.com/office/powerpoint/2010/main" val="530215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1399</TotalTime>
  <Words>796</Words>
  <Application>Microsoft Office PowerPoint</Application>
  <PresentationFormat>Panorámica</PresentationFormat>
  <Paragraphs>78</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Bradley Hand ITC</vt:lpstr>
      <vt:lpstr>Calibri</vt:lpstr>
      <vt:lpstr>Calibri Light</vt:lpstr>
      <vt:lpstr>Tema de Office</vt:lpstr>
      <vt:lpstr>Trimestre: 22-O uea: Graficas por Computadora(1151051)  Grupo CSI01; Horario: Lu-Mie-Vie 8:30—10:00 RESUMENES DEL CURSO Sección: Control de la cámara virtual</vt:lpstr>
      <vt:lpstr>Unas técnicas nuevas a través del código  http://newton.uam.mx/xgeorge/uea/graficacion/TEST_programs/TRIANGLE_key_controlled.cpp </vt:lpstr>
      <vt:lpstr>Antes de analizar el código</vt:lpstr>
      <vt:lpstr>Información de referencia sobre gluLookAt                                                              (I de II)</vt:lpstr>
      <vt:lpstr>Información de referencia sobre gluLookAt                                                              (II de II)</vt:lpstr>
      <vt:lpstr>Cómo se construye y se usa el “abanico” </vt:lpstr>
      <vt:lpstr>Preguntas de auto control</vt:lpstr>
      <vt:lpstr>Adición a las preguntas de control: El código modificado</vt:lpstr>
      <vt:lpstr>Aviso</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Trimestre: 20-I uea: Graficas por Computadora(1151038)  Grupo CSI01; Horario: Lu-Mie-Vie 11:30—13:00  RESUMENES DEL CURSO Sección: ¿Qué es OpenGL?</dc:title>
  <dc:creator>xgeorge</dc:creator>
  <cp:lastModifiedBy>Cuenta Microsoft</cp:lastModifiedBy>
  <cp:revision>118</cp:revision>
  <dcterms:created xsi:type="dcterms:W3CDTF">2020-04-21T14:24:09Z</dcterms:created>
  <dcterms:modified xsi:type="dcterms:W3CDTF">2022-10-22T12:03:29Z</dcterms:modified>
</cp:coreProperties>
</file>