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p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CyS2014/final.pdf" TargetMode="External"/><Relationship Id="rId2" Type="http://schemas.openxmlformats.org/officeDocument/2006/relationships/hyperlink" Target="http://newton.uam.mx/xgeorge/uea/graficacion/Libros_de_apoyo_y_presentaciones/redboo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¿Qué es </a:t>
            </a:r>
            <a:r>
              <a:rPr lang="es-MX" sz="3600" dirty="0" err="1" smtClean="0"/>
              <a:t>OpenGL</a:t>
            </a:r>
            <a:r>
              <a:rPr lang="es-MX" sz="3600" dirty="0"/>
              <a:t>?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u="sng" dirty="0" smtClean="0">
                <a:hlinkClick r:id="rId2"/>
              </a:rPr>
              <a:t>graficas.22o@gmail.com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Plataformas</a:t>
            </a:r>
            <a:r>
              <a:rPr lang="en-US" dirty="0" smtClean="0"/>
              <a:t> de </a:t>
            </a:r>
            <a:r>
              <a:rPr lang="en-US" dirty="0" err="1"/>
              <a:t>R</a:t>
            </a:r>
            <a:r>
              <a:rPr lang="en-US" dirty="0" err="1" smtClean="0"/>
              <a:t>ealidad</a:t>
            </a:r>
            <a:r>
              <a:rPr lang="en-US" dirty="0" smtClean="0"/>
              <a:t> Virtual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err="1" smtClean="0"/>
              <a:t>OpenGL</a:t>
            </a:r>
            <a:r>
              <a:rPr lang="es-419" dirty="0" smtClean="0"/>
              <a:t> – la más </a:t>
            </a:r>
            <a:r>
              <a:rPr lang="es-419" dirty="0" err="1" smtClean="0"/>
              <a:t>tradiconal</a:t>
            </a:r>
            <a:r>
              <a:rPr lang="es-419" dirty="0" smtClean="0"/>
              <a:t> y universal</a:t>
            </a:r>
          </a:p>
          <a:p>
            <a:r>
              <a:rPr lang="es-419" dirty="0" err="1" smtClean="0"/>
              <a:t>DirectX</a:t>
            </a:r>
            <a:r>
              <a:rPr lang="es-419" dirty="0" smtClean="0"/>
              <a:t> – orientada a Windows, permite no solamente  generar imágenes sino otros efectos de multimedia</a:t>
            </a:r>
          </a:p>
          <a:p>
            <a:r>
              <a:rPr lang="es-419" dirty="0" err="1" smtClean="0"/>
              <a:t>Vulkan</a:t>
            </a:r>
            <a:r>
              <a:rPr lang="es-419" dirty="0" smtClean="0"/>
              <a:t> – una plataforma reciente que reúne varias tecnologías modernas</a:t>
            </a:r>
          </a:p>
          <a:p>
            <a:endParaRPr lang="es-419" dirty="0"/>
          </a:p>
          <a:p>
            <a:r>
              <a:rPr lang="es-419" dirty="0" smtClean="0"/>
              <a:t>Las tarjetas graficas (GPU por siglas en </a:t>
            </a:r>
            <a:r>
              <a:rPr lang="es-419" dirty="0" err="1" smtClean="0"/>
              <a:t>inglás</a:t>
            </a:r>
            <a:r>
              <a:rPr lang="es-419" dirty="0" smtClean="0"/>
              <a:t> – </a:t>
            </a:r>
            <a:r>
              <a:rPr lang="es-419" dirty="0" err="1" smtClean="0"/>
              <a:t>Graphics</a:t>
            </a:r>
            <a:r>
              <a:rPr lang="es-419" dirty="0" smtClean="0"/>
              <a:t> </a:t>
            </a:r>
            <a:r>
              <a:rPr lang="es-419" dirty="0" err="1" smtClean="0"/>
              <a:t>Processor</a:t>
            </a:r>
            <a:r>
              <a:rPr lang="es-419" dirty="0" smtClean="0"/>
              <a:t> </a:t>
            </a:r>
            <a:r>
              <a:rPr lang="es-419" dirty="0" err="1" smtClean="0"/>
              <a:t>Unit</a:t>
            </a:r>
            <a:r>
              <a:rPr lang="es-419" dirty="0" smtClean="0"/>
              <a:t>) tienen soporte integrado para cada de las plataformas mencionadas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paquete</a:t>
            </a:r>
            <a:r>
              <a:rPr lang="en-US" dirty="0" smtClean="0"/>
              <a:t> de las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En total son mas de 200 funciones. Durante este curso vamos a aprender cómo lograr varios efectos de Realidad Virtual (RV) mediante las funciones integrados a </a:t>
            </a:r>
            <a:r>
              <a:rPr lang="es-419" dirty="0" err="1" smtClean="0"/>
              <a:t>OpenGL</a:t>
            </a:r>
            <a:r>
              <a:rPr lang="es-419" dirty="0" smtClean="0"/>
              <a:t> </a:t>
            </a:r>
          </a:p>
          <a:p>
            <a:r>
              <a:rPr lang="es-419" dirty="0" smtClean="0"/>
              <a:t>El paquete GLUT (que usamos en el marco del curso, o más moderno paquete </a:t>
            </a:r>
            <a:r>
              <a:rPr lang="es-419" dirty="0" err="1" smtClean="0"/>
              <a:t>freeglut</a:t>
            </a:r>
            <a:r>
              <a:rPr lang="es-419" dirty="0" smtClean="0"/>
              <a:t>) realiza la interfaz entre su programa de RV con el sistema operativo </a:t>
            </a:r>
          </a:p>
          <a:p>
            <a:r>
              <a:rPr lang="es-419" dirty="0" smtClean="0"/>
              <a:t>En versiones viejas de todas plataformas, la interacción de su programa con GPU era en base de llamados de unas funciones integradas en hardware. </a:t>
            </a:r>
          </a:p>
          <a:p>
            <a:r>
              <a:rPr lang="es-419" dirty="0" smtClean="0"/>
              <a:t>En versiones modernas (para </a:t>
            </a:r>
            <a:r>
              <a:rPr lang="es-419" dirty="0" err="1" smtClean="0"/>
              <a:t>OpenGL</a:t>
            </a:r>
            <a:r>
              <a:rPr lang="es-419" dirty="0" smtClean="0"/>
              <a:t> – a partir de versión 3) se puede aprovechar llamada “tecnología de funciones de sombreado” (</a:t>
            </a:r>
            <a:r>
              <a:rPr lang="es-419" dirty="0" err="1" smtClean="0"/>
              <a:t>shaders</a:t>
            </a:r>
            <a:r>
              <a:rPr lang="es-419" dirty="0" smtClean="0"/>
              <a:t>). Esta tecnología permite al programador hacer sus propias funciones para bajarlas a GPU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381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Paradigma</a:t>
            </a:r>
            <a:r>
              <a:rPr lang="en-US" dirty="0" smtClean="0"/>
              <a:t> de OpenGL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Paradigma</a:t>
            </a:r>
            <a:r>
              <a:rPr lang="en-US" dirty="0" smtClean="0"/>
              <a:t> = </a:t>
            </a:r>
            <a:r>
              <a:rPr lang="es-419" dirty="0" smtClean="0"/>
              <a:t>Generación de imágenes basada en modelo</a:t>
            </a:r>
          </a:p>
          <a:p>
            <a:pPr lvl="1"/>
            <a:r>
              <a:rPr lang="es-419" dirty="0" smtClean="0"/>
              <a:t>Hay herramientas para representar virtualmente los modelos de  objetos y efectos del mundo real 3D</a:t>
            </a:r>
          </a:p>
          <a:p>
            <a:pPr lvl="1"/>
            <a:r>
              <a:rPr lang="es-419" dirty="0" smtClean="0"/>
              <a:t>Se puede “pintar” los </a:t>
            </a:r>
            <a:r>
              <a:rPr lang="es-419" dirty="0" err="1" smtClean="0"/>
              <a:t>obejtos</a:t>
            </a:r>
            <a:r>
              <a:rPr lang="es-419" dirty="0" smtClean="0"/>
              <a:t> </a:t>
            </a:r>
            <a:r>
              <a:rPr lang="es-419" dirty="0" err="1" smtClean="0"/>
              <a:t>virtules</a:t>
            </a:r>
            <a:r>
              <a:rPr lang="es-419" dirty="0" smtClean="0"/>
              <a:t> </a:t>
            </a:r>
          </a:p>
          <a:p>
            <a:pPr lvl="1"/>
            <a:r>
              <a:rPr lang="es-419" dirty="0" smtClean="0"/>
              <a:t>Se puede simular efectos de iluminación del mundo virtual</a:t>
            </a:r>
          </a:p>
          <a:p>
            <a:pPr lvl="1"/>
            <a:r>
              <a:rPr lang="es-419" dirty="0" smtClean="0"/>
              <a:t>Se puede “ver” el mundo mediante una cámara virtual colocada a una posición arbitraria</a:t>
            </a:r>
          </a:p>
          <a:p>
            <a:pPr lvl="1"/>
            <a:r>
              <a:rPr lang="es-419" dirty="0" smtClean="0"/>
              <a:t>Se pueden aplicar  texturas a los objetos</a:t>
            </a:r>
          </a:p>
          <a:p>
            <a:pPr lvl="1"/>
            <a:r>
              <a:rPr lang="es-419" dirty="0" smtClean="0"/>
              <a:t>Se pueden generar mundos animados</a:t>
            </a:r>
          </a:p>
          <a:p>
            <a:pPr lvl="1"/>
            <a:r>
              <a:rPr lang="es-419" dirty="0" smtClean="0"/>
              <a:t>Se puede hacer mundo virtual donde operador </a:t>
            </a:r>
            <a:r>
              <a:rPr lang="es-419" dirty="0" err="1" smtClean="0"/>
              <a:t>interactua</a:t>
            </a:r>
            <a:r>
              <a:rPr lang="es-419" dirty="0" smtClean="0"/>
              <a:t> con elementos del mundo</a:t>
            </a:r>
          </a:p>
          <a:p>
            <a:pPr lvl="1"/>
            <a:r>
              <a:rPr lang="es-419" dirty="0" smtClean="0"/>
              <a:t>+ mucho más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525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frontera</a:t>
            </a:r>
            <a:r>
              <a:rPr lang="en-US" dirty="0" smtClean="0"/>
              <a:t> entre el </a:t>
            </a:r>
            <a:r>
              <a:rPr lang="en-US" dirty="0" err="1" smtClean="0"/>
              <a:t>programa</a:t>
            </a:r>
            <a:r>
              <a:rPr lang="en-US" dirty="0" smtClean="0"/>
              <a:t> de RV y hardware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Programador llena </a:t>
            </a:r>
            <a:r>
              <a:rPr lang="es-419" i="1" dirty="0" err="1" smtClean="0"/>
              <a:t>framebuffer</a:t>
            </a:r>
            <a:r>
              <a:rPr lang="es-419" dirty="0" smtClean="0"/>
              <a:t> y luego pasa control a hardware para visualizar contenido de </a:t>
            </a:r>
            <a:r>
              <a:rPr lang="es-419" dirty="0" err="1" smtClean="0"/>
              <a:t>framebuffer</a:t>
            </a:r>
            <a:endParaRPr lang="es-419" dirty="0" smtClean="0"/>
          </a:p>
          <a:p>
            <a:r>
              <a:rPr lang="es-419" dirty="0" err="1" smtClean="0"/>
              <a:t>Framebuffer</a:t>
            </a:r>
            <a:r>
              <a:rPr lang="es-419" dirty="0" smtClean="0"/>
              <a:t> (buffer del marco de imagen) es un pedazo de memoria de la computadora: </a:t>
            </a:r>
          </a:p>
          <a:p>
            <a:pPr lvl="1"/>
            <a:r>
              <a:rPr lang="en-US" altLang="en-US" dirty="0" smtClean="0"/>
              <a:t>Framebuffer=memory formed by a set of </a:t>
            </a:r>
            <a:r>
              <a:rPr lang="en-US" altLang="en-US" dirty="0" err="1" smtClean="0"/>
              <a:t>bitplanes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Bitplane</a:t>
            </a:r>
            <a:r>
              <a:rPr lang="en-US" altLang="en-US" dirty="0" smtClean="0"/>
              <a:t> = a set of bits that has one-to-one correspondence to the set of the screen pixels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6946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035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/>
              <a:t>La parte final del </a:t>
            </a:r>
            <a:r>
              <a:rPr lang="en-US" altLang="en-US" sz="3600" dirty="0" err="1" smtClean="0"/>
              <a:t>proceso</a:t>
            </a:r>
            <a:r>
              <a:rPr lang="en-US" altLang="en-US" sz="3600" dirty="0" smtClean="0"/>
              <a:t> de </a:t>
            </a:r>
            <a:r>
              <a:rPr lang="en-US" altLang="en-US" sz="3600" dirty="0" err="1" smtClean="0"/>
              <a:t>renderización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2888" y="1773238"/>
            <a:ext cx="6400800" cy="424815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27351" y="2260600"/>
            <a:ext cx="417671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framebuffer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214689" y="4718050"/>
            <a:ext cx="3455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Image on the screen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3070226" y="2852739"/>
            <a:ext cx="23034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control</a:t>
            </a:r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>
            <a:off x="5232400" y="3213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4079876" y="3844925"/>
            <a:ext cx="20875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Interpretation</a:t>
            </a:r>
          </a:p>
        </p:txBody>
      </p:sp>
      <p:sp>
        <p:nvSpPr>
          <p:cNvPr id="25609" name="Line 15"/>
          <p:cNvSpPr>
            <a:spLocks noChangeShapeType="1"/>
          </p:cNvSpPr>
          <p:nvPr/>
        </p:nvSpPr>
        <p:spPr bwMode="auto">
          <a:xfrm>
            <a:off x="6024563" y="2636839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0" name="Line 16"/>
          <p:cNvSpPr>
            <a:spLocks noChangeShapeType="1"/>
          </p:cNvSpPr>
          <p:nvPr/>
        </p:nvSpPr>
        <p:spPr bwMode="auto">
          <a:xfrm>
            <a:off x="4583113" y="42926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6456364" y="3933825"/>
            <a:ext cx="2879725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/>
              <a:t>glFlush</a:t>
            </a:r>
            <a:r>
              <a:rPr lang="en-US" altLang="en-US" sz="1600" dirty="0"/>
              <a:t>(void);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err="1"/>
              <a:t>glutSwapBuffers</a:t>
            </a:r>
            <a:r>
              <a:rPr lang="en-US" altLang="en-US" sz="1600" dirty="0"/>
              <a:t>(); </a:t>
            </a:r>
          </a:p>
        </p:txBody>
      </p:sp>
      <p:sp>
        <p:nvSpPr>
          <p:cNvPr id="25612" name="Line 18"/>
          <p:cNvSpPr>
            <a:spLocks noChangeShapeType="1"/>
          </p:cNvSpPr>
          <p:nvPr/>
        </p:nvSpPr>
        <p:spPr bwMode="auto">
          <a:xfrm flipH="1">
            <a:off x="4583113" y="443706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8007350" y="6486526"/>
            <a:ext cx="266065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n-US" sz="1800"/>
              <a:t>            </a:t>
            </a:r>
            <a:r>
              <a:rPr lang="es-MX" altLang="en-US" sz="1800">
                <a:hlinkClick r:id="" action="ppaction://noaction"/>
              </a:rPr>
              <a:t>to return to index</a:t>
            </a:r>
            <a:endParaRPr lang="es-ES" altLang="en-US" sz="1800"/>
          </a:p>
        </p:txBody>
      </p:sp>
    </p:spTree>
    <p:extLst>
      <p:ext uri="{BB962C8B-B14F-4D97-AF65-F5344CB8AC3E}">
        <p14:creationId xmlns:p14="http://schemas.microsoft.com/office/powerpoint/2010/main" val="32633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Comentarios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diapositiva</a:t>
            </a:r>
            <a:r>
              <a:rPr lang="en-US" altLang="en-US" dirty="0" smtClean="0"/>
              <a:t> anterior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Para </a:t>
            </a:r>
            <a:r>
              <a:rPr lang="en-US" altLang="en-US" dirty="0" err="1" smtClean="0"/>
              <a:t>aclarar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Control y </a:t>
            </a:r>
            <a:r>
              <a:rPr lang="en-US" altLang="en-US" i="1" dirty="0" err="1" smtClean="0"/>
              <a:t>Interpretación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recordamos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imagen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dimensiones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pueden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variados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luego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diferentes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opciones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parametros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Rojo</a:t>
            </a:r>
            <a:r>
              <a:rPr lang="en-US" altLang="en-US" dirty="0" smtClean="0"/>
              <a:t>, Verde, Azul, </a:t>
            </a:r>
            <a:r>
              <a:rPr lang="en-US" altLang="en-US" dirty="0" err="1" smtClean="0"/>
              <a:t>mientras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4, 8, u </a:t>
            </a:r>
            <a:r>
              <a:rPr lang="en-US" altLang="en-US" dirty="0" err="1" smtClean="0"/>
              <a:t>otro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número</a:t>
            </a:r>
            <a:r>
              <a:rPr lang="en-US" altLang="en-US" dirty="0" smtClean="0"/>
              <a:t> de bits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de las </a:t>
            </a:r>
            <a:r>
              <a:rPr lang="en-US" altLang="en-US" i="1" dirty="0" err="1" smtClean="0"/>
              <a:t>glFlush</a:t>
            </a:r>
            <a:r>
              <a:rPr lang="en-US" altLang="en-US" dirty="0" smtClean="0"/>
              <a:t>() o </a:t>
            </a:r>
            <a:r>
              <a:rPr lang="en-US" altLang="en-US" i="1" dirty="0" err="1"/>
              <a:t>glutSwapBuffers</a:t>
            </a:r>
            <a:r>
              <a:rPr lang="en-US" altLang="en-US" dirty="0" smtClean="0"/>
              <a:t>() (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vamos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adelante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considerado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ultimo </a:t>
            </a:r>
            <a:r>
              <a:rPr lang="en-US" altLang="en-US" dirty="0" err="1" smtClean="0"/>
              <a:t>jalón</a:t>
            </a:r>
            <a:r>
              <a:rPr lang="en-US" altLang="en-US" dirty="0" smtClean="0"/>
              <a:t> para visualizer la imagen de </a:t>
            </a:r>
            <a:r>
              <a:rPr lang="en-US" altLang="en-US" dirty="0" err="1" smtClean="0"/>
              <a:t>memoria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pantalla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45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Ejemplos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generadas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Revicen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Anexo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libro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readbook</a:t>
            </a:r>
            <a:r>
              <a:rPr lang="en-US" altLang="en-US" dirty="0"/>
              <a:t> : </a:t>
            </a:r>
            <a:r>
              <a:rPr lang="en-US" altLang="en-US" dirty="0">
                <a:hlinkClick r:id="rId2"/>
              </a:rPr>
              <a:t>http://</a:t>
            </a:r>
            <a:r>
              <a:rPr lang="en-US" altLang="en-US" dirty="0" smtClean="0">
                <a:hlinkClick r:id="rId2"/>
              </a:rPr>
              <a:t>newton.uam.mx/xgeorge/uea/graficacion/Libros_de_apoyo_y_presentaciones/redbook.pdf</a:t>
            </a:r>
            <a:r>
              <a:rPr lang="en-US" altLang="en-US" dirty="0" smtClean="0"/>
              <a:t> , lean </a:t>
            </a:r>
            <a:r>
              <a:rPr lang="en-US" altLang="en-US" dirty="0" err="1" smtClean="0"/>
              <a:t>anotación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imagen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Abren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artículo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cientifico</a:t>
            </a:r>
            <a:r>
              <a:rPr lang="en-US" altLang="en-US" dirty="0"/>
              <a:t>,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newton.uam.mx/xgeorge/CyS2014/final.pdf</a:t>
            </a:r>
            <a:r>
              <a:rPr lang="en-US" altLang="en-US" dirty="0" smtClean="0"/>
              <a:t>, </a:t>
            </a:r>
          </a:p>
          <a:p>
            <a:pPr algn="l" eaLnBrk="1" hangingPunct="1"/>
            <a:r>
              <a:rPr lang="en-US" altLang="en-US" dirty="0" smtClean="0"/>
              <a:t>     </a:t>
            </a:r>
            <a:r>
              <a:rPr lang="en-US" altLang="en-US" dirty="0" err="1" smtClean="0"/>
              <a:t>donde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fueran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implementados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8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510</Words>
  <Application>Microsoft Office PowerPoint</Application>
  <PresentationFormat>Panorámica</PresentationFormat>
  <Paragraphs>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Tema de Office</vt:lpstr>
      <vt:lpstr>Trimestre: 22-O uea: Graficas por Computadora(1151051)  Grupo CSI01; Horario: Lu-Mie-Vie 8:30—10:00  RESUMENES DEL CURSO Sección: ¿Qué es OpenGL?</vt:lpstr>
      <vt:lpstr>Plataformas de Realidad Virtual</vt:lpstr>
      <vt:lpstr>OpenGL es un paquete de las funciones en C</vt:lpstr>
      <vt:lpstr>Paradigma de OpenGL</vt:lpstr>
      <vt:lpstr>La frontera entre el programa de RV y hardware</vt:lpstr>
      <vt:lpstr>La parte final del proceso de renderización </vt:lpstr>
      <vt:lpstr>Comentarios a la diapositiva anterior</vt:lpstr>
      <vt:lpstr>Ejemplos de Imágenes generadas mediante OpenGL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Cuenta Microsoft</cp:lastModifiedBy>
  <cp:revision>29</cp:revision>
  <dcterms:created xsi:type="dcterms:W3CDTF">2020-04-21T14:24:09Z</dcterms:created>
  <dcterms:modified xsi:type="dcterms:W3CDTF">2022-10-15T15:54:28Z</dcterms:modified>
</cp:coreProperties>
</file>