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96" r:id="rId5"/>
    <p:sldId id="297" r:id="rId6"/>
    <p:sldId id="298" r:id="rId7"/>
    <p:sldId id="281" r:id="rId8"/>
    <p:sldId id="299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6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TEST_programs/redbook_samples/bezmesh.c" TargetMode="External"/><Relationship Id="rId2" Type="http://schemas.openxmlformats.org/officeDocument/2006/relationships/hyperlink" Target="http://newton.uam.mx/xgeorge/uea/graficacion/TEST_programs/redbook_samples/bezcurve.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eval_texture_GL_MAP2_TEXTURE_2x3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Uso de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La presentación actual se dedica a unos aspectos básicos del uso práctico de evaluadores y </a:t>
            </a:r>
            <a:r>
              <a:rPr lang="es-419" i="1" dirty="0" smtClean="0"/>
              <a:t>Non-</a:t>
            </a:r>
            <a:r>
              <a:rPr lang="es-419" i="1" dirty="0" err="1" smtClean="0"/>
              <a:t>Uniform</a:t>
            </a:r>
            <a:r>
              <a:rPr lang="es-419" i="1" dirty="0" smtClean="0"/>
              <a:t> </a:t>
            </a:r>
            <a:r>
              <a:rPr lang="es-419" i="1" dirty="0" err="1" smtClean="0"/>
              <a:t>Rational</a:t>
            </a:r>
            <a:r>
              <a:rPr lang="es-419" i="1" dirty="0" smtClean="0"/>
              <a:t> </a:t>
            </a:r>
            <a:r>
              <a:rPr lang="es-419" i="1" dirty="0" err="1" smtClean="0"/>
              <a:t>Bezier</a:t>
            </a:r>
            <a:r>
              <a:rPr lang="es-419" i="1" dirty="0" smtClean="0"/>
              <a:t> </a:t>
            </a:r>
            <a:r>
              <a:rPr lang="es-419" i="1" dirty="0" err="1" smtClean="0"/>
              <a:t>Splines</a:t>
            </a:r>
            <a:r>
              <a:rPr lang="es-419" i="1" dirty="0" smtClean="0"/>
              <a:t> </a:t>
            </a:r>
            <a:r>
              <a:rPr lang="es-419" dirty="0" smtClean="0"/>
              <a:t>(NURBS)</a:t>
            </a:r>
          </a:p>
          <a:p>
            <a:r>
              <a:rPr lang="es-MX" altLang="en-US" dirty="0"/>
              <a:t>Configuración de evaluadores (de </a:t>
            </a:r>
            <a:r>
              <a:rPr lang="es-MX" altLang="en-US" dirty="0" err="1"/>
              <a:t>Bezier</a:t>
            </a:r>
            <a:r>
              <a:rPr lang="es-MX" altLang="en-US" dirty="0"/>
              <a:t>): </a:t>
            </a:r>
            <a:r>
              <a:rPr lang="es-MX" altLang="en-US" dirty="0" err="1"/>
              <a:t>glMap</a:t>
            </a:r>
            <a:r>
              <a:rPr lang="es-MX" altLang="en-US" dirty="0" smtClean="0"/>
              <a:t>*</a:t>
            </a:r>
          </a:p>
          <a:p>
            <a:pPr lvl="1"/>
            <a:r>
              <a:rPr lang="es-MX" altLang="en-US" dirty="0"/>
              <a:t>Acción: define (configura) un evaluador</a:t>
            </a:r>
          </a:p>
          <a:p>
            <a:pPr lvl="1"/>
            <a:r>
              <a:rPr lang="es-MX" altLang="en-US" dirty="0">
                <a:hlinkClick r:id="" action="ppaction://noaction"/>
              </a:rPr>
              <a:t>Especificación para lenguaje C</a:t>
            </a:r>
            <a:endParaRPr lang="es-MX" altLang="en-US" dirty="0"/>
          </a:p>
          <a:p>
            <a:pPr lvl="1"/>
            <a:r>
              <a:rPr lang="es-MX" altLang="en-US" dirty="0"/>
              <a:t>Parámetros</a:t>
            </a:r>
          </a:p>
          <a:p>
            <a:pPr lvl="1"/>
            <a:r>
              <a:rPr lang="es-MX" altLang="en-US" dirty="0"/>
              <a:t>Descripción</a:t>
            </a:r>
          </a:p>
          <a:p>
            <a:r>
              <a:rPr lang="es-MX" altLang="en-US" dirty="0"/>
              <a:t>Uso </a:t>
            </a:r>
            <a:r>
              <a:rPr lang="es-MX" altLang="en-US" dirty="0" smtClean="0"/>
              <a:t>opcional de </a:t>
            </a:r>
            <a:r>
              <a:rPr lang="es-MX" altLang="en-US" dirty="0"/>
              <a:t>evaluadores </a:t>
            </a:r>
            <a:r>
              <a:rPr lang="es-MX" altLang="en-US" dirty="0" err="1"/>
              <a:t>glEvalCoord</a:t>
            </a:r>
            <a:r>
              <a:rPr lang="es-MX" altLang="en-US" dirty="0" smtClean="0"/>
              <a:t>*, o </a:t>
            </a:r>
            <a:r>
              <a:rPr lang="es-MX" altLang="en-US" dirty="0"/>
              <a:t>de mallas </a:t>
            </a:r>
            <a:r>
              <a:rPr lang="es-MX" altLang="en-US" dirty="0" smtClean="0"/>
              <a:t>{</a:t>
            </a:r>
            <a:r>
              <a:rPr lang="es-MX" altLang="en-US" dirty="0" err="1" smtClean="0"/>
              <a:t>glMapGrid</a:t>
            </a:r>
            <a:r>
              <a:rPr lang="es-MX" altLang="en-US" dirty="0" smtClean="0"/>
              <a:t>*+ </a:t>
            </a:r>
            <a:r>
              <a:rPr lang="es-MX" altLang="en-US" dirty="0" err="1" smtClean="0"/>
              <a:t>glEvalMesh</a:t>
            </a:r>
            <a:r>
              <a:rPr lang="es-MX" altLang="en-US" dirty="0" smtClean="0"/>
              <a:t>}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3200"/>
              <a:t>Especificacion de glMap1* para lenguaje C</a:t>
            </a:r>
            <a:endParaRPr lang="en-US" altLang="en-US" sz="32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 altLang="en-US" sz="1800"/>
              <a:t>void glMap1*(GLenum </a:t>
            </a:r>
            <a:r>
              <a:rPr lang="es-MX" altLang="en-US" sz="1800" i="1">
                <a:hlinkClick r:id="" action="ppaction://noaction"/>
              </a:rPr>
              <a:t>target</a:t>
            </a:r>
            <a:r>
              <a:rPr lang="es-MX" altLang="en-US" sz="1800">
                <a:hlinkClick r:id="" action="ppaction://noaction"/>
              </a:rPr>
              <a:t>,   	</a:t>
            </a:r>
            <a:r>
              <a:rPr lang="es-MX" altLang="en-US" sz="1800" b="1">
                <a:hlinkClick r:id="" action="ppaction://noaction"/>
              </a:rPr>
              <a:t>//	especifica tipo de valores a </a:t>
            </a:r>
          </a:p>
          <a:p>
            <a:pPr>
              <a:buFontTx/>
              <a:buNone/>
            </a:pPr>
            <a:r>
              <a:rPr lang="es-MX" altLang="en-US" sz="1800" b="1">
                <a:hlinkClick r:id="" action="ppaction://noaction"/>
              </a:rPr>
              <a:t>					//	generar por evaluador</a:t>
            </a:r>
            <a:r>
              <a:rPr lang="es-MX" altLang="en-US" sz="1800">
                <a:hlinkClick r:id="" action="ppaction://noaction"/>
              </a:rPr>
              <a:t>;</a:t>
            </a:r>
            <a:endParaRPr lang="es-MX" altLang="en-US" sz="1800"/>
          </a:p>
          <a:p>
            <a:pPr>
              <a:buFontTx/>
              <a:buNone/>
            </a:pPr>
            <a:r>
              <a:rPr lang="es-MX" altLang="en-US" sz="1800"/>
              <a:t>GL* </a:t>
            </a:r>
            <a:r>
              <a:rPr lang="es-MX" altLang="en-US" sz="1800" i="1"/>
              <a:t>u1</a:t>
            </a:r>
            <a:r>
              <a:rPr lang="es-MX" altLang="en-US" sz="1800"/>
              <a:t>,	</a:t>
            </a:r>
            <a:r>
              <a:rPr lang="es-MX" altLang="en-US" sz="1800" b="1"/>
              <a:t>// </a:t>
            </a:r>
            <a:r>
              <a:rPr lang="es-MX" altLang="en-US" sz="1800" b="1" i="1"/>
              <a:t>u1, u2</a:t>
            </a:r>
            <a:r>
              <a:rPr lang="es-MX" altLang="en-US" sz="1800" b="1"/>
              <a:t> especifican transformación lineal que será aplicada al </a:t>
            </a:r>
          </a:p>
          <a:p>
            <a:pPr>
              <a:buFontTx/>
              <a:buNone/>
            </a:pPr>
            <a:r>
              <a:rPr lang="es-MX" altLang="en-US" sz="1800"/>
              <a:t>GL* u2,	</a:t>
            </a:r>
            <a:r>
              <a:rPr lang="es-MX" altLang="en-US" sz="1800" b="1"/>
              <a:t>// parámetro </a:t>
            </a:r>
            <a:r>
              <a:rPr lang="es-MX" altLang="en-US" sz="1800" b="1" i="1"/>
              <a:t>u</a:t>
            </a:r>
            <a:r>
              <a:rPr lang="es-MX" altLang="en-US" sz="1800" b="1"/>
              <a:t> de glEvalCoord1: </a:t>
            </a:r>
            <a:r>
              <a:rPr lang="es-MX" altLang="en-US" sz="1800" b="1" i="1"/>
              <a:t>u*=(u-u1)/(u2-u1)</a:t>
            </a:r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stride</a:t>
            </a:r>
            <a:r>
              <a:rPr lang="es-MX" altLang="en-US" sz="1800"/>
              <a:t>, 	</a:t>
            </a:r>
            <a:r>
              <a:rPr lang="es-MX" altLang="en-US" sz="1800" b="1"/>
              <a:t>// distancia (el número de flotantes o dobles) entre dos </a:t>
            </a:r>
          </a:p>
          <a:p>
            <a:pPr>
              <a:buFontTx/>
              <a:buNone/>
            </a:pPr>
            <a:r>
              <a:rPr lang="es-MX" altLang="en-US" sz="1800" b="1"/>
              <a:t>			// puntos vecinos en la estructura *</a:t>
            </a:r>
            <a:r>
              <a:rPr lang="es-MX" altLang="en-US" sz="1800" b="1" i="1"/>
              <a:t>puntos</a:t>
            </a:r>
            <a:endParaRPr lang="es-MX" altLang="en-US" sz="1800" b="1"/>
          </a:p>
          <a:p>
            <a:pPr>
              <a:buFontTx/>
              <a:buNone/>
            </a:pPr>
            <a:r>
              <a:rPr lang="es-MX" altLang="en-US" sz="1800"/>
              <a:t>GLint </a:t>
            </a:r>
            <a:r>
              <a:rPr lang="es-MX" altLang="en-US" sz="1800" i="1"/>
              <a:t>order	</a:t>
            </a:r>
            <a:r>
              <a:rPr lang="es-MX" altLang="en-US" sz="1800" b="1"/>
              <a:t>// número de puntos de control en la estructura de</a:t>
            </a:r>
          </a:p>
          <a:p>
            <a:pPr>
              <a:buFontTx/>
              <a:buNone/>
            </a:pPr>
            <a:r>
              <a:rPr lang="es-MX" altLang="en-US" sz="1800"/>
              <a:t>Const GL*  *</a:t>
            </a:r>
            <a:r>
              <a:rPr lang="es-MX" altLang="en-US" sz="1800" i="1"/>
              <a:t>puntos  </a:t>
            </a:r>
            <a:r>
              <a:rPr lang="es-MX" altLang="en-US" sz="1800" b="1" i="1"/>
              <a:t>//el 1r ‘*’ es ‘float’ o ‘double’, el 2º es apuntador a la </a:t>
            </a:r>
          </a:p>
          <a:p>
            <a:pPr>
              <a:buFontTx/>
              <a:buNone/>
            </a:pPr>
            <a:r>
              <a:rPr lang="es-MX" altLang="en-US" sz="1800" b="1" i="1"/>
              <a:t>			//estructura que contiene puntos de control de evaluador</a:t>
            </a:r>
          </a:p>
          <a:p>
            <a:pPr>
              <a:buFontTx/>
              <a:buNone/>
            </a:pPr>
            <a:r>
              <a:rPr lang="es-MX" altLang="en-US" sz="1800"/>
              <a:t>)</a:t>
            </a:r>
            <a:endParaRPr lang="en-US" altLang="en-US" sz="1800"/>
          </a:p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5061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altLang="en-US" sz="2800" i="1"/>
              <a:t>target: configura diferentes tareas</a:t>
            </a:r>
            <a:endParaRPr lang="en-US" altLang="en-US" sz="2800" i="1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/>
              <a:t>El mismo mecanismo de evaluadores se aplica para evaluar posiciones en </a:t>
            </a:r>
          </a:p>
          <a:p>
            <a:r>
              <a:rPr lang="en-US" altLang="en-US" sz="2400"/>
              <a:t>espacio geométrico: GL_MAP1_VERTEX3{4}</a:t>
            </a:r>
          </a:p>
          <a:p>
            <a:r>
              <a:rPr lang="en-US" altLang="en-US" sz="2400"/>
              <a:t>espacio de coordenadas texturales:</a:t>
            </a:r>
          </a:p>
          <a:p>
            <a:pPr>
              <a:buFontTx/>
              <a:buNone/>
            </a:pPr>
            <a:r>
              <a:rPr lang="en-US" altLang="en-US" sz="2400"/>
              <a:t>       GL_MAP1_TEXTURE_COORD_1{2}{3}{4}</a:t>
            </a:r>
          </a:p>
          <a:p>
            <a:r>
              <a:rPr lang="en-US" altLang="en-US" sz="2400"/>
              <a:t>espacio de colores: GL_MAP1_COLOR_4</a:t>
            </a:r>
          </a:p>
          <a:p>
            <a:r>
              <a:rPr lang="en-US" altLang="en-US" sz="2400"/>
              <a:t>Para evaluar vectores normales: GL_MAP1_NORMAL</a:t>
            </a:r>
          </a:p>
          <a:p>
            <a:endParaRPr lang="en-US" altLang="en-US" sz="240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653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altLang="en-US" sz="3200" dirty="0"/>
              <a:t>Uso de evaluadores </a:t>
            </a:r>
            <a:r>
              <a:rPr lang="es-MX" altLang="en-US" sz="3200" dirty="0" err="1"/>
              <a:t>glEvalCoord</a:t>
            </a:r>
            <a:r>
              <a:rPr lang="es-MX" altLang="en-US" sz="3200" dirty="0"/>
              <a:t>*,</a:t>
            </a:r>
            <a:br>
              <a:rPr lang="es-MX" altLang="en-US" sz="3200" dirty="0"/>
            </a:br>
            <a:r>
              <a:rPr lang="es-MX" altLang="en-US" sz="3200" dirty="0"/>
              <a:t>o de mallas </a:t>
            </a:r>
            <a:r>
              <a:rPr lang="es-MX" altLang="en-US" sz="3200" dirty="0" err="1"/>
              <a:t>glMapGrid</a:t>
            </a:r>
            <a:r>
              <a:rPr lang="es-MX" altLang="en-US" sz="3200" dirty="0"/>
              <a:t>*, </a:t>
            </a:r>
            <a:r>
              <a:rPr lang="es-MX" altLang="en-US" sz="3200" dirty="0" err="1"/>
              <a:t>glEvalMesh</a:t>
            </a:r>
            <a:r>
              <a:rPr lang="en-US" altLang="en-US" sz="3200" dirty="0"/>
              <a:t/>
            </a:r>
            <a:br>
              <a:rPr lang="en-US" altLang="en-US" sz="3200" dirty="0"/>
            </a:br>
            <a:endParaRPr lang="en-US" altLang="en-US" sz="32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altLang="en-US" dirty="0" smtClean="0"/>
              <a:t> </a:t>
            </a:r>
            <a:endParaRPr lang="en-US" altLang="en-US" dirty="0" smtClean="0"/>
          </a:p>
        </p:txBody>
      </p:sp>
      <p:sp>
        <p:nvSpPr>
          <p:cNvPr id="110599" name="Text Box 8"/>
          <p:cNvSpPr txBox="1">
            <a:spLocks noChangeArrowheads="1"/>
          </p:cNvSpPr>
          <p:nvPr/>
        </p:nvSpPr>
        <p:spPr bwMode="auto">
          <a:xfrm>
            <a:off x="4583112" y="1773238"/>
            <a:ext cx="4725987" cy="1633397"/>
          </a:xfrm>
          <a:prstGeom prst="rect">
            <a:avLst/>
          </a:prstGeom>
          <a:noFill/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glMap1f(GL_MAP1_VERTEX_3,...)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 err="1"/>
              <a:t>glEnable</a:t>
            </a:r>
            <a:r>
              <a:rPr lang="en-US" altLang="en-US" sz="2000" dirty="0"/>
              <a:t>(GL_MAP1_VERTEX_3);</a:t>
            </a:r>
          </a:p>
        </p:txBody>
      </p:sp>
      <p:sp>
        <p:nvSpPr>
          <p:cNvPr id="110600" name="Text Box 9"/>
          <p:cNvSpPr txBox="1">
            <a:spLocks noChangeArrowheads="1"/>
          </p:cNvSpPr>
          <p:nvPr/>
        </p:nvSpPr>
        <p:spPr bwMode="auto">
          <a:xfrm>
            <a:off x="2705101" y="4076700"/>
            <a:ext cx="2886076" cy="13256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ciclo</a:t>
            </a:r>
            <a:r>
              <a:rPr lang="en-US" altLang="en-US" sz="2000" dirty="0"/>
              <a:t> de control de </a:t>
            </a:r>
            <a:r>
              <a:rPr lang="en-US" altLang="en-US" sz="2000" dirty="0" err="1"/>
              <a:t>argumentos</a:t>
            </a:r>
            <a:r>
              <a:rPr lang="en-US" altLang="en-US" sz="2000" dirty="0"/>
              <a:t> de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glEvalCoord1f(...)</a:t>
            </a:r>
          </a:p>
        </p:txBody>
      </p:sp>
      <p:sp>
        <p:nvSpPr>
          <p:cNvPr id="110601" name="Text Box 10"/>
          <p:cNvSpPr txBox="1">
            <a:spLocks noChangeArrowheads="1"/>
          </p:cNvSpPr>
          <p:nvPr/>
        </p:nvSpPr>
        <p:spPr bwMode="auto">
          <a:xfrm>
            <a:off x="7391401" y="4076700"/>
            <a:ext cx="2628899" cy="13256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glMapGrid1d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…</a:t>
            </a:r>
          </a:p>
          <a:p>
            <a:pPr eaLnBrk="1" hangingPunct="1"/>
            <a:r>
              <a:rPr lang="en-US" altLang="en-US" sz="2000" dirty="0"/>
              <a:t>glEvalMesh1(..);</a:t>
            </a:r>
          </a:p>
        </p:txBody>
      </p:sp>
      <p:sp>
        <p:nvSpPr>
          <p:cNvPr id="110602" name="Line 11"/>
          <p:cNvSpPr>
            <a:spLocks noChangeShapeType="1"/>
          </p:cNvSpPr>
          <p:nvPr/>
        </p:nvSpPr>
        <p:spPr bwMode="auto">
          <a:xfrm flipH="1">
            <a:off x="5232400" y="3500439"/>
            <a:ext cx="6477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3" name="Line 12"/>
          <p:cNvSpPr>
            <a:spLocks noChangeShapeType="1"/>
          </p:cNvSpPr>
          <p:nvPr/>
        </p:nvSpPr>
        <p:spPr bwMode="auto">
          <a:xfrm>
            <a:off x="6816725" y="3500439"/>
            <a:ext cx="8636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110605" name="Text Box 14"/>
          <p:cNvSpPr txBox="1">
            <a:spLocks noChangeArrowheads="1"/>
          </p:cNvSpPr>
          <p:nvPr/>
        </p:nvSpPr>
        <p:spPr bwMode="auto">
          <a:xfrm>
            <a:off x="6167438" y="4292600"/>
            <a:ext cx="576262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n-US" sz="6000"/>
              <a:t>=</a:t>
            </a:r>
            <a:endParaRPr lang="es-ES" altLang="en-US" sz="6000"/>
          </a:p>
        </p:txBody>
      </p:sp>
    </p:spTree>
    <p:extLst>
      <p:ext uri="{BB962C8B-B14F-4D97-AF65-F5344CB8AC3E}">
        <p14:creationId xmlns:p14="http://schemas.microsoft.com/office/powerpoint/2010/main" val="26385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Ejemplos: </a:t>
            </a:r>
            <a:r>
              <a:rPr lang="en-US" altLang="en-US" sz="4000" dirty="0" err="1"/>
              <a:t>Analizar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ejemplos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y </a:t>
            </a:r>
            <a:r>
              <a:rPr lang="en-US" altLang="en-US" sz="4000" dirty="0" err="1" smtClean="0"/>
              <a:t>su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funcionamiento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altLang="en-US" dirty="0" smtClean="0">
                <a:hlinkClick r:id="rId2"/>
              </a:rPr>
              <a:t>http</a:t>
            </a:r>
            <a:r>
              <a:rPr lang="en-US" altLang="en-US" dirty="0">
                <a:hlinkClick r:id="rId2"/>
              </a:rPr>
              <a:t>://</a:t>
            </a:r>
            <a:r>
              <a:rPr lang="en-US" altLang="en-US" dirty="0" smtClean="0">
                <a:hlinkClick r:id="rId2"/>
              </a:rPr>
              <a:t>newton.uam.mx/xgeorge/uea/graficacion/TEST_programs/redbook_samples/bezcurve.c</a:t>
            </a:r>
            <a:endParaRPr lang="en-US" altLang="en-US" dirty="0" smtClean="0"/>
          </a:p>
          <a:p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newton.uam.mx/xgeorge/uea/graficacion/TEST_programs/redbook_samples/bezmesh.c</a:t>
            </a:r>
            <a:endParaRPr lang="en-US" altLang="en-US" dirty="0" smtClean="0"/>
          </a:p>
          <a:p>
            <a:r>
              <a:rPr lang="en-US" altLang="en-US" dirty="0"/>
              <a:t>http://newton.uam.mx/xgeorge/uea/graficacion/TEST_programs/redbook_samples/bezsurf.c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altLang="en-US" sz="4000" b="1" dirty="0" smtClean="0"/>
              <a:t>Ejercicios: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s-419" altLang="en-US" b="1" dirty="0"/>
              <a:t>realizar la curva  del primer código de la diapositiva anterior mediante “malla” (</a:t>
            </a:r>
            <a:r>
              <a:rPr lang="es-419" altLang="en-US" b="1" dirty="0" err="1"/>
              <a:t>mesh</a:t>
            </a:r>
            <a:r>
              <a:rPr lang="es-419" altLang="en-US" b="1" dirty="0" smtClean="0"/>
              <a:t>)</a:t>
            </a:r>
          </a:p>
          <a:p>
            <a:r>
              <a:rPr lang="es-419" b="1" dirty="0" smtClean="0"/>
              <a:t>Analizar como se aplica la textura a la superficie </a:t>
            </a:r>
            <a:r>
              <a:rPr lang="es-419" b="1" dirty="0"/>
              <a:t>en </a:t>
            </a:r>
            <a:r>
              <a:rPr lang="es-419" b="1" dirty="0">
                <a:hlinkClick r:id="rId2"/>
              </a:rPr>
              <a:t>http://</a:t>
            </a:r>
            <a:r>
              <a:rPr lang="es-419" b="1" dirty="0" smtClean="0">
                <a:hlinkClick r:id="rId2"/>
              </a:rPr>
              <a:t>newton.uam.mx/xgeorge/uea/graficacion/TEST_programs/eval_texture_GL_MAP2_TEXTURE_2x3.cpp</a:t>
            </a:r>
            <a:endParaRPr lang="es-419" b="1" dirty="0" smtClean="0"/>
          </a:p>
          <a:p>
            <a:r>
              <a:rPr lang="es-419" b="1" dirty="0" smtClean="0"/>
              <a:t>¿Porque se ve el efecto de iluminación en el último ejemplo?</a:t>
            </a:r>
          </a:p>
          <a:p>
            <a:r>
              <a:rPr lang="es-419" b="1" dirty="0" smtClean="0"/>
              <a:t>El buffer de textura en el último ejemplo contiene 4 </a:t>
            </a:r>
            <a:r>
              <a:rPr lang="es-419" b="1" dirty="0" err="1" smtClean="0"/>
              <a:t>fraglmentos</a:t>
            </a:r>
            <a:r>
              <a:rPr lang="es-419" b="1" dirty="0" smtClean="0"/>
              <a:t> incrustados. ¿Por qué en la superficie aparecen 24 fragmentos?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91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330</Words>
  <Application>Microsoft Office PowerPoint</Application>
  <PresentationFormat>Panorámica</PresentationFormat>
  <Paragraphs>100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Symbol</vt:lpstr>
      <vt:lpstr>Tema de Office</vt:lpstr>
      <vt:lpstr>Trimestre: 22-I uea: Graficas por Computadora(1151051)  Grupo CSI01; Horario: Lu-Mie-Vie 11:30—13:00 RESUMENES DEL CURSO Sección: Uso de Evaluadores</vt:lpstr>
      <vt:lpstr>Organigrama para explicar la relación de los temas del curso</vt:lpstr>
      <vt:lpstr>Resumen</vt:lpstr>
      <vt:lpstr>Especificacion de glMap1* para lenguaje C</vt:lpstr>
      <vt:lpstr>target: configura diferentes tareas</vt:lpstr>
      <vt:lpstr>Uso de evaluadores glEvalCoord*, o de mallas glMapGrid*, glEvalMesh </vt:lpstr>
      <vt:lpstr>Ejemplos: Analizar ejemplos de código y su funcionamiento</vt:lpstr>
      <vt:lpstr>Ejercicios: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149</cp:revision>
  <dcterms:created xsi:type="dcterms:W3CDTF">2020-05-15T00:49:28Z</dcterms:created>
  <dcterms:modified xsi:type="dcterms:W3CDTF">2022-04-10T03:25:59Z</dcterms:modified>
</cp:coreProperties>
</file>