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71" r:id="rId5"/>
    <p:sldId id="280" r:id="rId6"/>
    <p:sldId id="275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Archivos_relacionados_a_varias_temas_del_curso/stencil_test_shadow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Stencil = Plantilla del pintor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lnSpcReduction="10000"/>
          </a:bodyPr>
          <a:lstStyle/>
          <a:p>
            <a:r>
              <a:rPr lang="es-419" dirty="0" smtClean="0"/>
              <a:t>En su interpretación intuitiva (y primitiva) Stencil sirve para prohibir dibujar en algunos zonas del marco de la imagen, como lo hacen plantillas de pintor; en esta interpretación la acción de Stencil es binaria: permitir o prohibir</a:t>
            </a:r>
          </a:p>
          <a:p>
            <a:r>
              <a:rPr lang="es-419" dirty="0" smtClean="0"/>
              <a:t>En la interpretación más avanzada Stencil puede ser configurado para actividades más sutiles,  sin embargo no vamos </a:t>
            </a:r>
            <a:r>
              <a:rPr lang="es-419" dirty="0" err="1" smtClean="0"/>
              <a:t>anlizarlas</a:t>
            </a:r>
            <a:r>
              <a:rPr lang="es-419" dirty="0" smtClean="0"/>
              <a:t> en este curso</a:t>
            </a:r>
          </a:p>
          <a:p>
            <a:r>
              <a:rPr lang="es-419" dirty="0" smtClean="0"/>
              <a:t>Una revisión de Stencil </a:t>
            </a:r>
            <a:r>
              <a:rPr lang="es-419" dirty="0"/>
              <a:t>se encuentra en </a:t>
            </a:r>
            <a:r>
              <a:rPr lang="es-419" dirty="0">
                <a:hlinkClick r:id="rId2"/>
              </a:rPr>
              <a:t>http://</a:t>
            </a:r>
            <a:r>
              <a:rPr lang="es-419" dirty="0" smtClean="0">
                <a:hlinkClick r:id="rId2"/>
              </a:rPr>
              <a:t>newton.uam.mx/xgeorge/uea/graficacion/Archivos_relacionados_a_varias_temas_del_curso/stencil_test_shadow.zip</a:t>
            </a:r>
            <a:endParaRPr lang="es-419" dirty="0" smtClean="0"/>
          </a:p>
          <a:p>
            <a:r>
              <a:rPr lang="es-419" dirty="0" smtClean="0"/>
              <a:t>Un </a:t>
            </a:r>
            <a:r>
              <a:rPr lang="es-419" dirty="0" smtClean="0"/>
              <a:t>código de esta liga usamos en los códigos de este curso para prohibir que sombra y/o reflejo se </a:t>
            </a:r>
            <a:r>
              <a:rPr lang="es-419" dirty="0" err="1" smtClean="0"/>
              <a:t>renderizen</a:t>
            </a:r>
            <a:r>
              <a:rPr lang="es-419" dirty="0" smtClean="0"/>
              <a:t> fuera de las zonas permitidas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163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En</a:t>
            </a:r>
            <a:r>
              <a:rPr lang="en-US" altLang="en-US" sz="4000" dirty="0" smtClean="0"/>
              <a:t> OpenGL stencil </a:t>
            </a:r>
            <a:r>
              <a:rPr lang="en-US" altLang="en-US" sz="4000" dirty="0" err="1" smtClean="0"/>
              <a:t>tiene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suporte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mediante</a:t>
            </a:r>
            <a:r>
              <a:rPr lang="en-US" altLang="en-US" sz="4000" dirty="0" smtClean="0"/>
              <a:t> </a:t>
            </a:r>
            <a:r>
              <a:rPr lang="en-US" altLang="en-US" sz="4000" i="1" dirty="0" smtClean="0"/>
              <a:t>buffer de stencil</a:t>
            </a:r>
            <a:endParaRPr lang="en-US" altLang="en-US" sz="4000" i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419" altLang="en-US" dirty="0" err="1" smtClean="0"/>
              <a:t>Recordameos</a:t>
            </a:r>
            <a:r>
              <a:rPr lang="es-419" altLang="en-US" dirty="0" smtClean="0"/>
              <a:t> que otros buffers ya usados en este curso son de color y de profundidad (</a:t>
            </a:r>
            <a:r>
              <a:rPr lang="es-419" altLang="en-US" dirty="0" err="1" smtClean="0"/>
              <a:t>Depth</a:t>
            </a:r>
            <a:r>
              <a:rPr lang="es-419" altLang="en-US" dirty="0" smtClean="0"/>
              <a:t>)</a:t>
            </a:r>
          </a:p>
          <a:p>
            <a:endParaRPr lang="es-419" altLang="en-US" dirty="0" smtClean="0"/>
          </a:p>
          <a:p>
            <a:r>
              <a:rPr lang="es-419" altLang="en-US" dirty="0" smtClean="0"/>
              <a:t>La función de configuración del </a:t>
            </a:r>
            <a:r>
              <a:rPr lang="es-419" altLang="en-US" dirty="0" err="1" smtClean="0"/>
              <a:t>stencil</a:t>
            </a:r>
            <a:r>
              <a:rPr lang="es-419" altLang="en-US" dirty="0" smtClean="0"/>
              <a:t> se presenta en la siguiente </a:t>
            </a:r>
            <a:r>
              <a:rPr lang="es-419" altLang="en-US" dirty="0" err="1" smtClean="0"/>
              <a:t>diapostiva</a:t>
            </a:r>
            <a:endParaRPr lang="es-419" altLang="en-US" dirty="0" smtClean="0"/>
          </a:p>
          <a:p>
            <a:endParaRPr lang="es-419" altLang="en-US" dirty="0" smtClean="0"/>
          </a:p>
          <a:p>
            <a:r>
              <a:rPr lang="es-419" altLang="en-US" sz="3600" dirty="0" smtClean="0"/>
              <a:t>Para que funcione </a:t>
            </a:r>
            <a:r>
              <a:rPr lang="es-419" altLang="en-US" sz="3600" dirty="0" err="1" smtClean="0"/>
              <a:t>stencil</a:t>
            </a:r>
            <a:r>
              <a:rPr lang="es-419" altLang="en-US" sz="3600" dirty="0" smtClean="0"/>
              <a:t> es necesario en </a:t>
            </a:r>
            <a:r>
              <a:rPr lang="es-419" altLang="en-US" sz="3600" i="1" dirty="0" err="1" smtClean="0"/>
              <a:t>main</a:t>
            </a:r>
            <a:r>
              <a:rPr lang="es-419" altLang="en-US" sz="3600" dirty="0" smtClean="0"/>
              <a:t> extender las banderitas de funcionalidades en </a:t>
            </a:r>
            <a:r>
              <a:rPr lang="es-419" altLang="en-US" sz="3600" dirty="0" err="1" smtClean="0"/>
              <a:t>glutInit</a:t>
            </a:r>
            <a:r>
              <a:rPr lang="es-419" altLang="en-US" sz="3600" dirty="0" smtClean="0"/>
              <a:t>:   </a:t>
            </a:r>
            <a:r>
              <a:rPr lang="es-419" sz="2400" dirty="0" err="1" smtClean="0"/>
              <a:t>glutInitDisplayMode</a:t>
            </a:r>
            <a:r>
              <a:rPr lang="es-419" sz="2400" dirty="0" smtClean="0"/>
              <a:t>(/*GLUT_DOUBLE*/GLUT_SINGLE | GLUT_RGBA | GLUT_STENCIL);</a:t>
            </a:r>
          </a:p>
          <a:p>
            <a:endParaRPr lang="es-419" sz="2400" dirty="0" smtClean="0"/>
          </a:p>
          <a:p>
            <a:r>
              <a:rPr lang="es-419" altLang="en-US" sz="2400" dirty="0" smtClean="0"/>
              <a:t>En su vez, en cado acto de </a:t>
            </a:r>
            <a:r>
              <a:rPr lang="es-419" altLang="en-US" sz="2400" dirty="0" err="1" smtClean="0"/>
              <a:t>renderizado</a:t>
            </a:r>
            <a:r>
              <a:rPr lang="es-419" altLang="en-US" sz="2400" dirty="0" smtClean="0"/>
              <a:t>, a la hora de limpieza de los buffers se tiene que limpiar también el buffer de </a:t>
            </a:r>
            <a:r>
              <a:rPr lang="es-419" altLang="en-US" sz="2400" dirty="0" err="1" smtClean="0"/>
              <a:t>stencil</a:t>
            </a:r>
            <a:r>
              <a:rPr lang="es-419" altLang="en-US" sz="2400" dirty="0" smtClean="0"/>
              <a:t>:</a:t>
            </a:r>
            <a:r>
              <a:rPr lang="es-419" sz="2400" dirty="0" smtClean="0"/>
              <a:t> </a:t>
            </a:r>
            <a:r>
              <a:rPr lang="es-419" sz="1900" dirty="0" err="1" smtClean="0"/>
              <a:t>glClear</a:t>
            </a:r>
            <a:r>
              <a:rPr lang="es-419" sz="1900" dirty="0" smtClean="0"/>
              <a:t>(GL_COLOR_BUFFER_BIT | GL_DEPTH_BUFFER_BIT | GL_STENCIL_BUFFER_BIT); (ver </a:t>
            </a:r>
            <a:r>
              <a:rPr lang="en-US" altLang="en-US" sz="1800" noProof="1"/>
              <a:t>http://newton.uam.mx/xgeorge/uea/graficacion/20_I/16_REFLEFO_CUBO_STENCIL_BLEND_16.cpp</a:t>
            </a:r>
            <a:r>
              <a:rPr lang="es-419" sz="1900" dirty="0" smtClean="0"/>
              <a:t>)</a:t>
            </a:r>
            <a:endParaRPr lang="es-419" altLang="en-US" sz="1900" dirty="0" smtClean="0"/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1297"/>
            <a:ext cx="10515600" cy="796018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Un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Configuración</a:t>
            </a:r>
            <a:r>
              <a:rPr lang="en-US" altLang="en-US" sz="4000" dirty="0" smtClean="0"/>
              <a:t> de Stencil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045032"/>
            <a:ext cx="5733143" cy="5515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// turning off writing to the color buffer and depth buffer so we only </a:t>
            </a:r>
          </a:p>
          <a:p>
            <a:pPr marL="0" indent="0">
              <a:buNone/>
            </a:pPr>
            <a:r>
              <a:rPr lang="en-US" altLang="en-US" sz="1400" dirty="0"/>
              <a:t>// write to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glColorMask</a:t>
            </a:r>
            <a:r>
              <a:rPr lang="en-US" altLang="en-US" sz="1400" dirty="0"/>
              <a:t>(GL_FALSE, GL_FALSE, GL_FALSE, GL_FALSE);</a:t>
            </a:r>
          </a:p>
          <a:p>
            <a:pPr marL="0" indent="0">
              <a:buNone/>
            </a:pPr>
            <a:r>
              <a:rPr lang="en-US" altLang="en-US" sz="1400" dirty="0" err="1"/>
              <a:t>glDepthMask</a:t>
            </a:r>
            <a:r>
              <a:rPr lang="en-US" altLang="en-US" sz="1400" dirty="0"/>
              <a:t>(GL_FALSE);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enable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glEnable</a:t>
            </a:r>
            <a:r>
              <a:rPr lang="en-US" altLang="en-US" sz="1400" dirty="0"/>
              <a:t>(GL_STENCIL_TEST);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write a one to the stencil buffer everywhere we are about to draw</a:t>
            </a:r>
          </a:p>
          <a:p>
            <a:pPr marL="0" indent="0">
              <a:buNone/>
            </a:pPr>
            <a:r>
              <a:rPr lang="en-US" altLang="en-US" sz="1400" dirty="0" err="1"/>
              <a:t>glStencilFunc</a:t>
            </a:r>
            <a:r>
              <a:rPr lang="en-US" altLang="en-US" sz="1400" dirty="0"/>
              <a:t>(GL_ALWAYS, 1, 0xFFFFFFFF);</a:t>
            </a:r>
          </a:p>
          <a:p>
            <a:pPr marL="0" indent="0">
              <a:buNone/>
            </a:pP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sz="1400" dirty="0" smtClean="0"/>
              <a:t>// </a:t>
            </a:r>
            <a:r>
              <a:rPr lang="en-US" altLang="en-US" sz="1400" dirty="0"/>
              <a:t>this is to always pass a one to the stencil buffer where we draw</a:t>
            </a:r>
          </a:p>
          <a:p>
            <a:pPr marL="0" indent="0">
              <a:buNone/>
            </a:pPr>
            <a:r>
              <a:rPr lang="en-US" altLang="en-US" sz="1400" dirty="0" err="1"/>
              <a:t>glStencilOp</a:t>
            </a:r>
            <a:r>
              <a:rPr lang="en-US" altLang="en-US" sz="1400" dirty="0"/>
              <a:t>(GL_REPLACE, GL_REPLACE, GL_REPLACE);</a:t>
            </a:r>
          </a:p>
          <a:p>
            <a:pPr marL="0" indent="0">
              <a:buNone/>
            </a:pPr>
            <a:r>
              <a:rPr lang="en-US" altLang="en-US" sz="1400" dirty="0"/>
              <a:t>// render the plane which the shadow will be on</a:t>
            </a:r>
          </a:p>
          <a:p>
            <a:pPr marL="0" indent="0">
              <a:buNone/>
            </a:pPr>
            <a:r>
              <a:rPr lang="en-US" altLang="en-US" sz="1400" dirty="0"/>
              <a:t>// color and depth buffer are disabled, only the stencil buffer</a:t>
            </a:r>
          </a:p>
          <a:p>
            <a:pPr marL="0" indent="0">
              <a:buNone/>
            </a:pPr>
            <a:r>
              <a:rPr lang="en-US" altLang="en-US" sz="1400" dirty="0"/>
              <a:t>// will be modified</a:t>
            </a:r>
          </a:p>
          <a:p>
            <a:pPr marL="0" indent="0">
              <a:buNone/>
            </a:pPr>
            <a:r>
              <a:rPr lang="en-US" altLang="en-US" sz="1400" dirty="0" err="1"/>
              <a:t>DrawFloor</a:t>
            </a:r>
            <a:r>
              <a:rPr lang="en-US" altLang="en-US" sz="1400" dirty="0"/>
              <a:t>(0,0,0);</a:t>
            </a:r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76571" y="976541"/>
            <a:ext cx="5319485" cy="5090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turn the color and depth buffers back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glColorMask</a:t>
            </a:r>
            <a:r>
              <a:rPr lang="en-US" altLang="en-US" sz="1400" dirty="0" smtClean="0"/>
              <a:t>(GL_TRUE, GL_TRUE, GL_TRUE, GL_TRUE);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glDepthMask</a:t>
            </a:r>
            <a:r>
              <a:rPr lang="en-US" altLang="en-US" sz="1400" dirty="0" smtClean="0"/>
              <a:t>(GL_TRUE);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until stencil test is </a:t>
            </a:r>
            <a:r>
              <a:rPr lang="en-US" altLang="en-US" sz="1400" dirty="0" err="1" smtClean="0"/>
              <a:t>diabled</a:t>
            </a:r>
            <a:r>
              <a:rPr lang="en-US" altLang="en-US" sz="1400" dirty="0" smtClean="0"/>
              <a:t>, only write to areas where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stencil buffer has a one. This is to draw the shadow only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the floor.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glStencilFunc</a:t>
            </a:r>
            <a:r>
              <a:rPr lang="en-US" altLang="en-US" sz="1400" dirty="0" smtClean="0"/>
              <a:t>(GL_EQUAL, 1, 0xFFFFFFFF);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don't modify the contents of the stencil buffer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glStencilOp</a:t>
            </a:r>
            <a:r>
              <a:rPr lang="en-US" altLang="en-US" sz="1400" dirty="0" smtClean="0"/>
              <a:t>(GL_KEEP, GL_KEEP, GL_KEEP);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4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Para entender la lógica de esta configuración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 smtClean="0"/>
              <a:t>Ustedes pueden estudiar descripción detallada de cada función de OpenGL involucrada en este código </a:t>
            </a:r>
          </a:p>
          <a:p>
            <a:r>
              <a:rPr lang="en-US" altLang="en-US" noProof="1" smtClean="0"/>
              <a:t>Opcionalmente, pueden estudiar los comentarios en el mismo código</a:t>
            </a:r>
          </a:p>
          <a:p>
            <a:r>
              <a:rPr lang="en-US" altLang="en-US" noProof="1" smtClean="0"/>
              <a:t>La única función </a:t>
            </a:r>
            <a:r>
              <a:rPr lang="en-US" altLang="en-US" noProof="1"/>
              <a:t>llamada en este código </a:t>
            </a:r>
            <a:r>
              <a:rPr lang="en-US" altLang="en-US" noProof="1" smtClean="0"/>
              <a:t>que no pertenece a OpénGL es  </a:t>
            </a:r>
            <a:r>
              <a:rPr lang="en-US" altLang="en-US" dirty="0" err="1"/>
              <a:t>DrawFloor</a:t>
            </a:r>
            <a:r>
              <a:rPr lang="en-US" altLang="en-US" dirty="0"/>
              <a:t>(0,0,0</a:t>
            </a:r>
            <a:r>
              <a:rPr lang="en-US" altLang="en-US" dirty="0" smtClean="0"/>
              <a:t>); </a:t>
            </a:r>
            <a:r>
              <a:rPr lang="en-US" altLang="en-US" dirty="0" err="1" smtClean="0"/>
              <a:t>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similar a la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i="1" dirty="0" err="1"/>
              <a:t>piso</a:t>
            </a:r>
            <a:r>
              <a:rPr lang="en-US" dirty="0" smtClean="0"/>
              <a:t>(); </a:t>
            </a:r>
          </a:p>
          <a:p>
            <a:r>
              <a:rPr lang="en-US" altLang="en-US" dirty="0" smtClean="0"/>
              <a:t>Sin embargo, </a:t>
            </a: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contexto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proposito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sino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explicar</a:t>
            </a:r>
            <a:r>
              <a:rPr lang="en-US" altLang="en-US" dirty="0" smtClean="0"/>
              <a:t>” al stencil 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la zona </a:t>
            </a:r>
            <a:r>
              <a:rPr lang="en-US" altLang="en-US" dirty="0" err="1" smtClean="0"/>
              <a:t>permitida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posteriores</a:t>
            </a:r>
            <a:endParaRPr lang="en-US" altLang="en-US" dirty="0"/>
          </a:p>
          <a:p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Uso de la configuración de </a:t>
            </a:r>
            <a:r>
              <a:rPr lang="es-ES" altLang="en-US" sz="4000" b="1" dirty="0" err="1" smtClean="0"/>
              <a:t>stencil</a:t>
            </a:r>
            <a:r>
              <a:rPr lang="es-ES" altLang="en-US" sz="4000" b="1" dirty="0" smtClean="0"/>
              <a:t> en nuestros ejemplos de código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/>
          </a:bodyPr>
          <a:lstStyle/>
          <a:p>
            <a:r>
              <a:rPr lang="en-US" altLang="en-US" noProof="1"/>
              <a:t>Como se puede ver en http://</a:t>
            </a:r>
            <a:r>
              <a:rPr lang="en-US" altLang="en-US" noProof="1" smtClean="0"/>
              <a:t>newton.uam.mx/xgeorge/uea/graficacion/20_I/16_REFLEFO_CUBO_STENCIL_BLEND_16.cpp, el código presentado arriba, está organizado como la función </a:t>
            </a:r>
            <a:r>
              <a:rPr lang="en-US" i="1" dirty="0" smtClean="0"/>
              <a:t>void </a:t>
            </a:r>
            <a:r>
              <a:rPr lang="en-US" i="1" dirty="0" err="1" smtClean="0"/>
              <a:t>Stencil_Config</a:t>
            </a:r>
            <a:r>
              <a:rPr lang="en-US" i="1" dirty="0" smtClean="0"/>
              <a:t>();</a:t>
            </a:r>
            <a:r>
              <a:rPr lang="en-US" dirty="0" smtClean="0"/>
              <a:t> </a:t>
            </a:r>
            <a:endParaRPr lang="en-US" altLang="en-US" noProof="1" smtClean="0"/>
          </a:p>
          <a:p>
            <a:r>
              <a:rPr lang="en-US" altLang="en-US" noProof="1" smtClean="0"/>
              <a:t>Hay que llamar esta función antes de proyectar sombra al piso o dibujar reflejo respecto del piso</a:t>
            </a:r>
          </a:p>
          <a:p>
            <a:r>
              <a:rPr lang="en-US" altLang="en-US" noProof="1" smtClean="0"/>
              <a:t>Cabe subrayar que adentro 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se </a:t>
            </a:r>
            <a:r>
              <a:rPr lang="en-US" dirty="0" err="1" smtClean="0"/>
              <a:t>habilita</a:t>
            </a:r>
            <a:r>
              <a:rPr lang="en-US" dirty="0" smtClean="0"/>
              <a:t> la </a:t>
            </a:r>
            <a:r>
              <a:rPr lang="en-US" dirty="0" err="1" smtClean="0"/>
              <a:t>prueba</a:t>
            </a:r>
            <a:r>
              <a:rPr lang="en-US" dirty="0" smtClean="0"/>
              <a:t> de stencil, </a:t>
            </a:r>
            <a:r>
              <a:rPr lang="en-US" dirty="0" err="1" smtClean="0"/>
              <a:t>glEnable</a:t>
            </a:r>
            <a:r>
              <a:rPr lang="en-US" dirty="0" smtClean="0"/>
              <a:t>(GL_STENCIL_TEST),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que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Stencil_Config</a:t>
            </a:r>
            <a:r>
              <a:rPr lang="en-US" i="1" dirty="0"/>
              <a:t>();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posteriores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para la </a:t>
            </a:r>
            <a:r>
              <a:rPr lang="en-US" dirty="0" err="1" smtClean="0"/>
              <a:t>sombra</a:t>
            </a:r>
            <a:r>
              <a:rPr lang="en-US" dirty="0" smtClean="0"/>
              <a:t> y/o el </a:t>
            </a:r>
            <a:r>
              <a:rPr lang="en-US" dirty="0" err="1" smtClean="0"/>
              <a:t>reflejo</a:t>
            </a:r>
            <a:r>
              <a:rPr lang="en-US" dirty="0" smtClean="0"/>
              <a:t> se </a:t>
            </a:r>
            <a:r>
              <a:rPr lang="en-US" dirty="0" err="1" smtClean="0"/>
              <a:t>desabilite</a:t>
            </a:r>
            <a:r>
              <a:rPr lang="en-US" dirty="0" smtClean="0"/>
              <a:t>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smtClean="0"/>
              <a:t>mediante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glDisable</a:t>
            </a:r>
            <a:r>
              <a:rPr lang="en-US" dirty="0"/>
              <a:t>(GL_STENCIL_TEST</a:t>
            </a:r>
            <a:r>
              <a:rPr lang="en-US" dirty="0" smtClean="0"/>
              <a:t>);</a:t>
            </a:r>
          </a:p>
          <a:p>
            <a:r>
              <a:rPr lang="en-US" altLang="en-US" noProof="1" smtClean="0"/>
              <a:t>Chequen en este respecto el código de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  <a:endParaRPr lang="en-US" altLang="en-US" noProof="1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681</Words>
  <Application>Microsoft Office PowerPoint</Application>
  <PresentationFormat>Panorámica</PresentationFormat>
  <Paragraphs>104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CSI01; Horario: Lu-Mie-Vie 11:30—13:00 RESUMENES DEL CURSO Sección: Stencil = Plantilla del pintor</vt:lpstr>
      <vt:lpstr>Resumen</vt:lpstr>
      <vt:lpstr>Organigrama para explicar la relación de los temas del curso</vt:lpstr>
      <vt:lpstr>En OpenGL stencil tiene suporte mediante buffer de stencil</vt:lpstr>
      <vt:lpstr>Un código de Configuración de Stencil</vt:lpstr>
      <vt:lpstr>Para entender la lógica de esta configuración</vt:lpstr>
      <vt:lpstr>Uso de la configuración de stencil en nuestros ejemplos de código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121</cp:revision>
  <dcterms:created xsi:type="dcterms:W3CDTF">2020-05-15T00:49:28Z</dcterms:created>
  <dcterms:modified xsi:type="dcterms:W3CDTF">2022-04-02T17:21:02Z</dcterms:modified>
</cp:coreProperties>
</file>