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80" r:id="rId3"/>
    <p:sldId id="259" r:id="rId4"/>
    <p:sldId id="271" r:id="rId5"/>
    <p:sldId id="275" r:id="rId6"/>
    <p:sldId id="277" r:id="rId7"/>
    <p:sldId id="279" r:id="rId8"/>
    <p:sldId id="276" r:id="rId9"/>
    <p:sldId id="274" r:id="rId10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3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1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8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52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68520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934C5B-4D0E-4F13-86B0-DA658889F47C}" type="slidenum">
              <a:rPr lang="en-US" altLang="en-US"/>
              <a:pPr>
                <a:defRPr/>
              </a:pPr>
              <a:t>‹Nº›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35363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1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43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27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07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75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8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4956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2033C-87CA-44F6-B5AE-8E60FEB7F6D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94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033C-87CA-44F6-B5AE-8E60FEB7F6D2}" type="datetimeFigureOut">
              <a:rPr lang="en-US" smtClean="0"/>
              <a:t>3/29/2022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E419C-E152-4B56-9560-44AF9A581E4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4040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graficas.21.invierno@gmail.co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newton.uam.mx/xgeorge/uea/graficacion/20_I/16_REFLEFO_CUBO_STENCIL_BLEND_16.cp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30"/>
            <a:ext cx="11263085" cy="2455405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22-I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Graficas por Computadora(1151051)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CSI01; </a:t>
            </a:r>
            <a:r>
              <a:rPr lang="es-MX" sz="3600" b="1" dirty="0"/>
              <a:t>Horario:</a:t>
            </a:r>
            <a:r>
              <a:rPr lang="es-MX" sz="3600" dirty="0"/>
              <a:t> Lu-Mie-Vie 11:30—13:00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/>
              <a:t>Sección: </a:t>
            </a:r>
            <a:r>
              <a:rPr lang="es-MX" sz="3600" dirty="0" err="1" smtClean="0"/>
              <a:t>Blending</a:t>
            </a:r>
            <a:r>
              <a:rPr lang="es-MX" sz="3600" dirty="0" smtClean="0"/>
              <a:t> = Transparencias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78972" y="2960914"/>
            <a:ext cx="4978400" cy="3381828"/>
          </a:xfrm>
        </p:spPr>
        <p:txBody>
          <a:bodyPr/>
          <a:lstStyle/>
          <a:p>
            <a:r>
              <a:rPr lang="en-US" dirty="0" smtClean="0"/>
              <a:t>PROFESOR:	  </a:t>
            </a:r>
          </a:p>
          <a:p>
            <a:r>
              <a:rPr lang="en-US" dirty="0" smtClean="0"/>
              <a:t>GUEORGI KHATCHATOUROV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http://newton.uam.mx/xgeorge/</a:t>
            </a:r>
            <a:endParaRPr lang="en-US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6654795" y="3120570"/>
            <a:ext cx="4978400" cy="3127831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err="1" smtClean="0"/>
              <a:t>Ayudante</a:t>
            </a:r>
            <a:r>
              <a:rPr lang="en-US" dirty="0" smtClean="0"/>
              <a:t>:	  </a:t>
            </a:r>
          </a:p>
          <a:p>
            <a:r>
              <a:rPr lang="es-ES" sz="3200" b="1" dirty="0"/>
              <a:t>Carlos </a:t>
            </a:r>
            <a:r>
              <a:rPr lang="es-ES" sz="3200" b="1" dirty="0" err="1"/>
              <a:t>Yoshimar</a:t>
            </a:r>
            <a:r>
              <a:rPr lang="es-ES" sz="3200" b="1" dirty="0"/>
              <a:t> Hernández Badillo</a:t>
            </a:r>
            <a:r>
              <a:rPr lang="es-ES" sz="3200" dirty="0"/>
              <a:t> </a:t>
            </a:r>
            <a:endParaRPr lang="en-US" sz="44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n-US" sz="3200" dirty="0"/>
          </a:p>
          <a:p>
            <a:endParaRPr lang="es-ES" sz="3200" b="1" dirty="0"/>
          </a:p>
          <a:p>
            <a:endParaRPr lang="es-ES" sz="3200" b="1" dirty="0"/>
          </a:p>
          <a:p>
            <a:r>
              <a:rPr lang="es-ES" sz="3200" u="sng" dirty="0" smtClean="0">
                <a:hlinkClick r:id="rId2"/>
              </a:rPr>
              <a:t>graficas.22i@gmail.com</a:t>
            </a:r>
            <a:r>
              <a:rPr lang="es-ES" sz="3200" b="1" dirty="0" smtClean="0"/>
              <a:t> </a:t>
            </a:r>
            <a:endParaRPr lang="en-US" sz="3200" dirty="0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63308" y="3814318"/>
            <a:ext cx="1452243" cy="1570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8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3271"/>
            <a:ext cx="10515600" cy="939203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/>
              <a:t>Organigrama</a:t>
            </a:r>
            <a:r>
              <a:rPr lang="en-US" sz="3600" dirty="0" smtClean="0"/>
              <a:t> para </a:t>
            </a:r>
            <a:r>
              <a:rPr lang="en-US" sz="3600" dirty="0" err="1" smtClean="0"/>
              <a:t>explicar</a:t>
            </a:r>
            <a:r>
              <a:rPr lang="en-US" sz="3600" dirty="0" smtClean="0"/>
              <a:t> la </a:t>
            </a:r>
            <a:r>
              <a:rPr lang="en-US" sz="3600" dirty="0" err="1" smtClean="0"/>
              <a:t>relación</a:t>
            </a:r>
            <a:r>
              <a:rPr lang="en-US" sz="3600" dirty="0" smtClean="0"/>
              <a:t> de </a:t>
            </a:r>
            <a:r>
              <a:rPr lang="en-US" sz="3600" dirty="0" err="1" smtClean="0"/>
              <a:t>los</a:t>
            </a:r>
            <a:r>
              <a:rPr lang="en-US" sz="3600" dirty="0" smtClean="0"/>
              <a:t> </a:t>
            </a:r>
            <a:r>
              <a:rPr lang="en-US" sz="3600" dirty="0" err="1" smtClean="0"/>
              <a:t>temas</a:t>
            </a:r>
            <a:r>
              <a:rPr lang="en-US" sz="3600" dirty="0" smtClean="0"/>
              <a:t> del </a:t>
            </a:r>
            <a:r>
              <a:rPr lang="en-US" sz="3600" dirty="0" err="1" smtClean="0"/>
              <a:t>curso</a:t>
            </a:r>
            <a:endParaRPr lang="en-US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47166" y="2592631"/>
            <a:ext cx="2936961" cy="682440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Transformaciones</a:t>
            </a:r>
            <a:endParaRPr lang="en-US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7872551" y="2637356"/>
            <a:ext cx="2081347" cy="58547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dirty="0" err="1" smtClean="0"/>
              <a:t>Modelo</a:t>
            </a:r>
            <a:endParaRPr lang="en-US" dirty="0"/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7160639" y="2553443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633627" y="2568389"/>
            <a:ext cx="1621976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Imagen</a:t>
            </a:r>
            <a:endParaRPr lang="en-US" dirty="0"/>
          </a:p>
        </p:txBody>
      </p:sp>
      <p:sp>
        <p:nvSpPr>
          <p:cNvPr id="8" name="Marcador de contenido 2"/>
          <p:cNvSpPr txBox="1">
            <a:spLocks/>
          </p:cNvSpPr>
          <p:nvPr/>
        </p:nvSpPr>
        <p:spPr>
          <a:xfrm>
            <a:off x="3250484" y="2536024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</a:t>
            </a:r>
            <a:endParaRPr lang="en-US" sz="4400" dirty="0"/>
          </a:p>
        </p:txBody>
      </p:sp>
      <p:sp>
        <p:nvSpPr>
          <p:cNvPr id="9" name="Marcador de contenido 2"/>
          <p:cNvSpPr txBox="1">
            <a:spLocks/>
          </p:cNvSpPr>
          <p:nvPr/>
        </p:nvSpPr>
        <p:spPr>
          <a:xfrm>
            <a:off x="1043936" y="1140412"/>
            <a:ext cx="2832168" cy="65383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Animación</a:t>
            </a:r>
            <a:endParaRPr lang="en-US" dirty="0"/>
          </a:p>
        </p:txBody>
      </p:sp>
      <p:sp>
        <p:nvSpPr>
          <p:cNvPr id="10" name="Marcador de contenido 2"/>
          <p:cNvSpPr txBox="1">
            <a:spLocks/>
          </p:cNvSpPr>
          <p:nvPr/>
        </p:nvSpPr>
        <p:spPr>
          <a:xfrm>
            <a:off x="322217" y="3529741"/>
            <a:ext cx="6418213" cy="159126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Cadena </a:t>
            </a:r>
            <a:r>
              <a:rPr lang="en-US" dirty="0" err="1"/>
              <a:t>estándar</a:t>
            </a:r>
            <a:r>
              <a:rPr lang="en-US" dirty="0"/>
              <a:t> de </a:t>
            </a:r>
            <a:r>
              <a:rPr lang="en-US" dirty="0" err="1"/>
              <a:t>transformaciones</a:t>
            </a:r>
            <a:r>
              <a:rPr lang="en-US" dirty="0"/>
              <a:t> del </a:t>
            </a:r>
            <a:r>
              <a:rPr lang="en-US" dirty="0" err="1"/>
              <a:t>modelo</a:t>
            </a:r>
            <a:r>
              <a:rPr lang="en-US" dirty="0"/>
              <a:t> </a:t>
            </a:r>
          </a:p>
        </p:txBody>
      </p:sp>
      <p:sp>
        <p:nvSpPr>
          <p:cNvPr id="11" name="Marcador de contenido 2"/>
          <p:cNvSpPr txBox="1">
            <a:spLocks/>
          </p:cNvSpPr>
          <p:nvPr/>
        </p:nvSpPr>
        <p:spPr>
          <a:xfrm>
            <a:off x="507272" y="4335802"/>
            <a:ext cx="136071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Puerta</a:t>
            </a:r>
            <a:r>
              <a:rPr lang="en-US" sz="2000" dirty="0" smtClean="0"/>
              <a:t>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000" dirty="0" smtClean="0"/>
              <a:t>de vista</a:t>
            </a:r>
            <a:endParaRPr lang="en-US" sz="2000" dirty="0"/>
          </a:p>
        </p:txBody>
      </p:sp>
      <p:sp>
        <p:nvSpPr>
          <p:cNvPr id="12" name="Marcador de contenido 2"/>
          <p:cNvSpPr txBox="1">
            <a:spLocks/>
          </p:cNvSpPr>
          <p:nvPr/>
        </p:nvSpPr>
        <p:spPr>
          <a:xfrm>
            <a:off x="2579919" y="4300964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Proyección</a:t>
            </a:r>
            <a:endParaRPr lang="en-US" sz="2000" dirty="0"/>
          </a:p>
        </p:txBody>
      </p:sp>
      <p:sp>
        <p:nvSpPr>
          <p:cNvPr id="13" name="Marcador de contenido 2"/>
          <p:cNvSpPr txBox="1">
            <a:spLocks/>
          </p:cNvSpPr>
          <p:nvPr/>
        </p:nvSpPr>
        <p:spPr>
          <a:xfrm>
            <a:off x="4717875" y="4295159"/>
            <a:ext cx="1547947" cy="682440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  </a:t>
            </a:r>
            <a:r>
              <a:rPr lang="en-US" sz="2000" dirty="0" err="1" smtClean="0"/>
              <a:t>Modelview</a:t>
            </a:r>
            <a:endParaRPr lang="en-US" sz="2000" dirty="0"/>
          </a:p>
        </p:txBody>
      </p:sp>
      <p:sp>
        <p:nvSpPr>
          <p:cNvPr id="14" name="Marcador de contenido 2"/>
          <p:cNvSpPr txBox="1">
            <a:spLocks/>
          </p:cNvSpPr>
          <p:nvPr/>
        </p:nvSpPr>
        <p:spPr>
          <a:xfrm>
            <a:off x="4217138" y="4430146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5" name="Marcador de contenido 2"/>
          <p:cNvSpPr txBox="1">
            <a:spLocks/>
          </p:cNvSpPr>
          <p:nvPr/>
        </p:nvSpPr>
        <p:spPr>
          <a:xfrm>
            <a:off x="2005159" y="4425790"/>
            <a:ext cx="481143" cy="747753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4400" dirty="0" smtClean="0">
                <a:sym typeface="Symbol" panose="05050102010706020507" pitchFamily="18" charset="2"/>
              </a:rPr>
              <a:t></a:t>
            </a:r>
            <a:endParaRPr lang="en-US" sz="4400" dirty="0"/>
          </a:p>
        </p:txBody>
      </p:sp>
      <p:sp>
        <p:nvSpPr>
          <p:cNvPr id="16" name="Marcador de contenido 2"/>
          <p:cNvSpPr txBox="1">
            <a:spLocks/>
          </p:cNvSpPr>
          <p:nvPr/>
        </p:nvSpPr>
        <p:spPr>
          <a:xfrm>
            <a:off x="7633055" y="2148114"/>
            <a:ext cx="4247620" cy="3253015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925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Efectos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</a:t>
            </a:r>
            <a:r>
              <a:rPr lang="en-US" dirty="0" err="1"/>
              <a:t>modelo</a:t>
            </a:r>
            <a:r>
              <a:rPr lang="en-US" dirty="0"/>
              <a:t>: </a:t>
            </a:r>
          </a:p>
          <a:p>
            <a:r>
              <a:rPr lang="en-US" dirty="0" err="1"/>
              <a:t>modo</a:t>
            </a:r>
            <a:r>
              <a:rPr lang="en-US" dirty="0"/>
              <a:t> de </a:t>
            </a:r>
            <a:r>
              <a:rPr lang="en-US" dirty="0" err="1"/>
              <a:t>alambre</a:t>
            </a:r>
            <a:r>
              <a:rPr lang="en-US" dirty="0"/>
              <a:t>, </a:t>
            </a:r>
            <a:r>
              <a:rPr lang="en-US" dirty="0" err="1"/>
              <a:t>niebla</a:t>
            </a:r>
            <a:r>
              <a:rPr lang="en-US" dirty="0"/>
              <a:t>, luz,</a:t>
            </a:r>
          </a:p>
          <a:p>
            <a:r>
              <a:rPr lang="en-US" dirty="0"/>
              <a:t>Stencil, </a:t>
            </a:r>
            <a:r>
              <a:rPr lang="en-US" dirty="0" err="1"/>
              <a:t>textura</a:t>
            </a:r>
            <a:r>
              <a:rPr lang="en-US" dirty="0"/>
              <a:t>, superficies </a:t>
            </a:r>
            <a:r>
              <a:rPr lang="en-US" dirty="0" err="1"/>
              <a:t>curveadas</a:t>
            </a:r>
            <a:r>
              <a:rPr lang="en-US" dirty="0"/>
              <a:t>… </a:t>
            </a:r>
          </a:p>
        </p:txBody>
      </p:sp>
      <p:sp>
        <p:nvSpPr>
          <p:cNvPr id="17" name="Marcador de contenido 2"/>
          <p:cNvSpPr txBox="1">
            <a:spLocks/>
          </p:cNvSpPr>
          <p:nvPr/>
        </p:nvSpPr>
        <p:spPr>
          <a:xfrm>
            <a:off x="5573494" y="5838524"/>
            <a:ext cx="6196142" cy="705965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Interacción</a:t>
            </a:r>
            <a:r>
              <a:rPr lang="en-US" dirty="0"/>
              <a:t> del </a:t>
            </a:r>
            <a:r>
              <a:rPr lang="en-US" dirty="0" err="1"/>
              <a:t>operador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mundo</a:t>
            </a:r>
            <a:r>
              <a:rPr lang="en-US" dirty="0"/>
              <a:t> virtual: </a:t>
            </a:r>
            <a:r>
              <a:rPr lang="en-US" dirty="0" err="1"/>
              <a:t>Selección</a:t>
            </a:r>
            <a:endParaRPr lang="en-US" dirty="0"/>
          </a:p>
        </p:txBody>
      </p:sp>
      <p:sp>
        <p:nvSpPr>
          <p:cNvPr id="19" name="Flecha arriba y abajo 18"/>
          <p:cNvSpPr/>
          <p:nvPr/>
        </p:nvSpPr>
        <p:spPr>
          <a:xfrm rot="3771974">
            <a:off x="3164265" y="2319564"/>
            <a:ext cx="325288" cy="181883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Marcador de contenido 2"/>
          <p:cNvSpPr txBox="1">
            <a:spLocks/>
          </p:cNvSpPr>
          <p:nvPr/>
        </p:nvSpPr>
        <p:spPr>
          <a:xfrm>
            <a:off x="507272" y="5809832"/>
            <a:ext cx="4726587" cy="439617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Combina</a:t>
            </a:r>
            <a:r>
              <a:rPr lang="en-US" dirty="0"/>
              <a:t> </a:t>
            </a:r>
            <a:r>
              <a:rPr lang="en-US" dirty="0" err="1"/>
              <a:t>transformaciones</a:t>
            </a:r>
            <a:r>
              <a:rPr lang="en-US" dirty="0"/>
              <a:t> de </a:t>
            </a:r>
            <a:r>
              <a:rPr lang="en-US" dirty="0" err="1"/>
              <a:t>modelo</a:t>
            </a:r>
            <a:r>
              <a:rPr lang="en-US" dirty="0"/>
              <a:t> y de  la </a:t>
            </a:r>
            <a:r>
              <a:rPr lang="en-US" dirty="0" err="1"/>
              <a:t>camara</a:t>
            </a:r>
            <a:r>
              <a:rPr lang="en-US" dirty="0"/>
              <a:t> </a:t>
            </a:r>
          </a:p>
        </p:txBody>
      </p:sp>
      <p:sp>
        <p:nvSpPr>
          <p:cNvPr id="21" name="Flecha arriba y abajo 20"/>
          <p:cNvSpPr/>
          <p:nvPr/>
        </p:nvSpPr>
        <p:spPr>
          <a:xfrm rot="4202457">
            <a:off x="4723870" y="4483672"/>
            <a:ext cx="325288" cy="20917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Marcador de contenido 2"/>
          <p:cNvSpPr txBox="1">
            <a:spLocks/>
          </p:cNvSpPr>
          <p:nvPr/>
        </p:nvSpPr>
        <p:spPr>
          <a:xfrm>
            <a:off x="706585" y="5253393"/>
            <a:ext cx="2802159" cy="42405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  <a:r>
              <a:rPr lang="en-US" dirty="0" err="1"/>
              <a:t>Proyeccion</a:t>
            </a:r>
            <a:r>
              <a:rPr lang="en-US" dirty="0"/>
              <a:t>  de </a:t>
            </a:r>
            <a:r>
              <a:rPr lang="en-US" dirty="0" err="1"/>
              <a:t>perspectiva</a:t>
            </a:r>
            <a:r>
              <a:rPr lang="en-US"/>
              <a:t> u </a:t>
            </a:r>
            <a:r>
              <a:rPr lang="en-US" dirty="0" err="1"/>
              <a:t>ortografica</a:t>
            </a:r>
            <a:endParaRPr lang="en-US" dirty="0"/>
          </a:p>
        </p:txBody>
      </p:sp>
      <p:sp>
        <p:nvSpPr>
          <p:cNvPr id="23" name="Flecha arriba y abajo 22"/>
          <p:cNvSpPr/>
          <p:nvPr/>
        </p:nvSpPr>
        <p:spPr>
          <a:xfrm rot="4378450">
            <a:off x="2611721" y="4455573"/>
            <a:ext cx="211132" cy="1229850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Marcador de contenido 2"/>
          <p:cNvSpPr txBox="1">
            <a:spLocks/>
          </p:cNvSpPr>
          <p:nvPr/>
        </p:nvSpPr>
        <p:spPr>
          <a:xfrm>
            <a:off x="4868564" y="1152907"/>
            <a:ext cx="2010037" cy="632226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625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Primitivas</a:t>
            </a:r>
            <a:endParaRPr lang="en-US" dirty="0"/>
          </a:p>
        </p:txBody>
      </p:sp>
      <p:sp>
        <p:nvSpPr>
          <p:cNvPr id="25" name="Flecha arriba y abajo 24"/>
          <p:cNvSpPr/>
          <p:nvPr/>
        </p:nvSpPr>
        <p:spPr>
          <a:xfrm rot="18744424">
            <a:off x="7242916" y="1267179"/>
            <a:ext cx="211132" cy="1799923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Marcador de contenido 2"/>
          <p:cNvSpPr txBox="1">
            <a:spLocks/>
          </p:cNvSpPr>
          <p:nvPr/>
        </p:nvSpPr>
        <p:spPr>
          <a:xfrm>
            <a:off x="7436411" y="960745"/>
            <a:ext cx="3568243" cy="9219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70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  <a:p>
            <a:r>
              <a:rPr lang="en-US" dirty="0" err="1"/>
              <a:t>Máquina</a:t>
            </a:r>
            <a:r>
              <a:rPr lang="en-US" dirty="0"/>
              <a:t> de </a:t>
            </a:r>
            <a:r>
              <a:rPr lang="en-US" dirty="0" err="1"/>
              <a:t>estados</a:t>
            </a:r>
            <a:r>
              <a:rPr lang="en-US" dirty="0"/>
              <a:t> de OpenGL</a:t>
            </a:r>
          </a:p>
        </p:txBody>
      </p:sp>
      <p:sp>
        <p:nvSpPr>
          <p:cNvPr id="27" name="Flecha arriba y abajo 26"/>
          <p:cNvSpPr/>
          <p:nvPr/>
        </p:nvSpPr>
        <p:spPr>
          <a:xfrm>
            <a:off x="10364787" y="1712562"/>
            <a:ext cx="176071" cy="1868147"/>
          </a:xfrm>
          <a:prstGeom prst="upDownArrow">
            <a:avLst>
              <a:gd name="adj1" fmla="val 65550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Marcador de contenido 2"/>
          <p:cNvSpPr txBox="1">
            <a:spLocks/>
          </p:cNvSpPr>
          <p:nvPr/>
        </p:nvSpPr>
        <p:spPr>
          <a:xfrm>
            <a:off x="413536" y="6381755"/>
            <a:ext cx="4288980" cy="357849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 fontScale="55000" lnSpcReduction="20000"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 err="1"/>
              <a:t>Transformaciones</a:t>
            </a:r>
            <a:r>
              <a:rPr lang="en-US" dirty="0"/>
              <a:t> </a:t>
            </a:r>
            <a:r>
              <a:rPr lang="en-US" dirty="0" err="1"/>
              <a:t>especiales</a:t>
            </a:r>
            <a:r>
              <a:rPr lang="en-US" dirty="0"/>
              <a:t>: </a:t>
            </a:r>
            <a:r>
              <a:rPr lang="en-US" dirty="0" err="1"/>
              <a:t>Sombra</a:t>
            </a:r>
            <a:r>
              <a:rPr lang="en-US" dirty="0"/>
              <a:t>, </a:t>
            </a:r>
            <a:r>
              <a:rPr lang="en-US" dirty="0" err="1"/>
              <a:t>reflejo</a:t>
            </a:r>
            <a:r>
              <a:rPr lang="en-US" dirty="0"/>
              <a:t> </a:t>
            </a:r>
          </a:p>
        </p:txBody>
      </p:sp>
      <p:sp>
        <p:nvSpPr>
          <p:cNvPr id="29" name="Flecha arriba y abajo 28"/>
          <p:cNvSpPr/>
          <p:nvPr/>
        </p:nvSpPr>
        <p:spPr>
          <a:xfrm rot="3443225">
            <a:off x="2723488" y="6025561"/>
            <a:ext cx="211132" cy="478852"/>
          </a:xfrm>
          <a:prstGeom prst="upDownArrow">
            <a:avLst>
              <a:gd name="adj1" fmla="val 26531"/>
              <a:gd name="adj2" fmla="val 5000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Marcador de contenido 2"/>
          <p:cNvSpPr txBox="1">
            <a:spLocks/>
          </p:cNvSpPr>
          <p:nvPr/>
        </p:nvSpPr>
        <p:spPr>
          <a:xfrm>
            <a:off x="1235676" y="2351088"/>
            <a:ext cx="9028670" cy="995564"/>
          </a:xfrm>
          <a:prstGeom prst="rect">
            <a:avLst/>
          </a:prstGeom>
          <a:ln w="25400">
            <a:solidFill>
              <a:schemeClr val="accent1"/>
            </a:solidFill>
            <a:prstDash val="dash"/>
          </a:ln>
        </p:spPr>
        <p:txBody>
          <a:bodyPr vert="horz" lIns="91440" tIns="45720" rIns="91440" bIns="45720" rtlCol="0">
            <a:normAutofit/>
          </a:bodyPr>
          <a:lstStyle>
            <a:defPPr>
              <a:defRPr lang="es-ES"/>
            </a:defPPr>
            <a:lvl1pPr indent="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/>
            </a:lvl1pPr>
            <a:lvl2pPr marL="685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/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/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5pPr>
            <a:lvl6pPr marL="25146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58749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7275"/>
          </a:xfrm>
        </p:spPr>
        <p:txBody>
          <a:bodyPr>
            <a:normAutofit/>
          </a:bodyPr>
          <a:lstStyle/>
          <a:p>
            <a:pPr algn="ctr"/>
            <a:r>
              <a:rPr lang="es-MX" dirty="0" smtClean="0"/>
              <a:t>Resumen</a:t>
            </a:r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98444" y="1780208"/>
            <a:ext cx="10515600" cy="4213087"/>
          </a:xfrm>
        </p:spPr>
        <p:txBody>
          <a:bodyPr>
            <a:normAutofit/>
          </a:bodyPr>
          <a:lstStyle/>
          <a:p>
            <a:r>
              <a:rPr lang="es-419" dirty="0" smtClean="0"/>
              <a:t>Reflejo – es otro ejemplo de transformaciones especiales que se aplica a los objetos virtuales para lograr un efecto especifico</a:t>
            </a:r>
          </a:p>
          <a:p>
            <a:r>
              <a:rPr lang="es-419" dirty="0" smtClean="0"/>
              <a:t>En este curso consideramos en detalles la transformación de reflejo respecto  un plano horizontal</a:t>
            </a:r>
          </a:p>
          <a:p>
            <a:r>
              <a:rPr lang="es-419" dirty="0" smtClean="0"/>
              <a:t>Reflejo cambia orientación</a:t>
            </a:r>
          </a:p>
          <a:p>
            <a:r>
              <a:rPr lang="es-419" dirty="0" smtClean="0"/>
              <a:t>Mezcla de reflejo con la imagen del piso: tema – “</a:t>
            </a:r>
            <a:r>
              <a:rPr lang="es-419" dirty="0" err="1" smtClean="0"/>
              <a:t>Blending</a:t>
            </a:r>
            <a:r>
              <a:rPr lang="es-419" dirty="0" smtClean="0"/>
              <a:t>”</a:t>
            </a:r>
          </a:p>
          <a:p>
            <a:r>
              <a:rPr lang="es-419" dirty="0" smtClean="0"/>
              <a:t>Un detalle práctico: para verificar funcionamiento correcto de “reflejo con </a:t>
            </a:r>
            <a:r>
              <a:rPr lang="es-419" dirty="0" err="1" smtClean="0"/>
              <a:t>blending</a:t>
            </a:r>
            <a:r>
              <a:rPr lang="es-419" dirty="0" smtClean="0"/>
              <a:t>” hay que agregar una imagen sobre piso</a:t>
            </a:r>
            <a:endParaRPr lang="es-419" dirty="0"/>
          </a:p>
          <a:p>
            <a:endParaRPr lang="es-419" dirty="0" smtClean="0"/>
          </a:p>
          <a:p>
            <a:endParaRPr lang="es-419" dirty="0" smtClean="0"/>
          </a:p>
        </p:txBody>
      </p:sp>
    </p:spTree>
    <p:extLst>
      <p:ext uri="{BB962C8B-B14F-4D97-AF65-F5344CB8AC3E}">
        <p14:creationId xmlns:p14="http://schemas.microsoft.com/office/powerpoint/2010/main" val="1653902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 dirty="0" err="1" smtClean="0"/>
              <a:t>Introducción</a:t>
            </a:r>
            <a:r>
              <a:rPr lang="en-US" altLang="en-US" sz="4000" dirty="0" smtClean="0"/>
              <a:t> al 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en-US" dirty="0" err="1"/>
              <a:t>visibilidad</a:t>
            </a:r>
            <a:r>
              <a:rPr lang="en-US" altLang="en-US" dirty="0"/>
              <a:t> de </a:t>
            </a:r>
            <a:r>
              <a:rPr lang="en-US" altLang="en-US" dirty="0" err="1" smtClean="0"/>
              <a:t>cada</a:t>
            </a:r>
            <a:r>
              <a:rPr lang="en-US" altLang="en-US" dirty="0" smtClean="0"/>
              <a:t> pixel se </a:t>
            </a:r>
            <a:r>
              <a:rPr lang="en-US" altLang="en-US" dirty="0" err="1"/>
              <a:t>representa</a:t>
            </a:r>
            <a:r>
              <a:rPr lang="en-US" altLang="en-US" dirty="0"/>
              <a:t> </a:t>
            </a:r>
            <a:r>
              <a:rPr lang="en-US" altLang="en-US" dirty="0" err="1" smtClean="0"/>
              <a:t>mediante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cuadruple</a:t>
            </a:r>
            <a:r>
              <a:rPr lang="en-US" altLang="en-US" dirty="0" smtClean="0"/>
              <a:t> </a:t>
            </a:r>
          </a:p>
          <a:p>
            <a:pPr marL="0" indent="0">
              <a:buNone/>
            </a:pPr>
            <a:r>
              <a:rPr lang="en-US" altLang="en-US" dirty="0" smtClean="0"/>
              <a:t>                            </a:t>
            </a:r>
            <a:r>
              <a:rPr lang="en-US" altLang="en-US" dirty="0"/>
              <a:t>{</a:t>
            </a:r>
            <a:r>
              <a:rPr lang="en-US" altLang="en-US" dirty="0" err="1"/>
              <a:t>Rojo</a:t>
            </a:r>
            <a:r>
              <a:rPr lang="en-US" altLang="en-US" dirty="0"/>
              <a:t>, Verde, Azul, Alfa}</a:t>
            </a:r>
          </a:p>
          <a:p>
            <a:pPr marL="0" indent="0">
              <a:buNone/>
            </a:pPr>
            <a:r>
              <a:rPr lang="en-US" altLang="en-US" dirty="0" err="1" smtClean="0"/>
              <a:t>llamado</a:t>
            </a:r>
            <a:r>
              <a:rPr lang="en-US" altLang="en-US" dirty="0" smtClean="0"/>
              <a:t> “</a:t>
            </a:r>
            <a:r>
              <a:rPr lang="en-US" altLang="en-US" dirty="0" err="1" smtClean="0"/>
              <a:t>fragmento</a:t>
            </a:r>
            <a:r>
              <a:rPr lang="en-US" altLang="en-US" dirty="0" smtClean="0"/>
              <a:t>”. </a:t>
            </a:r>
            <a:r>
              <a:rPr lang="en-US" altLang="en-US" dirty="0" err="1" smtClean="0"/>
              <a:t>Cuando</a:t>
            </a:r>
            <a:r>
              <a:rPr lang="en-US" altLang="en-US" dirty="0" smtClean="0"/>
              <a:t> </a:t>
            </a:r>
            <a:r>
              <a:rPr lang="en-US" altLang="en-US" i="1" dirty="0" smtClean="0"/>
              <a:t>Blending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está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habilitado</a:t>
            </a:r>
            <a:r>
              <a:rPr lang="en-US" altLang="en-US" dirty="0" smtClean="0"/>
              <a:t> el valor de </a:t>
            </a:r>
            <a:r>
              <a:rPr lang="en-US" altLang="en-US" i="1" dirty="0" smtClean="0"/>
              <a:t>Alfa </a:t>
            </a:r>
            <a:r>
              <a:rPr lang="en-US" altLang="en-US" dirty="0" err="1" smtClean="0"/>
              <a:t>frecuentemente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usa</a:t>
            </a:r>
            <a:r>
              <a:rPr lang="en-US" altLang="en-US" dirty="0" smtClean="0"/>
              <a:t> para </a:t>
            </a:r>
            <a:r>
              <a:rPr lang="en-US" altLang="en-US" dirty="0" err="1" smtClean="0"/>
              <a:t>combinar</a:t>
            </a:r>
            <a:r>
              <a:rPr lang="en-US" altLang="en-US" dirty="0" smtClean="0"/>
              <a:t> color del </a:t>
            </a:r>
            <a:r>
              <a:rPr lang="en-US" altLang="en-US" dirty="0" err="1" smtClean="0"/>
              <a:t>fragmento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nuevo</a:t>
            </a:r>
            <a:r>
              <a:rPr lang="en-US" altLang="en-US" dirty="0" smtClean="0"/>
              <a:t> con </a:t>
            </a:r>
            <a:r>
              <a:rPr lang="en-US" altLang="en-US" dirty="0" err="1" smtClean="0"/>
              <a:t>aquel</a:t>
            </a:r>
            <a:r>
              <a:rPr lang="en-US" altLang="en-US" dirty="0" smtClean="0"/>
              <a:t> que </a:t>
            </a:r>
            <a:r>
              <a:rPr lang="en-US" altLang="en-US" dirty="0" err="1" smtClean="0"/>
              <a:t>ya</a:t>
            </a:r>
            <a:r>
              <a:rPr lang="en-US" altLang="en-US" dirty="0" smtClean="0"/>
              <a:t> se </a:t>
            </a:r>
            <a:r>
              <a:rPr lang="en-US" altLang="en-US" dirty="0" err="1" smtClean="0"/>
              <a:t>encuentra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en</a:t>
            </a:r>
            <a:r>
              <a:rPr lang="en-US" altLang="en-US" dirty="0" smtClean="0"/>
              <a:t> el framebuffer.</a:t>
            </a:r>
          </a:p>
          <a:p>
            <a:r>
              <a:rPr lang="en-US" altLang="en-US" dirty="0" err="1" smtClean="0"/>
              <a:t>Esto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permita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por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ejemplo</a:t>
            </a:r>
            <a:r>
              <a:rPr lang="en-US" altLang="en-US" dirty="0" smtClean="0"/>
              <a:t>, </a:t>
            </a:r>
            <a:r>
              <a:rPr lang="en-US" altLang="en-US" dirty="0" err="1" smtClean="0"/>
              <a:t>mezclar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sombra</a:t>
            </a:r>
            <a:r>
              <a:rPr lang="en-US" altLang="en-US" dirty="0" smtClean="0"/>
              <a:t> o </a:t>
            </a:r>
            <a:r>
              <a:rPr lang="en-US" altLang="en-US" dirty="0" err="1" smtClean="0"/>
              <a:t>reflejo</a:t>
            </a:r>
            <a:r>
              <a:rPr lang="en-US" altLang="en-US" dirty="0" smtClean="0"/>
              <a:t> con el </a:t>
            </a:r>
            <a:r>
              <a:rPr lang="en-US" altLang="en-US" dirty="0" err="1" smtClean="0"/>
              <a:t>dibujo</a:t>
            </a:r>
            <a:r>
              <a:rPr lang="en-US" altLang="en-US" dirty="0" smtClean="0"/>
              <a:t> del </a:t>
            </a:r>
            <a:r>
              <a:rPr lang="en-US" altLang="en-US" dirty="0" err="1" smtClean="0"/>
              <a:t>piso</a:t>
            </a:r>
            <a:r>
              <a:rPr lang="en-US" altLang="en-US" dirty="0" smtClean="0"/>
              <a:t>, o </a:t>
            </a:r>
            <a:r>
              <a:rPr lang="en-US" altLang="en-US" dirty="0" err="1" smtClean="0"/>
              <a:t>construir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objetos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medio-transparentes</a:t>
            </a:r>
            <a:r>
              <a:rPr lang="en-US" altLang="en-US" dirty="0" smtClean="0"/>
              <a:t> .</a:t>
            </a:r>
          </a:p>
          <a:p>
            <a:r>
              <a:rPr lang="es-ES" altLang="en-US" sz="3600" dirty="0"/>
              <a:t>Los detalles </a:t>
            </a:r>
            <a:r>
              <a:rPr lang="es-ES" altLang="en-US" sz="3600" dirty="0" smtClean="0"/>
              <a:t>específicos de </a:t>
            </a:r>
            <a:r>
              <a:rPr lang="es-ES" altLang="en-US" sz="3600" dirty="0"/>
              <a:t>uso del </a:t>
            </a:r>
            <a:r>
              <a:rPr lang="es-ES" altLang="en-US" sz="3600" dirty="0" err="1"/>
              <a:t>Blending</a:t>
            </a:r>
            <a:r>
              <a:rPr lang="es-ES" altLang="en-US" sz="3600" dirty="0"/>
              <a:t> </a:t>
            </a:r>
            <a:r>
              <a:rPr lang="es-ES" altLang="en-US" sz="3600" dirty="0" smtClean="0"/>
              <a:t>vean en</a:t>
            </a:r>
            <a:r>
              <a:rPr lang="es-ES" altLang="en-US" dirty="0" smtClean="0"/>
              <a:t>, </a:t>
            </a:r>
            <a:r>
              <a:rPr lang="es-ES" altLang="en-US" dirty="0" err="1"/>
              <a:t>Chapter</a:t>
            </a:r>
            <a:r>
              <a:rPr lang="es-ES" altLang="en-US" dirty="0"/>
              <a:t> 6, </a:t>
            </a:r>
            <a:r>
              <a:rPr lang="es-ES" altLang="en-US" dirty="0" err="1"/>
              <a:t>Readbook</a:t>
            </a:r>
            <a:r>
              <a:rPr lang="es-ES" altLang="en-US" dirty="0"/>
              <a:t> </a:t>
            </a:r>
            <a:r>
              <a:rPr lang="es-ES" altLang="en-US" sz="3600" dirty="0"/>
              <a:t> </a:t>
            </a:r>
          </a:p>
          <a:p>
            <a:pPr marL="0" indent="0">
              <a:buNone/>
            </a:pPr>
            <a:r>
              <a:rPr lang="en-US" alt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55309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err="1"/>
              <a:t>Blending</a:t>
            </a:r>
            <a:r>
              <a:rPr lang="es-ES" altLang="en-US" sz="4000" b="1" dirty="0"/>
              <a:t> </a:t>
            </a:r>
            <a:r>
              <a:rPr lang="es-ES" altLang="en-US" sz="4000" b="1" dirty="0" smtClean="0"/>
              <a:t>: </a:t>
            </a:r>
            <a:r>
              <a:rPr lang="es-ES" altLang="en-US" sz="4000" dirty="0" smtClean="0"/>
              <a:t>terminología oficial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noProof="1" smtClean="0"/>
              <a:t>El </a:t>
            </a:r>
            <a:r>
              <a:rPr lang="en-US" altLang="en-US" i="1" noProof="1" smtClean="0"/>
              <a:t>valor de color</a:t>
            </a:r>
            <a:r>
              <a:rPr lang="en-US" altLang="en-US" noProof="1" smtClean="0"/>
              <a:t> ya almacenado en buffer de color se llama </a:t>
            </a:r>
            <a:r>
              <a:rPr lang="en-US" altLang="en-US" i="1" noProof="1" smtClean="0"/>
              <a:t>color de destino</a:t>
            </a:r>
            <a:r>
              <a:rPr lang="en-US" altLang="en-US" noProof="1" smtClean="0"/>
              <a:t> (</a:t>
            </a:r>
            <a:r>
              <a:rPr lang="en-US" altLang="en-US" i="1" noProof="1" smtClean="0"/>
              <a:t>destination color</a:t>
            </a:r>
            <a:r>
              <a:rPr lang="en-US" altLang="en-US" noProof="1" smtClean="0"/>
              <a:t>); Este color contiene componentes {R, G, B} y opcionalmente Alfa</a:t>
            </a:r>
          </a:p>
          <a:p>
            <a:r>
              <a:rPr lang="en-US" altLang="en-US" noProof="1" smtClean="0"/>
              <a:t>El valor de color que viene como resultado de otros commandos de renderizado, y que puede interactuar o no con el color de destino, se llama </a:t>
            </a:r>
            <a:r>
              <a:rPr lang="en-US" altLang="en-US" i="1" noProof="1" smtClean="0"/>
              <a:t>color de fuente</a:t>
            </a:r>
            <a:r>
              <a:rPr lang="en-US" altLang="en-US" noProof="1" smtClean="0"/>
              <a:t> (</a:t>
            </a:r>
            <a:r>
              <a:rPr lang="en-US" altLang="en-US" i="1" noProof="1" smtClean="0"/>
              <a:t>source color</a:t>
            </a:r>
            <a:r>
              <a:rPr lang="en-US" altLang="en-US" noProof="1"/>
              <a:t>). </a:t>
            </a:r>
            <a:r>
              <a:rPr lang="en-US" altLang="en-US" noProof="1" smtClean="0"/>
              <a:t>El </a:t>
            </a:r>
            <a:r>
              <a:rPr lang="en-US" altLang="en-US" i="1" noProof="1"/>
              <a:t>color de </a:t>
            </a:r>
            <a:r>
              <a:rPr lang="en-US" altLang="en-US" i="1" noProof="1" smtClean="0"/>
              <a:t>fuente </a:t>
            </a:r>
            <a:r>
              <a:rPr lang="en-US" altLang="en-US" noProof="1" smtClean="0"/>
              <a:t>tambien</a:t>
            </a:r>
            <a:r>
              <a:rPr lang="en-US" altLang="en-US" i="1" noProof="1" smtClean="0"/>
              <a:t> </a:t>
            </a:r>
            <a:r>
              <a:rPr lang="en-US" altLang="en-US" noProof="1" smtClean="0"/>
              <a:t> </a:t>
            </a:r>
            <a:r>
              <a:rPr lang="en-US" altLang="en-US" noProof="1"/>
              <a:t>contiene componentes {R, G, B} y opcionalmente </a:t>
            </a:r>
            <a:r>
              <a:rPr lang="en-US" altLang="en-US" noProof="1" smtClean="0"/>
              <a:t>Alfa</a:t>
            </a:r>
          </a:p>
          <a:p>
            <a:r>
              <a:rPr lang="en-US" altLang="en-US" noProof="1" smtClean="0"/>
              <a:t>¿Cómo colores de destino y de fuente se combinan cuando Blending está habilitado? Mediante la </a:t>
            </a:r>
            <a:r>
              <a:rPr lang="en-US" altLang="en-US" i="1" noProof="1" smtClean="0"/>
              <a:t>ecuación de blending</a:t>
            </a:r>
            <a:r>
              <a:rPr lang="en-US" altLang="en-US" noProof="1" smtClean="0"/>
              <a:t>:</a:t>
            </a:r>
            <a:endParaRPr lang="es-419" altLang="en-US" i="1" noProof="1"/>
          </a:p>
          <a:p>
            <a:r>
              <a:rPr lang="es-ES" altLang="en-US" sz="2000" b="1" dirty="0" smtClean="0"/>
              <a:t>            Cf</a:t>
            </a:r>
            <a:r>
              <a:rPr lang="es-ES" altLang="en-US" sz="2000" dirty="0" smtClean="0"/>
              <a:t> </a:t>
            </a:r>
            <a:r>
              <a:rPr lang="es-ES" altLang="en-US" sz="2000" dirty="0"/>
              <a:t>= </a:t>
            </a:r>
            <a:r>
              <a:rPr lang="es-ES" altLang="en-US" sz="2000" b="1" dirty="0"/>
              <a:t>(Cs * S) + (Cd * D)</a:t>
            </a:r>
            <a:r>
              <a:rPr lang="es-ES" altLang="en-US" sz="2000" dirty="0"/>
              <a:t> = {</a:t>
            </a:r>
            <a:r>
              <a:rPr lang="es-ES" altLang="en-US" sz="2000" dirty="0" err="1"/>
              <a:t>RsSr+RdDr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GsSg+GdDg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BsSb+BdDb</a:t>
            </a:r>
            <a:r>
              <a:rPr lang="es-ES" altLang="en-US" sz="2000" dirty="0"/>
              <a:t>, </a:t>
            </a:r>
            <a:r>
              <a:rPr lang="es-ES" altLang="en-US" sz="2000" dirty="0" err="1"/>
              <a:t>AsSa+AdDa</a:t>
            </a:r>
            <a:r>
              <a:rPr lang="es-ES" altLang="en-US" sz="2000" dirty="0"/>
              <a:t>}</a:t>
            </a:r>
          </a:p>
          <a:p>
            <a:r>
              <a:rPr lang="en-US" altLang="en-US" dirty="0" err="1" smtClean="0"/>
              <a:t>Aquí</a:t>
            </a:r>
            <a:r>
              <a:rPr lang="en-US" altLang="en-US" dirty="0" smtClean="0"/>
              <a:t>: </a:t>
            </a:r>
            <a:r>
              <a:rPr lang="en-US" altLang="en-US" dirty="0" err="1" smtClean="0"/>
              <a:t>Cf</a:t>
            </a:r>
            <a:r>
              <a:rPr lang="en-US" altLang="en-US" dirty="0" smtClean="0"/>
              <a:t>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</a:t>
            </a:r>
            <a:r>
              <a:rPr lang="en-US" altLang="en-US" dirty="0" err="1" smtClean="0"/>
              <a:t>calculado</a:t>
            </a:r>
            <a:r>
              <a:rPr lang="en-US" altLang="en-US" dirty="0" smtClean="0"/>
              <a:t> final, Cs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de </a:t>
            </a:r>
            <a:r>
              <a:rPr lang="en-US" altLang="en-US" dirty="0" err="1" smtClean="0"/>
              <a:t>fuente</a:t>
            </a:r>
            <a:r>
              <a:rPr lang="en-US" altLang="en-US" dirty="0" smtClean="0"/>
              <a:t>, Cd </a:t>
            </a:r>
            <a:r>
              <a:rPr lang="en-US" altLang="en-US" dirty="0" err="1" smtClean="0"/>
              <a:t>es</a:t>
            </a:r>
            <a:r>
              <a:rPr lang="en-US" altLang="en-US" dirty="0" smtClean="0"/>
              <a:t> color de </a:t>
            </a:r>
            <a:r>
              <a:rPr lang="en-US" altLang="en-US" dirty="0" err="1" smtClean="0"/>
              <a:t>destino</a:t>
            </a:r>
            <a:r>
              <a:rPr lang="en-US" altLang="en-US" dirty="0" smtClean="0"/>
              <a:t>, y S y D son </a:t>
            </a:r>
            <a:r>
              <a:rPr lang="en-US" altLang="en-US" dirty="0" err="1" smtClean="0"/>
              <a:t>factores</a:t>
            </a:r>
            <a:r>
              <a:rPr lang="en-US" altLang="en-US" dirty="0" smtClean="0"/>
              <a:t> de blending de </a:t>
            </a:r>
            <a:r>
              <a:rPr lang="en-US" altLang="en-US" dirty="0" err="1" smtClean="0"/>
              <a:t>fuente</a:t>
            </a:r>
            <a:r>
              <a:rPr lang="en-US" altLang="en-US" dirty="0" smtClean="0"/>
              <a:t> y </a:t>
            </a:r>
            <a:r>
              <a:rPr lang="en-US" altLang="en-US" dirty="0" err="1" smtClean="0"/>
              <a:t>destino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8856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ES" altLang="en-US" sz="4000" b="1" dirty="0" err="1"/>
              <a:t>Blending</a:t>
            </a:r>
            <a:r>
              <a:rPr lang="es-ES" altLang="en-US" sz="4000" b="1" dirty="0"/>
              <a:t> </a:t>
            </a:r>
            <a:r>
              <a:rPr lang="es-ES" altLang="en-US" sz="4000" b="1" dirty="0" smtClean="0"/>
              <a:t>: </a:t>
            </a:r>
            <a:r>
              <a:rPr lang="es-ES" altLang="en-US" sz="4000" b="1" i="1" dirty="0" err="1" smtClean="0"/>
              <a:t>glBlendFunc</a:t>
            </a:r>
            <a:r>
              <a:rPr lang="es-ES" altLang="en-US" sz="4000" i="1" dirty="0" smtClean="0"/>
              <a:t> </a:t>
            </a:r>
            <a:r>
              <a:rPr lang="es-ES" altLang="en-US" sz="4000" dirty="0" smtClean="0"/>
              <a:t>la función que configura </a:t>
            </a:r>
            <a:r>
              <a:rPr lang="es-ES" altLang="en-US" sz="4000" dirty="0" err="1" smtClean="0"/>
              <a:t>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24013"/>
            <a:ext cx="10515600" cy="4552950"/>
          </a:xfrm>
        </p:spPr>
        <p:txBody>
          <a:bodyPr>
            <a:normAutofit lnSpcReduction="10000"/>
          </a:bodyPr>
          <a:lstStyle/>
          <a:p>
            <a:r>
              <a:rPr lang="en-US" altLang="en-US" noProof="1" smtClean="0"/>
              <a:t>Declaración: </a:t>
            </a:r>
            <a:r>
              <a:rPr lang="es-ES" altLang="en-US" i="1" dirty="0" err="1"/>
              <a:t>void</a:t>
            </a:r>
            <a:r>
              <a:rPr lang="es-ES" altLang="en-US" i="1" dirty="0"/>
              <a:t> </a:t>
            </a:r>
            <a:r>
              <a:rPr lang="es-ES" altLang="en-US" b="1" i="1" dirty="0" err="1"/>
              <a:t>glBlendFunc</a:t>
            </a:r>
            <a:r>
              <a:rPr lang="es-ES" altLang="en-US" i="1" dirty="0"/>
              <a:t>(</a:t>
            </a:r>
            <a:r>
              <a:rPr lang="es-ES" altLang="en-US" i="1" dirty="0" err="1"/>
              <a:t>GLenum</a:t>
            </a:r>
            <a:r>
              <a:rPr lang="es-ES" altLang="en-US" i="1" dirty="0"/>
              <a:t> </a:t>
            </a:r>
            <a:r>
              <a:rPr lang="es-ES" altLang="en-US" i="1" dirty="0" err="1"/>
              <a:t>sfactor</a:t>
            </a:r>
            <a:r>
              <a:rPr lang="es-ES" altLang="en-US" i="1" dirty="0"/>
              <a:t>, </a:t>
            </a:r>
            <a:r>
              <a:rPr lang="es-ES" altLang="en-US" i="1" dirty="0" err="1"/>
              <a:t>GLenum</a:t>
            </a:r>
            <a:r>
              <a:rPr lang="es-ES" altLang="en-US" i="1" dirty="0"/>
              <a:t> </a:t>
            </a:r>
            <a:r>
              <a:rPr lang="es-ES" altLang="en-US" i="1" dirty="0" err="1"/>
              <a:t>dfactor</a:t>
            </a:r>
            <a:r>
              <a:rPr lang="es-ES" altLang="en-US" i="1" dirty="0"/>
              <a:t>);</a:t>
            </a:r>
          </a:p>
          <a:p>
            <a:pPr marL="0" indent="0">
              <a:buNone/>
            </a:pPr>
            <a:endParaRPr lang="en-US" altLang="en-US" noProof="1" smtClean="0"/>
          </a:p>
          <a:p>
            <a:r>
              <a:rPr lang="en-US" altLang="en-US" noProof="1" smtClean="0"/>
              <a:t>Descripción: Controla cómo valores de colores  </a:t>
            </a:r>
            <a:r>
              <a:rPr lang="es-419" altLang="en-US" noProof="1" smtClean="0"/>
              <a:t>siendo procesados (la fuente) se combinan con aquellos ya almacenados en framebuffer (el destino) . El argumento </a:t>
            </a:r>
            <a:r>
              <a:rPr lang="es-419" altLang="en-US" i="1" noProof="1" smtClean="0"/>
              <a:t>sfactor</a:t>
            </a:r>
            <a:r>
              <a:rPr lang="es-419" altLang="en-US" noProof="1" smtClean="0"/>
              <a:t> indica cómo calcular el factor de la fuente para blending; </a:t>
            </a:r>
            <a:r>
              <a:rPr lang="es-419" altLang="en-US" i="1" noProof="1" smtClean="0"/>
              <a:t>dfactor</a:t>
            </a:r>
            <a:r>
              <a:rPr lang="es-419" altLang="en-US" noProof="1" smtClean="0"/>
              <a:t> </a:t>
            </a:r>
            <a:r>
              <a:rPr lang="es-419" altLang="en-US" noProof="1"/>
              <a:t>indica cómo calcular el factor </a:t>
            </a:r>
            <a:r>
              <a:rPr lang="es-419" altLang="en-US" noProof="1" smtClean="0"/>
              <a:t>del destino para blending. Posibles valores para estos argumentos vean en Tabla de la siguiente diapositiva. Los factores de blending supuestamente pertenecen al rango [0, 1]; después de combinar el color de la fuente con color del destino, resultados se acotan al rango [0,1]. </a:t>
            </a:r>
            <a:endParaRPr lang="en-US" altLang="en-US" dirty="0" smtClean="0"/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61197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5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ES" altLang="en-US" sz="2800"/>
              <a:t>Tabla de valores de argumentos de glBlendFunc()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  <a:p>
            <a:pPr eaLnBrk="1" hangingPunct="1"/>
            <a:endParaRPr lang="es-ES" altLang="en-US"/>
          </a:p>
        </p:txBody>
      </p:sp>
      <p:graphicFrame>
        <p:nvGraphicFramePr>
          <p:cNvPr id="89218" name="Group 130"/>
          <p:cNvGraphicFramePr>
            <a:graphicFrameLocks noGrp="1"/>
          </p:cNvGraphicFramePr>
          <p:nvPr>
            <p:ph sz="half" idx="2"/>
          </p:nvPr>
        </p:nvGraphicFramePr>
        <p:xfrm>
          <a:off x="1704976" y="1341438"/>
          <a:ext cx="8855075" cy="4475164"/>
        </p:xfrm>
        <a:graphic>
          <a:graphicData uri="http://schemas.openxmlformats.org/drawingml/2006/table">
            <a:tbl>
              <a:tblPr/>
              <a:tblGrid>
                <a:gridCol w="3200400"/>
                <a:gridCol w="2576513"/>
                <a:gridCol w="3078162"/>
              </a:tblGrid>
              <a:tr h="74929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Constant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Relevant Factor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Computed Blend Factor</a:t>
                      </a:r>
                      <a:endParaRPr kumimoji="0" lang="es-E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GL_ZERO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(0, 0, 0, 0)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GL_DST_COLOR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(Rd, Gd, Bd,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(Rs, Gs, Bs,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GL_ONE_MINUS_DST_COLOR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1)-(Rd, Gd, Bd,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GL_ONE_MINUS_SRC_COLOR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1)-(Rs, Gs, Bs,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(As, As, As,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GL_ONE_MINUS_SRC_ALPHA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1)-(As, As, As, As)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GL_DST_ALPHA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(Ad, Ad, Ad,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7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GL_ONE_MINUS_DST_ALPHA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 or destination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(1, 1, 1, 1)-(Ad, Ad, Ad, 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81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GL_SRC_ALPHA_SATURATE</a:t>
                      </a:r>
                    </a:p>
                  </a:txBody>
                  <a:tcPr marL="90000" marR="90000" marT="46800" marB="4680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source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s-E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(f, f, f, 1); f=min(As, 1-Ad)</a:t>
                      </a:r>
                    </a:p>
                  </a:txBody>
                  <a:tcPr marL="90000" marR="90000" marT="46800" marB="4680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7518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298450"/>
            <a:ext cx="10515600" cy="1325563"/>
          </a:xfrm>
        </p:spPr>
        <p:txBody>
          <a:bodyPr>
            <a:normAutofit/>
          </a:bodyPr>
          <a:lstStyle/>
          <a:p>
            <a:r>
              <a:rPr lang="es-419" sz="4000" dirty="0" smtClean="0"/>
              <a:t>Elegir los parámetros de funciones </a:t>
            </a:r>
            <a:r>
              <a:rPr lang="es-419" sz="4000" dirty="0" err="1" smtClean="0"/>
              <a:t>glColor</a:t>
            </a:r>
            <a:r>
              <a:rPr lang="es-419" sz="4000" dirty="0" smtClean="0"/>
              <a:t> apropiados </a:t>
            </a:r>
            <a:r>
              <a:rPr lang="es-419" sz="4000" dirty="0"/>
              <a:t>para </a:t>
            </a:r>
            <a:r>
              <a:rPr lang="es-419" sz="4000" dirty="0" err="1"/>
              <a:t>blending</a:t>
            </a: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419" altLang="en-US" noProof="1"/>
              <a:t>Tomen en cuenta que cuando se llama glColor3*, el componente Alfa se asigna automáticamente como 1. Ello puede provocar efectos inesperados en blending. Para evitarlos, hay que usar glColor4* asignando Alfa explícitamente como </a:t>
            </a:r>
            <a:r>
              <a:rPr lang="es-419" altLang="en-US" noProof="1" smtClean="0"/>
              <a:t>un </a:t>
            </a:r>
            <a:r>
              <a:rPr lang="es-419" altLang="en-US" noProof="1"/>
              <a:t>valor </a:t>
            </a:r>
            <a:r>
              <a:rPr lang="es-419" altLang="en-US" noProof="1" smtClean="0"/>
              <a:t>estrictamente mayor a 0, pero menor a 1.</a:t>
            </a:r>
          </a:p>
          <a:p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32582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419" sz="4000" dirty="0" smtClean="0"/>
              <a:t>Ejercicios</a:t>
            </a:r>
            <a:r>
              <a:rPr lang="es-419" sz="4000" dirty="0"/>
              <a:t/>
            </a:r>
            <a:br>
              <a:rPr lang="es-419" sz="4000" dirty="0"/>
            </a:br>
            <a:endParaRPr lang="en-US" altLang="en-US" sz="4000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422400"/>
            <a:ext cx="10515600" cy="5096933"/>
          </a:xfrm>
        </p:spPr>
        <p:txBody>
          <a:bodyPr>
            <a:normAutofit fontScale="92500" lnSpcReduction="10000"/>
          </a:bodyPr>
          <a:lstStyle/>
          <a:p>
            <a:r>
              <a:rPr lang="es-419" altLang="en-US" dirty="0" smtClean="0"/>
              <a:t>Analicen la estructura del código de </a:t>
            </a:r>
            <a:r>
              <a:rPr lang="es-419" altLang="en-US" sz="1900" i="1" noProof="1">
                <a:hlinkClick r:id="rId2"/>
              </a:rPr>
              <a:t>http://newton.uam.mx/xgeorge/uea/graficacion/20_I/16_REFLEFO_CUBO_STENCIL_BLEND_16.cpp</a:t>
            </a:r>
            <a:endParaRPr lang="es-419" altLang="en-US" sz="1900" i="1" noProof="1"/>
          </a:p>
          <a:p>
            <a:r>
              <a:rPr lang="es-419" altLang="en-US" noProof="1" smtClean="0"/>
              <a:t>Con Tecla F3 visualice la sombra, con F5 y F6  pueden lograr ver reflejo en el espejo del piso</a:t>
            </a:r>
            <a:endParaRPr lang="es-419" altLang="en-US" dirty="0" smtClean="0"/>
          </a:p>
          <a:p>
            <a:r>
              <a:rPr lang="es-419" altLang="en-US" dirty="0" smtClean="0"/>
              <a:t>Nótese que ni la sombra no el reflejo obstruyen visibilidad de </a:t>
            </a:r>
            <a:r>
              <a:rPr lang="es-419" altLang="en-US" dirty="0" err="1" smtClean="0"/>
              <a:t>lineas</a:t>
            </a:r>
            <a:r>
              <a:rPr lang="es-419" altLang="en-US" dirty="0" smtClean="0"/>
              <a:t> en el piso</a:t>
            </a:r>
            <a:endParaRPr lang="es-419" dirty="0" smtClean="0"/>
          </a:p>
          <a:p>
            <a:r>
              <a:rPr lang="es-419" altLang="en-US" dirty="0" smtClean="0"/>
              <a:t>Apliquen variaciones de la variable ALFA y observen resultado</a:t>
            </a:r>
          </a:p>
          <a:p>
            <a:r>
              <a:rPr lang="es-419" altLang="en-US" dirty="0" smtClean="0"/>
              <a:t>Hagan alteración de llamados </a:t>
            </a:r>
            <a:r>
              <a:rPr lang="es-419" dirty="0" smtClean="0"/>
              <a:t>colorcube2() con colorcube1(); en </a:t>
            </a:r>
            <a:r>
              <a:rPr lang="es-419" dirty="0" err="1" smtClean="0"/>
              <a:t>RenderScene</a:t>
            </a:r>
            <a:r>
              <a:rPr lang="es-419" dirty="0" smtClean="0"/>
              <a:t> y observen como se mezclan los colores de sombra y reflejo en la ventana gráfica. Expliquen: ¿por qué?</a:t>
            </a:r>
          </a:p>
          <a:p>
            <a:r>
              <a:rPr lang="es-419" altLang="en-US" dirty="0" smtClean="0"/>
              <a:t>Adapten </a:t>
            </a:r>
            <a:r>
              <a:rPr lang="es-419" altLang="en-US" dirty="0"/>
              <a:t>el código </a:t>
            </a:r>
            <a:r>
              <a:rPr lang="es-419" altLang="en-US" dirty="0" smtClean="0"/>
              <a:t>corriente del ejercicios sobre reflejo para que tenga las propiedades similares al          	</a:t>
            </a:r>
            <a:r>
              <a:rPr lang="es-419" altLang="en-US" sz="1900" i="1" noProof="1">
                <a:hlinkClick r:id="rId2"/>
              </a:rPr>
              <a:t>http://newton.uam.mx/xgeorge/uea/graficacion/20_I/16_REFLEFO_CUBO_STENCIL_BLEND_16.cpp</a:t>
            </a:r>
            <a:endParaRPr lang="es-419" altLang="en-US" sz="1900" i="1" noProof="1"/>
          </a:p>
          <a:p>
            <a:endParaRPr lang="es-419" altLang="en-US" i="1" noProof="1"/>
          </a:p>
          <a:p>
            <a:endParaRPr lang="es-419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205728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1293</TotalTime>
  <Words>889</Words>
  <Application>Microsoft Office PowerPoint</Application>
  <PresentationFormat>Panorámica</PresentationFormat>
  <Paragraphs>119</Paragraphs>
  <Slides>9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5" baseType="lpstr">
      <vt:lpstr>Arial</vt:lpstr>
      <vt:lpstr>Bradley Hand ITC</vt:lpstr>
      <vt:lpstr>Calibri</vt:lpstr>
      <vt:lpstr>Calibri Light</vt:lpstr>
      <vt:lpstr>Symbol</vt:lpstr>
      <vt:lpstr>Tema de Office</vt:lpstr>
      <vt:lpstr>Trimestre: 22-I uea: Graficas por Computadora(1151051)  Grupo CSI01; Horario: Lu-Mie-Vie 11:30—13:00 RESUMENES DEL CURSO Sección: Blending = Transparencias</vt:lpstr>
      <vt:lpstr>Organigrama para explicar la relación de los temas del curso</vt:lpstr>
      <vt:lpstr>Resumen</vt:lpstr>
      <vt:lpstr>Introducción al Blending</vt:lpstr>
      <vt:lpstr>Blending : terminología oficial</vt:lpstr>
      <vt:lpstr>Blending : glBlendFunc la función que configura blending</vt:lpstr>
      <vt:lpstr>Tabla de valores de argumentos de glBlendFunc()</vt:lpstr>
      <vt:lpstr>Elegir los parámetros de funciones glColor apropiados para blending</vt:lpstr>
      <vt:lpstr>Ejercicios 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xgeorge</dc:creator>
  <cp:lastModifiedBy>Cuenta Microsoft</cp:lastModifiedBy>
  <cp:revision>109</cp:revision>
  <dcterms:created xsi:type="dcterms:W3CDTF">2020-05-15T00:49:28Z</dcterms:created>
  <dcterms:modified xsi:type="dcterms:W3CDTF">2022-03-29T16:00:49Z</dcterms:modified>
</cp:coreProperties>
</file>