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3/14/2022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3/14/2022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3/14/2022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3/14/2022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3/14/2022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3/14/2022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CMIXT01;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Transformaciones del modelo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dirty="0" smtClean="0"/>
              <a:t>La </a:t>
            </a:r>
            <a:r>
              <a:rPr lang="es-419" dirty="0"/>
              <a:t>transformación corriente del modelo </a:t>
            </a:r>
            <a:r>
              <a:rPr lang="es-419" dirty="0" smtClean="0"/>
              <a:t>de mundo virtual automáticamente se combina en </a:t>
            </a:r>
            <a:r>
              <a:rPr lang="es-419" dirty="0" err="1" smtClean="0"/>
              <a:t>OpenGL</a:t>
            </a:r>
            <a:r>
              <a:rPr lang="es-419" dirty="0" smtClean="0"/>
              <a:t> con la transformación </a:t>
            </a:r>
            <a:r>
              <a:rPr lang="es-419" dirty="0"/>
              <a:t>asociada con la cámara virtual </a:t>
            </a:r>
            <a:r>
              <a:rPr lang="es-419" dirty="0" smtClean="0"/>
              <a:t>(construida como resultado de un llamado de la función </a:t>
            </a:r>
            <a:r>
              <a:rPr lang="es-419" i="1" dirty="0" err="1" smtClean="0"/>
              <a:t>gluLookAt</a:t>
            </a:r>
            <a:r>
              <a:rPr lang="es-419" i="1" dirty="0" smtClean="0"/>
              <a:t> ()</a:t>
            </a:r>
            <a:r>
              <a:rPr lang="es-419" dirty="0" smtClean="0"/>
              <a:t>) para </a:t>
            </a:r>
            <a:r>
              <a:rPr lang="es-419" dirty="0"/>
              <a:t>generar finalmente </a:t>
            </a:r>
            <a:r>
              <a:rPr lang="es-419" dirty="0" smtClean="0"/>
              <a:t>la llamada matriz MODELVIEW </a:t>
            </a:r>
          </a:p>
          <a:p>
            <a:r>
              <a:rPr lang="es-419" dirty="0" smtClean="0"/>
              <a:t>Es decir, aunque los medios integrados en </a:t>
            </a:r>
            <a:r>
              <a:rPr lang="es-419" dirty="0" err="1" smtClean="0"/>
              <a:t>OpenGL</a:t>
            </a:r>
            <a:r>
              <a:rPr lang="es-419" dirty="0" smtClean="0"/>
              <a:t> permiten de manera independiente configurar la cámara virtual y transformar el modelo del mundo virtual, estos dos componentes forman una sola matriz final: matriz MODELVIEW.</a:t>
            </a:r>
          </a:p>
          <a:p>
            <a:r>
              <a:rPr lang="es-419" dirty="0" smtClean="0"/>
              <a:t>En su vez cada transformación de modelo es una matriz 4x4 que pertenece a conjunto de transformaciones básicas o derivadas</a:t>
            </a:r>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solidFill>
            <a:schemeClr val="accent1">
              <a:lumMod val="60000"/>
              <a:lumOff val="40000"/>
            </a:schemeClr>
          </a:solidFill>
          <a:ln>
            <a:solidFill>
              <a:schemeClr val="accent1"/>
            </a:solidFill>
          </a:ln>
        </p:spPr>
        <p:txBody>
          <a:bodyPr/>
          <a:lstStyle/>
          <a:p>
            <a:pPr marL="0" indent="0">
              <a:buNone/>
            </a:pPr>
            <a:r>
              <a:rPr lang="en-US" dirty="0"/>
              <a:t> </a:t>
            </a:r>
            <a:r>
              <a:rPr lang="en-US" dirty="0" smtClean="0"/>
              <a:t> </a:t>
            </a:r>
            <a:r>
              <a:rPr lang="en-US" dirty="0" err="1" smtClean="0">
                <a:solidFill>
                  <a:schemeClr val="accent2">
                    <a:lumMod val="75000"/>
                  </a:schemeClr>
                </a:solidFill>
              </a:rPr>
              <a:t>Transformaciones</a:t>
            </a:r>
            <a:endParaRPr lang="en-US" dirty="0">
              <a:solidFill>
                <a:schemeClr val="accent2">
                  <a:lumMod val="75000"/>
                </a:schemeClr>
              </a:solidFill>
            </a:endParaRPr>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solidFill>
            <a:schemeClr val="accent1">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solidFill>
                  <a:schemeClr val="accent2">
                    <a:lumMod val="75000"/>
                  </a:schemeClr>
                </a:solidFill>
              </a:rPr>
              <a:t>Modelview</a:t>
            </a:r>
            <a:endParaRPr lang="en-US" sz="2000" dirty="0">
              <a:solidFill>
                <a:schemeClr val="accent2">
                  <a:lumMod val="75000"/>
                </a:schemeClr>
              </a:solidFill>
            </a:endParaRPr>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solidFill>
            <a:schemeClr val="accent1">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solidFill>
                  <a:schemeClr val="accent2">
                    <a:lumMod val="75000"/>
                  </a:schemeClr>
                </a:solidFill>
              </a:rPr>
              <a:t>transformaciones</a:t>
            </a:r>
            <a:r>
              <a:rPr lang="en-US" dirty="0">
                <a:solidFill>
                  <a:schemeClr val="accent2">
                    <a:lumMod val="75000"/>
                  </a:schemeClr>
                </a:solidFill>
              </a:rPr>
              <a:t> de </a:t>
            </a:r>
            <a:r>
              <a:rPr lang="en-US" dirty="0" err="1">
                <a:solidFill>
                  <a:schemeClr val="accent2">
                    <a:lumMod val="75000"/>
                  </a:schemeClr>
                </a:solidFill>
              </a:rPr>
              <a:t>modelo</a:t>
            </a:r>
            <a:r>
              <a:rPr lang="en-US" dirty="0">
                <a:solidFill>
                  <a:schemeClr val="accent2">
                    <a:lumMod val="75000"/>
                  </a:schemeClr>
                </a:solidFill>
              </a:rPr>
              <a:t> </a:t>
            </a:r>
            <a:r>
              <a:rPr lang="en-US" dirty="0"/>
              <a:t>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no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solidFill>
                  <a:schemeClr val="accent2">
                    <a:lumMod val="75000"/>
                  </a:schemeClr>
                </a:solidFill>
              </a:rPr>
              <a:t>: </a:t>
            </a:r>
            <a:r>
              <a:rPr lang="en-US" dirty="0" err="1">
                <a:solidFill>
                  <a:schemeClr val="accent2">
                    <a:lumMod val="75000"/>
                  </a:schemeClr>
                </a:solidFill>
              </a:rPr>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867846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Transformaciones del modelo I</a:t>
            </a:r>
          </a:p>
        </p:txBody>
      </p:sp>
      <p:sp>
        <p:nvSpPr>
          <p:cNvPr id="50179" name="Rectangle 3"/>
          <p:cNvSpPr>
            <a:spLocks noGrp="1" noChangeArrowheads="1"/>
          </p:cNvSpPr>
          <p:nvPr>
            <p:ph type="body" idx="1"/>
          </p:nvPr>
        </p:nvSpPr>
        <p:spPr/>
        <p:txBody>
          <a:bodyPr/>
          <a:lstStyle/>
          <a:p>
            <a:pPr eaLnBrk="1" hangingPunct="1"/>
            <a:r>
              <a:rPr lang="es-MX" altLang="en-US" dirty="0"/>
              <a:t>Las transformaciones del modelo se pueden dividir en las </a:t>
            </a:r>
            <a:r>
              <a:rPr lang="es-MX" altLang="en-US" b="1" dirty="0"/>
              <a:t>básicas y las derivadas</a:t>
            </a:r>
          </a:p>
          <a:p>
            <a:pPr eaLnBrk="1" hangingPunct="1"/>
            <a:r>
              <a:rPr lang="es-MX" altLang="en-US" dirty="0"/>
              <a:t>Las </a:t>
            </a:r>
            <a:r>
              <a:rPr lang="es-MX" altLang="en-US" u="sng" dirty="0"/>
              <a:t>básicas</a:t>
            </a:r>
            <a:r>
              <a:rPr lang="es-MX" altLang="en-US" dirty="0"/>
              <a:t> incluyen:</a:t>
            </a:r>
          </a:p>
          <a:p>
            <a:pPr lvl="1" eaLnBrk="1" hangingPunct="1"/>
            <a:r>
              <a:rPr lang="es-MX" altLang="en-US" dirty="0"/>
              <a:t>Cualquier combinación de la Traslación, la </a:t>
            </a:r>
            <a:r>
              <a:rPr lang="es-MX" altLang="en-US" dirty="0" smtClean="0"/>
              <a:t>Rotación </a:t>
            </a:r>
            <a:r>
              <a:rPr lang="es-MX" altLang="en-US" dirty="0"/>
              <a:t>y E</a:t>
            </a:r>
            <a:r>
              <a:rPr lang="es-MX" altLang="en-US" dirty="0" smtClean="0"/>
              <a:t>scalamiento</a:t>
            </a:r>
            <a:r>
              <a:rPr lang="es-MX" altLang="en-US" dirty="0"/>
              <a:t>, o multiplicación por una dada matriz 4x4</a:t>
            </a:r>
          </a:p>
          <a:p>
            <a:pPr eaLnBrk="1" hangingPunct="1"/>
            <a:r>
              <a:rPr lang="es-MX" altLang="en-US" dirty="0"/>
              <a:t>Las </a:t>
            </a:r>
            <a:r>
              <a:rPr lang="es-MX" altLang="en-US" u="sng" dirty="0"/>
              <a:t>derivadas</a:t>
            </a:r>
            <a:r>
              <a:rPr lang="es-MX" altLang="en-US" dirty="0"/>
              <a:t> son aquellas que se usan para efectos especiales tales como sombra, espejo, selección, …</a:t>
            </a:r>
          </a:p>
        </p:txBody>
      </p:sp>
    </p:spTree>
    <p:extLst>
      <p:ext uri="{BB962C8B-B14F-4D97-AF65-F5344CB8AC3E}">
        <p14:creationId xmlns:p14="http://schemas.microsoft.com/office/powerpoint/2010/main" val="237494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Transformaciones básicas I</a:t>
            </a:r>
          </a:p>
        </p:txBody>
      </p:sp>
      <p:sp>
        <p:nvSpPr>
          <p:cNvPr id="51203" name="Rectangle 3"/>
          <p:cNvSpPr>
            <a:spLocks noGrp="1" noChangeArrowheads="1"/>
          </p:cNvSpPr>
          <p:nvPr>
            <p:ph type="body" idx="1"/>
          </p:nvPr>
        </p:nvSpPr>
        <p:spPr/>
        <p:txBody>
          <a:bodyPr/>
          <a:lstStyle/>
          <a:p>
            <a:pPr eaLnBrk="1" hangingPunct="1">
              <a:lnSpc>
                <a:spcPct val="80000"/>
              </a:lnSpc>
            </a:pPr>
            <a:r>
              <a:rPr lang="en-US" altLang="en-US" sz="1600" b="1" dirty="0"/>
              <a:t>Translate</a:t>
            </a:r>
          </a:p>
          <a:p>
            <a:pPr eaLnBrk="1" hangingPunct="1">
              <a:lnSpc>
                <a:spcPct val="80000"/>
              </a:lnSpc>
              <a:buFontTx/>
              <a:buNone/>
            </a:pPr>
            <a:r>
              <a:rPr lang="en-US" altLang="en-US" sz="1600" i="1" dirty="0"/>
              <a:t>void </a:t>
            </a:r>
            <a:r>
              <a:rPr lang="en-US" altLang="en-US" sz="1600" b="1" i="1" dirty="0" err="1"/>
              <a:t>glTranslate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moves (translates) an object by the given x, y, and z values (or moves the local coordinate system by the same amounts).</a:t>
            </a:r>
          </a:p>
          <a:p>
            <a:pPr eaLnBrk="1" hangingPunct="1">
              <a:lnSpc>
                <a:spcPct val="80000"/>
              </a:lnSpc>
            </a:pPr>
            <a:r>
              <a:rPr lang="en-US" altLang="en-US" sz="1600" b="1" dirty="0"/>
              <a:t>Rotate</a:t>
            </a:r>
          </a:p>
          <a:p>
            <a:pPr eaLnBrk="1" hangingPunct="1">
              <a:lnSpc>
                <a:spcPct val="80000"/>
              </a:lnSpc>
              <a:buFontTx/>
              <a:buNone/>
            </a:pPr>
            <a:r>
              <a:rPr lang="en-US" altLang="en-US" sz="1600" i="1" dirty="0"/>
              <a:t>void </a:t>
            </a:r>
            <a:r>
              <a:rPr lang="en-US" altLang="en-US" sz="1600" b="1" i="1" dirty="0" err="1"/>
              <a:t>glRotate</a:t>
            </a:r>
            <a:r>
              <a:rPr lang="en-US" altLang="en-US" sz="1600" i="1" dirty="0"/>
              <a:t>{</a:t>
            </a:r>
            <a:r>
              <a:rPr lang="en-US" altLang="en-US" sz="1600" i="1" dirty="0" err="1"/>
              <a:t>fd</a:t>
            </a:r>
            <a:r>
              <a:rPr lang="en-US" altLang="en-US" sz="1600" i="1" dirty="0"/>
              <a:t>}(TYPE angle, TYPE x, TYPE y, TYPE z);</a:t>
            </a:r>
          </a:p>
          <a:p>
            <a:pPr eaLnBrk="1" hangingPunct="1">
              <a:lnSpc>
                <a:spcPct val="80000"/>
              </a:lnSpc>
              <a:buFontTx/>
              <a:buNone/>
            </a:pPr>
            <a:r>
              <a:rPr lang="en-US" altLang="en-US" sz="1600" i="1" dirty="0"/>
              <a:t>Multiplies the current matrix by a matrix that rotates an object (or the local coordinate system) in a counterclockwise direction about the ray from the origin through the point (x, y, z). The angle parameter specifies the angle of rotation in degrees.</a:t>
            </a:r>
          </a:p>
          <a:p>
            <a:pPr eaLnBrk="1" hangingPunct="1">
              <a:lnSpc>
                <a:spcPct val="80000"/>
              </a:lnSpc>
            </a:pPr>
            <a:r>
              <a:rPr lang="en-US" altLang="en-US" sz="1600" b="1" dirty="0"/>
              <a:t>Scale</a:t>
            </a:r>
          </a:p>
          <a:p>
            <a:pPr eaLnBrk="1" hangingPunct="1">
              <a:lnSpc>
                <a:spcPct val="80000"/>
              </a:lnSpc>
              <a:buFontTx/>
              <a:buNone/>
            </a:pPr>
            <a:r>
              <a:rPr lang="en-US" altLang="en-US" sz="1600" i="1" dirty="0"/>
              <a:t>void </a:t>
            </a:r>
            <a:r>
              <a:rPr lang="en-US" altLang="en-US" sz="1600" b="1" i="1" dirty="0" err="1"/>
              <a:t>glScale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stretches, shrinks, or reflects an object along the axes. Each x, y, and z coordinate of every point in the object is multiplied by the corresponding argument x, y, or z. With the local coordinate system approach, the local coordinate axes are stretched, shrunk, or reflected by the x, y, and z factors, and the associated object is transformed with them.</a:t>
            </a:r>
            <a:endParaRPr lang="en-US" altLang="en-US" sz="1600" dirty="0"/>
          </a:p>
          <a:p>
            <a:pPr eaLnBrk="1" hangingPunct="1">
              <a:lnSpc>
                <a:spcPct val="80000"/>
              </a:lnSpc>
              <a:buFontTx/>
              <a:buNone/>
            </a:pPr>
            <a:endParaRPr lang="en-US" altLang="en-US" sz="1600" dirty="0"/>
          </a:p>
          <a:p>
            <a:pPr eaLnBrk="1" hangingPunct="1">
              <a:lnSpc>
                <a:spcPct val="80000"/>
              </a:lnSpc>
              <a:buFontTx/>
              <a:buNone/>
            </a:pPr>
            <a:endParaRPr lang="en-US" altLang="en-US" sz="1600" dirty="0"/>
          </a:p>
          <a:p>
            <a:pPr eaLnBrk="1" hangingPunct="1">
              <a:lnSpc>
                <a:spcPct val="80000"/>
              </a:lnSpc>
            </a:pPr>
            <a:endParaRPr lang="en-US" altLang="en-US" sz="1600" dirty="0"/>
          </a:p>
        </p:txBody>
      </p:sp>
    </p:spTree>
    <p:extLst>
      <p:ext uri="{BB962C8B-B14F-4D97-AF65-F5344CB8AC3E}">
        <p14:creationId xmlns:p14="http://schemas.microsoft.com/office/powerpoint/2010/main" val="838002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Transformaciones básicas II</a:t>
            </a:r>
          </a:p>
        </p:txBody>
      </p:sp>
      <p:sp>
        <p:nvSpPr>
          <p:cNvPr id="52227" name="Rectangle 3"/>
          <p:cNvSpPr>
            <a:spLocks noGrp="1" noChangeArrowheads="1"/>
          </p:cNvSpPr>
          <p:nvPr>
            <p:ph type="body" idx="1"/>
          </p:nvPr>
        </p:nvSpPr>
        <p:spPr>
          <a:xfrm>
            <a:off x="627017" y="1515291"/>
            <a:ext cx="10726783" cy="4661672"/>
          </a:xfrm>
        </p:spPr>
        <p:txBody>
          <a:bodyPr>
            <a:normAutofit lnSpcReduction="10000"/>
          </a:bodyPr>
          <a:lstStyle/>
          <a:p>
            <a:pPr eaLnBrk="1" hangingPunct="1">
              <a:lnSpc>
                <a:spcPct val="80000"/>
              </a:lnSpc>
            </a:pPr>
            <a:r>
              <a:rPr lang="en-US" altLang="en-US" sz="2000" i="1" dirty="0"/>
              <a:t>void </a:t>
            </a:r>
            <a:r>
              <a:rPr lang="en-US" altLang="en-US" sz="2000" b="1" i="1" dirty="0" err="1"/>
              <a:t>glLoadMatrix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Sets the sixteen values of the current matrix to those specified by </a:t>
            </a:r>
            <a:r>
              <a:rPr lang="en-US" altLang="en-US" sz="2000" i="1" dirty="0"/>
              <a:t>m</a:t>
            </a:r>
            <a:r>
              <a:rPr lang="en-US" altLang="en-US" sz="2000" dirty="0"/>
              <a:t>.</a:t>
            </a:r>
          </a:p>
          <a:p>
            <a:pPr eaLnBrk="1" hangingPunct="1">
              <a:lnSpc>
                <a:spcPct val="80000"/>
              </a:lnSpc>
            </a:pPr>
            <a:r>
              <a:rPr lang="en-US" altLang="en-US" sz="2000" i="1" dirty="0"/>
              <a:t>void </a:t>
            </a:r>
            <a:r>
              <a:rPr lang="en-US" altLang="en-US" sz="2000" b="1" i="1" dirty="0" err="1"/>
              <a:t>glMultMatrix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Multiplies the matrix specified by the sixteen values pointed to by </a:t>
            </a:r>
            <a:r>
              <a:rPr lang="en-US" altLang="en-US" sz="2000" i="1" dirty="0"/>
              <a:t>m</a:t>
            </a:r>
            <a:r>
              <a:rPr lang="en-US" altLang="en-US" sz="2000" dirty="0"/>
              <a:t> by the current matrix and stores the result as the current matrix. </a:t>
            </a:r>
          </a:p>
          <a:p>
            <a:pPr eaLnBrk="1" hangingPunct="1">
              <a:lnSpc>
                <a:spcPct val="80000"/>
              </a:lnSpc>
            </a:pPr>
            <a:r>
              <a:rPr lang="en-US" altLang="en-US" sz="2000" dirty="0" smtClean="0"/>
              <a:t>The </a:t>
            </a:r>
            <a:r>
              <a:rPr lang="en-US" altLang="en-US" sz="2000" dirty="0"/>
              <a:t>argument for both these commands is a vector of sixteen values (m1, m2, ... , m16) that specifies a matrix </a:t>
            </a:r>
            <a:r>
              <a:rPr lang="en-US" altLang="en-US" sz="2000" b="1" dirty="0"/>
              <a:t>M </a:t>
            </a:r>
            <a:r>
              <a:rPr lang="en-US" altLang="en-US" sz="2000" dirty="0"/>
              <a:t>as follows:</a:t>
            </a:r>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pPr>
            <a:r>
              <a:rPr lang="en-US" altLang="en-US" sz="2000" b="1" dirty="0" smtClean="0"/>
              <a:t>Nota </a:t>
            </a:r>
            <a:r>
              <a:rPr lang="en-US" altLang="en-US" sz="2000" b="1" dirty="0" err="1" smtClean="0"/>
              <a:t>sobre</a:t>
            </a:r>
            <a:r>
              <a:rPr lang="en-US" altLang="en-US" sz="2000" b="1" dirty="0" smtClean="0"/>
              <a:t> el </a:t>
            </a:r>
            <a:r>
              <a:rPr lang="en-US" altLang="en-US" sz="2000" b="1" dirty="0" err="1" smtClean="0"/>
              <a:t>orden</a:t>
            </a:r>
            <a:r>
              <a:rPr lang="en-US" altLang="en-US" sz="2000" b="1" dirty="0" smtClean="0"/>
              <a:t> de </a:t>
            </a:r>
            <a:r>
              <a:rPr lang="en-US" altLang="en-US" sz="2000" b="1" dirty="0" err="1" smtClean="0"/>
              <a:t>aplicación</a:t>
            </a:r>
            <a:r>
              <a:rPr lang="en-US" altLang="en-US" sz="2000" b="1" dirty="0" smtClean="0"/>
              <a:t> de </a:t>
            </a:r>
            <a:r>
              <a:rPr lang="en-US" altLang="en-US" sz="2000" b="1" dirty="0" err="1" smtClean="0"/>
              <a:t>transformaciones</a:t>
            </a:r>
            <a:r>
              <a:rPr lang="en-US" altLang="en-US" sz="2000" b="1" dirty="0" smtClean="0"/>
              <a:t>: </a:t>
            </a:r>
            <a:r>
              <a:rPr lang="en-US" altLang="en-US" sz="2000" dirty="0"/>
              <a:t>All matrix multiplication with OpenGL occurs as follows: Suppose the current matrix is </a:t>
            </a:r>
            <a:r>
              <a:rPr lang="en-US" altLang="en-US" sz="2000" b="1" dirty="0"/>
              <a:t>C </a:t>
            </a:r>
            <a:r>
              <a:rPr lang="en-US" altLang="en-US" sz="2000" dirty="0"/>
              <a:t>and the matrix specified with </a:t>
            </a:r>
            <a:r>
              <a:rPr lang="en-US" altLang="en-US" sz="2000" b="1" dirty="0" err="1"/>
              <a:t>glMultMatrix</a:t>
            </a:r>
            <a:r>
              <a:rPr lang="en-US" altLang="en-US" sz="2000" b="1" dirty="0"/>
              <a:t>*() </a:t>
            </a:r>
            <a:r>
              <a:rPr lang="en-US" altLang="en-US" sz="2000" dirty="0"/>
              <a:t>or any of the transformation commands is </a:t>
            </a:r>
            <a:r>
              <a:rPr lang="en-US" altLang="en-US" sz="2000" b="1" dirty="0"/>
              <a:t>M</a:t>
            </a:r>
            <a:r>
              <a:rPr lang="en-US" altLang="en-US" sz="2000" dirty="0"/>
              <a:t>. After multiplication, the final matrix is always </a:t>
            </a:r>
            <a:r>
              <a:rPr lang="en-US" altLang="en-US" sz="2000" b="1" dirty="0"/>
              <a:t>CM</a:t>
            </a:r>
            <a:r>
              <a:rPr lang="en-US" altLang="en-US" sz="2000" dirty="0" smtClean="0"/>
              <a:t>.</a:t>
            </a:r>
            <a:endParaRPr lang="en-US" altLang="en-US" sz="2000" dirty="0"/>
          </a:p>
          <a:p>
            <a:pPr eaLnBrk="1" hangingPunct="1">
              <a:lnSpc>
                <a:spcPct val="80000"/>
              </a:lnSpc>
            </a:pPr>
            <a:r>
              <a:rPr lang="en-US" altLang="en-US" sz="2000" b="1" dirty="0" err="1" smtClean="0"/>
              <a:t>Información</a:t>
            </a:r>
            <a:r>
              <a:rPr lang="en-US" altLang="en-US" sz="2000" b="1" dirty="0" smtClean="0"/>
              <a:t> </a:t>
            </a:r>
            <a:r>
              <a:rPr lang="en-US" altLang="en-US" sz="2000" b="1" dirty="0" err="1" smtClean="0"/>
              <a:t>adicional</a:t>
            </a:r>
            <a:r>
              <a:rPr lang="en-US" altLang="en-US" sz="2000" b="1" dirty="0" smtClean="0"/>
              <a:t>:</a:t>
            </a:r>
            <a:r>
              <a:rPr lang="en-US" altLang="en-US" sz="2000" dirty="0" smtClean="0"/>
              <a:t> </a:t>
            </a:r>
            <a:r>
              <a:rPr lang="en-US" altLang="en-US" sz="2000" dirty="0"/>
              <a:t>leer "Advanced Matrix Manipulation ", Chapter 4. Geometric Transformations: The Pipeline, </a:t>
            </a:r>
            <a:r>
              <a:rPr lang="en-US" altLang="en-US" sz="2000" b="1" dirty="0"/>
              <a:t>OpenGL® </a:t>
            </a:r>
            <a:r>
              <a:rPr lang="en-US" altLang="en-US" sz="2000" b="1" dirty="0" err="1"/>
              <a:t>SuperBible</a:t>
            </a:r>
            <a:r>
              <a:rPr lang="en-US" altLang="en-US" sz="2000" dirty="0"/>
              <a:t>  </a:t>
            </a:r>
          </a:p>
          <a:p>
            <a:pPr marL="0" indent="0" eaLnBrk="1" hangingPunct="1">
              <a:lnSpc>
                <a:spcPct val="80000"/>
              </a:lnSpc>
              <a:buNone/>
            </a:pPr>
            <a:endParaRPr lang="en-US" altLang="en-US" sz="2000"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713" y="3271927"/>
            <a:ext cx="2563431" cy="138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90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err="1" smtClean="0"/>
              <a:t>Tarea</a:t>
            </a:r>
            <a:r>
              <a:rPr lang="en-US" altLang="en-US" dirty="0" smtClean="0"/>
              <a:t> 2: </a:t>
            </a:r>
            <a:r>
              <a:rPr lang="en-US" altLang="en-US" dirty="0" err="1" smtClean="0"/>
              <a:t>objeto</a:t>
            </a:r>
            <a:r>
              <a:rPr lang="en-US" altLang="en-US" dirty="0" smtClean="0"/>
              <a:t> </a:t>
            </a:r>
            <a:r>
              <a:rPr lang="en-US" altLang="en-US" dirty="0" err="1" smtClean="0"/>
              <a:t>articulado</a:t>
            </a:r>
            <a:endParaRPr lang="en-US" altLang="en-US" dirty="0" smtClean="0"/>
          </a:p>
        </p:txBody>
      </p:sp>
      <p:sp>
        <p:nvSpPr>
          <p:cNvPr id="52227" name="Rectangle 3"/>
          <p:cNvSpPr>
            <a:spLocks noGrp="1" noChangeArrowheads="1"/>
          </p:cNvSpPr>
          <p:nvPr>
            <p:ph type="body" idx="1"/>
          </p:nvPr>
        </p:nvSpPr>
        <p:spPr>
          <a:xfrm>
            <a:off x="627017" y="1703977"/>
            <a:ext cx="10726783" cy="4661672"/>
          </a:xfrm>
        </p:spPr>
        <p:txBody>
          <a:bodyPr>
            <a:normAutofit/>
          </a:bodyPr>
          <a:lstStyle/>
          <a:p>
            <a:pPr eaLnBrk="1" hangingPunct="1">
              <a:lnSpc>
                <a:spcPct val="80000"/>
              </a:lnSpc>
            </a:pPr>
            <a:r>
              <a:rPr lang="en-US" altLang="en-US" sz="2000" dirty="0" smtClean="0"/>
              <a:t>El </a:t>
            </a:r>
            <a:r>
              <a:rPr lang="en-US" altLang="en-US" sz="2000" dirty="0" err="1" smtClean="0"/>
              <a:t>objetivo</a:t>
            </a:r>
            <a:r>
              <a:rPr lang="en-US" altLang="en-US" sz="2000" dirty="0" smtClean="0"/>
              <a:t> de la </a:t>
            </a:r>
            <a:r>
              <a:rPr lang="en-US" altLang="en-US" sz="2000" dirty="0" err="1" smtClean="0"/>
              <a:t>tarea</a:t>
            </a:r>
            <a:r>
              <a:rPr lang="en-US" altLang="en-US" sz="2000" dirty="0" smtClean="0"/>
              <a:t> </a:t>
            </a:r>
            <a:r>
              <a:rPr lang="en-US" altLang="en-US" sz="2000" dirty="0" err="1" smtClean="0"/>
              <a:t>es</a:t>
            </a:r>
            <a:r>
              <a:rPr lang="en-US" altLang="en-US" sz="2000" dirty="0" smtClean="0"/>
              <a:t> </a:t>
            </a:r>
            <a:r>
              <a:rPr lang="en-US" altLang="en-US" sz="2000" dirty="0" err="1" smtClean="0"/>
              <a:t>implementar</a:t>
            </a:r>
            <a:r>
              <a:rPr lang="en-US" altLang="en-US" sz="2000" dirty="0" smtClean="0"/>
              <a:t> </a:t>
            </a:r>
            <a:r>
              <a:rPr lang="en-US" altLang="en-US" sz="2000" dirty="0" err="1" smtClean="0"/>
              <a:t>unas</a:t>
            </a:r>
            <a:r>
              <a:rPr lang="en-US" altLang="en-US" sz="2000" dirty="0" smtClean="0"/>
              <a:t> </a:t>
            </a:r>
            <a:r>
              <a:rPr lang="en-US" altLang="en-US" sz="2000" dirty="0" err="1" smtClean="0"/>
              <a:t>transformaciones</a:t>
            </a:r>
            <a:r>
              <a:rPr lang="en-US" altLang="en-US" sz="2000" dirty="0" smtClean="0"/>
              <a:t> </a:t>
            </a:r>
            <a:r>
              <a:rPr lang="en-US" altLang="en-US" sz="2000" dirty="0" err="1" smtClean="0"/>
              <a:t>anidadas</a:t>
            </a:r>
            <a:endParaRPr lang="en-US" altLang="en-US" sz="2000" dirty="0"/>
          </a:p>
          <a:p>
            <a:pPr eaLnBrk="1" hangingPunct="1">
              <a:lnSpc>
                <a:spcPct val="80000"/>
              </a:lnSpc>
            </a:pPr>
            <a:r>
              <a:rPr lang="en-US" altLang="en-US" sz="2000" dirty="0" err="1" smtClean="0"/>
              <a:t>En</a:t>
            </a:r>
            <a:r>
              <a:rPr lang="en-US" altLang="en-US" sz="2000" dirty="0" smtClean="0"/>
              <a:t> </a:t>
            </a:r>
            <a:r>
              <a:rPr lang="en-US" altLang="en-US" sz="2000" dirty="0" err="1" smtClean="0"/>
              <a:t>apariencia</a:t>
            </a:r>
            <a:r>
              <a:rPr lang="en-US" altLang="en-US" sz="2000" dirty="0" smtClean="0"/>
              <a:t>, </a:t>
            </a:r>
            <a:r>
              <a:rPr lang="en-US" altLang="en-US" sz="2000" dirty="0" err="1" smtClean="0"/>
              <a:t>su</a:t>
            </a:r>
            <a:r>
              <a:rPr lang="en-US" altLang="en-US" sz="2000" dirty="0" smtClean="0"/>
              <a:t> </a:t>
            </a:r>
            <a:r>
              <a:rPr lang="en-US" altLang="en-US" sz="2000" dirty="0" err="1" smtClean="0"/>
              <a:t>objeto</a:t>
            </a:r>
            <a:r>
              <a:rPr lang="en-US" altLang="en-US" sz="2000" dirty="0" smtClean="0"/>
              <a:t> virtual </a:t>
            </a:r>
            <a:r>
              <a:rPr lang="en-US" altLang="en-US" sz="2000" dirty="0" err="1" smtClean="0"/>
              <a:t>debe</a:t>
            </a:r>
            <a:r>
              <a:rPr lang="en-US" altLang="en-US" sz="2000" dirty="0" smtClean="0"/>
              <a:t> </a:t>
            </a:r>
            <a:r>
              <a:rPr lang="en-US" altLang="en-US" sz="2000" dirty="0" err="1" smtClean="0"/>
              <a:t>tener</a:t>
            </a:r>
            <a:r>
              <a:rPr lang="en-US" altLang="en-US" sz="2000" dirty="0" smtClean="0"/>
              <a:t> </a:t>
            </a:r>
            <a:r>
              <a:rPr lang="en-US" altLang="en-US" sz="2000" dirty="0" err="1" smtClean="0"/>
              <a:t>por</a:t>
            </a:r>
            <a:r>
              <a:rPr lang="en-US" altLang="en-US" sz="2000" dirty="0" smtClean="0"/>
              <a:t> lo </a:t>
            </a:r>
            <a:r>
              <a:rPr lang="en-US" altLang="en-US" sz="2000" dirty="0" err="1" smtClean="0"/>
              <a:t>menos</a:t>
            </a:r>
            <a:r>
              <a:rPr lang="en-US" altLang="en-US" sz="2000" dirty="0" smtClean="0"/>
              <a:t> dos </a:t>
            </a:r>
            <a:r>
              <a:rPr lang="en-US" altLang="en-US" sz="2000" dirty="0" err="1" smtClean="0"/>
              <a:t>grados</a:t>
            </a:r>
            <a:r>
              <a:rPr lang="en-US" altLang="en-US" sz="2000" dirty="0" smtClean="0"/>
              <a:t> de </a:t>
            </a:r>
            <a:r>
              <a:rPr lang="en-US" altLang="en-US" sz="2000" dirty="0" err="1" smtClean="0"/>
              <a:t>libertad</a:t>
            </a:r>
            <a:r>
              <a:rPr lang="en-US" altLang="en-US" sz="2000" dirty="0" smtClean="0"/>
              <a:t> </a:t>
            </a:r>
            <a:r>
              <a:rPr lang="en-US" altLang="en-US" sz="2000" dirty="0" err="1" smtClean="0"/>
              <a:t>suboridandos</a:t>
            </a:r>
            <a:r>
              <a:rPr lang="en-US" altLang="en-US" sz="2000" dirty="0" smtClean="0"/>
              <a:t>, </a:t>
            </a:r>
            <a:r>
              <a:rPr lang="en-US" altLang="en-US" sz="2000" dirty="0" err="1" smtClean="0"/>
              <a:t>como</a:t>
            </a:r>
            <a:r>
              <a:rPr lang="en-US" altLang="en-US" sz="2000" dirty="0" smtClean="0"/>
              <a:t> </a:t>
            </a:r>
            <a:r>
              <a:rPr lang="en-US" altLang="en-US" sz="2000" dirty="0" err="1" smtClean="0"/>
              <a:t>en</a:t>
            </a:r>
            <a:r>
              <a:rPr lang="en-US" altLang="en-US" sz="2000" dirty="0" smtClean="0"/>
              <a:t> el </a:t>
            </a:r>
            <a:r>
              <a:rPr lang="en-US" altLang="en-US" sz="2000" dirty="0" err="1" smtClean="0"/>
              <a:t>sistema</a:t>
            </a:r>
            <a:r>
              <a:rPr lang="en-US" altLang="en-US" sz="2000" dirty="0" smtClean="0"/>
              <a:t> </a:t>
            </a:r>
            <a:r>
              <a:rPr lang="en-US" altLang="en-US" sz="2000" dirty="0" err="1" smtClean="0"/>
              <a:t>tipo</a:t>
            </a:r>
            <a:r>
              <a:rPr lang="en-US" altLang="en-US" sz="2000" dirty="0" smtClean="0"/>
              <a:t> </a:t>
            </a:r>
            <a:r>
              <a:rPr lang="en-US" altLang="en-US" sz="2000" dirty="0" err="1" smtClean="0"/>
              <a:t>brazo-muñeca-dedo</a:t>
            </a:r>
            <a:endParaRPr lang="en-US" altLang="en-US" sz="2000" dirty="0" smtClean="0"/>
          </a:p>
          <a:p>
            <a:pPr eaLnBrk="1" hangingPunct="1">
              <a:lnSpc>
                <a:spcPct val="80000"/>
              </a:lnSpc>
            </a:pPr>
            <a:r>
              <a:rPr lang="en-US" altLang="en-US" sz="2000" dirty="0" err="1" smtClean="0"/>
              <a:t>Cada</a:t>
            </a:r>
            <a:r>
              <a:rPr lang="en-US" altLang="en-US" sz="2000" dirty="0" smtClean="0"/>
              <a:t> </a:t>
            </a:r>
            <a:r>
              <a:rPr lang="en-US" altLang="en-US" sz="2000" dirty="0" err="1" smtClean="0"/>
              <a:t>grado</a:t>
            </a:r>
            <a:r>
              <a:rPr lang="en-US" altLang="en-US" sz="2000" dirty="0" smtClean="0"/>
              <a:t> de </a:t>
            </a:r>
            <a:r>
              <a:rPr lang="en-US" altLang="en-US" sz="2000" dirty="0" err="1" smtClean="0"/>
              <a:t>libertad</a:t>
            </a:r>
            <a:r>
              <a:rPr lang="en-US" altLang="en-US" sz="2000" dirty="0" smtClean="0"/>
              <a:t> </a:t>
            </a:r>
            <a:r>
              <a:rPr lang="en-US" altLang="en-US" sz="2000" dirty="0" err="1" smtClean="0"/>
              <a:t>debe</a:t>
            </a:r>
            <a:r>
              <a:rPr lang="en-US" altLang="en-US" sz="2000" dirty="0" smtClean="0"/>
              <a:t> </a:t>
            </a:r>
            <a:r>
              <a:rPr lang="en-US" altLang="en-US" sz="2000" dirty="0" err="1" smtClean="0"/>
              <a:t>ser</a:t>
            </a:r>
            <a:r>
              <a:rPr lang="en-US" altLang="en-US" sz="2000" dirty="0" smtClean="0"/>
              <a:t> </a:t>
            </a:r>
            <a:r>
              <a:rPr lang="en-US" altLang="en-US" sz="2000" dirty="0" err="1" smtClean="0"/>
              <a:t>controlado</a:t>
            </a:r>
            <a:r>
              <a:rPr lang="en-US" altLang="en-US" sz="2000" dirty="0" smtClean="0"/>
              <a:t> a dos </a:t>
            </a:r>
            <a:r>
              <a:rPr lang="en-US" altLang="en-US" sz="2000" dirty="0" err="1" smtClean="0"/>
              <a:t>direcciones</a:t>
            </a:r>
            <a:r>
              <a:rPr lang="en-US" altLang="en-US" sz="2000" dirty="0" smtClean="0"/>
              <a:t> </a:t>
            </a:r>
            <a:r>
              <a:rPr lang="en-US" altLang="en-US" sz="2000" dirty="0" err="1" smtClean="0"/>
              <a:t>contraraios</a:t>
            </a:r>
            <a:r>
              <a:rPr lang="en-US" altLang="en-US" sz="2000" dirty="0" smtClean="0"/>
              <a:t> </a:t>
            </a:r>
            <a:r>
              <a:rPr lang="en-US" altLang="en-US" sz="2000" dirty="0" err="1" smtClean="0"/>
              <a:t>mediante</a:t>
            </a:r>
            <a:r>
              <a:rPr lang="en-US" altLang="en-US" sz="2000" dirty="0" smtClean="0"/>
              <a:t> un par de </a:t>
            </a:r>
            <a:r>
              <a:rPr lang="en-US" altLang="en-US" sz="2000" dirty="0" err="1" smtClean="0"/>
              <a:t>teclas</a:t>
            </a:r>
            <a:r>
              <a:rPr lang="en-US" altLang="en-US" sz="2000" dirty="0" smtClean="0"/>
              <a:t> </a:t>
            </a:r>
          </a:p>
          <a:p>
            <a:pPr eaLnBrk="1" hangingPunct="1">
              <a:lnSpc>
                <a:spcPct val="80000"/>
              </a:lnSpc>
            </a:pPr>
            <a:r>
              <a:rPr lang="en-US" altLang="en-US" sz="2000" dirty="0" err="1" smtClean="0"/>
              <a:t>Enterga</a:t>
            </a:r>
            <a:r>
              <a:rPr lang="en-US" altLang="en-US" sz="2000" dirty="0" smtClean="0"/>
              <a:t>:  </a:t>
            </a:r>
            <a:r>
              <a:rPr lang="en-US" altLang="en-US" sz="2000" dirty="0" smtClean="0"/>
              <a:t>21/03/2022</a:t>
            </a:r>
            <a:endParaRPr lang="en-US" altLang="en-US" sz="2000" dirty="0"/>
          </a:p>
          <a:p>
            <a:pPr marL="0" indent="0" eaLnBrk="1" hangingPunct="1">
              <a:lnSpc>
                <a:spcPct val="80000"/>
              </a:lnSpc>
              <a:buNone/>
            </a:pPr>
            <a:endParaRPr lang="en-US" altLang="en-US" sz="2000" dirty="0"/>
          </a:p>
        </p:txBody>
      </p:sp>
    </p:spTree>
    <p:extLst>
      <p:ext uri="{BB962C8B-B14F-4D97-AF65-F5344CB8AC3E}">
        <p14:creationId xmlns:p14="http://schemas.microsoft.com/office/powerpoint/2010/main" val="223456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698</TotalTime>
  <Words>684</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Bradley Hand ITC</vt:lpstr>
      <vt:lpstr>Calibri</vt:lpstr>
      <vt:lpstr>Calibri Light</vt:lpstr>
      <vt:lpstr>Symbol</vt:lpstr>
      <vt:lpstr>Tema de Office</vt:lpstr>
      <vt:lpstr>Trimestre: 22-I uea: Graficas por Computadora(1151051)  Grupo CMIXT01; Horario: Lu-Mie-Vie 11:30—13:00 RESUMENES DEL CURSO Sección: Transformaciones del modelo</vt:lpstr>
      <vt:lpstr>Resumen</vt:lpstr>
      <vt:lpstr>Organigrama para explicar la relación de los temas del curso</vt:lpstr>
      <vt:lpstr>Transformaciones del modelo I</vt:lpstr>
      <vt:lpstr>Transformaciones básicas I</vt:lpstr>
      <vt:lpstr>Transformaciones básicas II</vt:lpstr>
      <vt:lpstr>Tarea 2: objeto articulado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68</cp:revision>
  <dcterms:created xsi:type="dcterms:W3CDTF">2020-05-15T00:49:28Z</dcterms:created>
  <dcterms:modified xsi:type="dcterms:W3CDTF">2022-03-15T01:18:51Z</dcterms:modified>
</cp:coreProperties>
</file>