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4" r:id="rId4"/>
    <p:sldId id="260" r:id="rId5"/>
    <p:sldId id="265" r:id="rId6"/>
    <p:sldId id="266" r:id="rId7"/>
    <p:sldId id="267" r:id="rId8"/>
    <p:sldId id="268" r:id="rId9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3" autoAdjust="0"/>
    <p:restoredTop sz="94660"/>
  </p:normalViewPr>
  <p:slideViewPr>
    <p:cSldViewPr snapToGrid="0">
      <p:cViewPr varScale="1">
        <p:scale>
          <a:sx n="66" d="100"/>
          <a:sy n="66" d="100"/>
        </p:scale>
        <p:origin x="78" y="61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28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452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68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21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143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227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07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751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48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495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949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2033C-87CA-44F6-B5AE-8E60FEB7F6D2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40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graficas.22i@g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newton.uam.mx/xgeorge/uea/graficacion/Libros_de_apoyo_y_presentaciones/EdAngel_InteractiveComputerGraphics_book_CD/BOOK_PROGRAMS/cube.c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newton.uam.mx/xgeorge/uea/graficacion/Libros_de_apoyo_y_presentaciones/EdAngel_InteractiveComputerGraphics_book_CD/BOOK_PROGRAMS/cube.c" TargetMode="External"/><Relationship Id="rId2" Type="http://schemas.openxmlformats.org/officeDocument/2006/relationships/hyperlink" Target="http://newton.uam.mx/xgeorge/uea/graficacion/20_I/piramide_correcta.cpp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30"/>
            <a:ext cx="11263085" cy="2455405"/>
          </a:xfrm>
        </p:spPr>
        <p:txBody>
          <a:bodyPr>
            <a:normAutofit fontScale="90000"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22-I</a:t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Graficas por Computadora(1151051)</a:t>
            </a:r>
            <a:br>
              <a:rPr lang="es-MX" sz="3600" dirty="0"/>
            </a:br>
            <a:r>
              <a:rPr lang="es-MX" sz="3600" dirty="0"/>
              <a:t> </a:t>
            </a:r>
            <a:r>
              <a:rPr lang="es-MX" sz="3600" b="1" dirty="0"/>
              <a:t>Grupo</a:t>
            </a:r>
            <a:r>
              <a:rPr lang="es-MX" sz="3600" dirty="0"/>
              <a:t> CMIXT01; </a:t>
            </a:r>
            <a:r>
              <a:rPr lang="es-MX" sz="3600" b="1" dirty="0"/>
              <a:t>Horario:</a:t>
            </a:r>
            <a:r>
              <a:rPr lang="es-MX" sz="3600" dirty="0"/>
              <a:t> Lu-Mie-Vie 11:30—13:00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/>
              <a:t>Sección: Dos maneras de crear cubo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78972" y="2960914"/>
            <a:ext cx="4978400" cy="3381828"/>
          </a:xfrm>
        </p:spPr>
        <p:txBody>
          <a:bodyPr/>
          <a:lstStyle/>
          <a:p>
            <a:r>
              <a:rPr lang="en-US" dirty="0" smtClean="0"/>
              <a:t>PROFESOR:	  </a:t>
            </a:r>
          </a:p>
          <a:p>
            <a:r>
              <a:rPr lang="en-US" dirty="0" smtClean="0"/>
              <a:t>GUEORGI KHATCHATOUROV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http://newton.uam.mx/xgeorge/</a:t>
            </a:r>
            <a:endParaRPr lang="en-US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6654795" y="3120570"/>
            <a:ext cx="4978400" cy="3127831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Ayudante</a:t>
            </a:r>
            <a:r>
              <a:rPr lang="en-US" dirty="0" smtClean="0"/>
              <a:t>:	  </a:t>
            </a:r>
          </a:p>
          <a:p>
            <a:r>
              <a:rPr lang="es-ES" sz="3200" b="1" dirty="0"/>
              <a:t>Carlos </a:t>
            </a:r>
            <a:r>
              <a:rPr lang="es-ES" sz="3200" b="1" dirty="0" err="1"/>
              <a:t>Yoshimar</a:t>
            </a:r>
            <a:r>
              <a:rPr lang="es-ES" sz="3200" b="1" dirty="0"/>
              <a:t> Hernández Badillo</a:t>
            </a:r>
            <a:r>
              <a:rPr lang="es-ES" sz="3200" dirty="0"/>
              <a:t> </a:t>
            </a:r>
            <a:endParaRPr lang="en-US" sz="4400" dirty="0"/>
          </a:p>
          <a:p>
            <a:endParaRPr lang="en-US" sz="3200" dirty="0" smtClean="0"/>
          </a:p>
          <a:p>
            <a:endParaRPr lang="en-US" sz="3200" dirty="0"/>
          </a:p>
          <a:p>
            <a:endParaRPr lang="en-US" sz="3200" dirty="0" smtClean="0"/>
          </a:p>
          <a:p>
            <a:endParaRPr lang="en-US" sz="3200" dirty="0"/>
          </a:p>
          <a:p>
            <a:endParaRPr lang="en-US" sz="3200" dirty="0" smtClean="0"/>
          </a:p>
          <a:p>
            <a:endParaRPr lang="es-ES" sz="3200" b="1" dirty="0" smtClean="0"/>
          </a:p>
          <a:p>
            <a:endParaRPr lang="es-ES" sz="3200" b="1" dirty="0"/>
          </a:p>
          <a:p>
            <a:r>
              <a:rPr lang="es-ES" sz="3200" u="sng" smtClean="0">
                <a:hlinkClick r:id="rId2"/>
              </a:rPr>
              <a:t>graficas.22i@gmail.com</a:t>
            </a:r>
            <a:r>
              <a:rPr lang="es-ES" sz="3200" b="1" smtClean="0"/>
              <a:t> </a:t>
            </a:r>
            <a:endParaRPr lang="en-US" sz="3200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3308" y="3814318"/>
            <a:ext cx="1452243" cy="1570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8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/>
          </a:bodyPr>
          <a:lstStyle/>
          <a:p>
            <a:pPr algn="ctr"/>
            <a:r>
              <a:rPr lang="es-MX" dirty="0" smtClean="0"/>
              <a:t>Resumen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22400"/>
            <a:ext cx="10515600" cy="5339152"/>
          </a:xfrm>
        </p:spPr>
        <p:txBody>
          <a:bodyPr>
            <a:normAutofit fontScale="92500" lnSpcReduction="10000"/>
          </a:bodyPr>
          <a:lstStyle/>
          <a:p>
            <a:r>
              <a:rPr lang="es-419" sz="3200" dirty="0" smtClean="0"/>
              <a:t>Se contrastan dos maneras construir cubo: </a:t>
            </a:r>
          </a:p>
          <a:p>
            <a:pPr lvl="1"/>
            <a:r>
              <a:rPr lang="es-419" dirty="0" smtClean="0"/>
              <a:t>Mediante las coordenadas de vértices del cubo en 3D</a:t>
            </a:r>
          </a:p>
          <a:p>
            <a:pPr lvl="1"/>
            <a:r>
              <a:rPr lang="es-419" dirty="0" smtClean="0"/>
              <a:t>Mediante serie de trasformaciones del modelo de una sola cara</a:t>
            </a:r>
          </a:p>
          <a:p>
            <a:r>
              <a:rPr lang="es-419" dirty="0" smtClean="0"/>
              <a:t>La 1a técnica se ilustra mediante el programa de Ed. </a:t>
            </a:r>
            <a:r>
              <a:rPr lang="es-419" dirty="0" err="1" smtClean="0"/>
              <a:t>Angel</a:t>
            </a:r>
            <a:r>
              <a:rPr lang="es-419" dirty="0"/>
              <a:t> </a:t>
            </a:r>
            <a:r>
              <a:rPr lang="es-419" sz="2000" dirty="0">
                <a:hlinkClick r:id="rId2"/>
              </a:rPr>
              <a:t>http://</a:t>
            </a:r>
            <a:r>
              <a:rPr lang="es-419" sz="2000" dirty="0" smtClean="0">
                <a:hlinkClick r:id="rId2"/>
              </a:rPr>
              <a:t>newton.uam.mx/xgeorge/uea/graficacion/Libros_de_apoyo_y_presentaciones/EdAngel_InteractiveComputerGraphics_book_CD/BOOK_PROGRAMS/cube.c</a:t>
            </a:r>
            <a:endParaRPr lang="es-419" sz="2000" dirty="0" smtClean="0"/>
          </a:p>
          <a:p>
            <a:r>
              <a:rPr lang="es-419" dirty="0" smtClean="0"/>
              <a:t>Luego </a:t>
            </a:r>
            <a:r>
              <a:rPr lang="es-419" dirty="0"/>
              <a:t>usando el mismo código como la base, el cubo se construye de 2a manera: </a:t>
            </a:r>
            <a:r>
              <a:rPr lang="es-419" sz="2200" dirty="0"/>
              <a:t>http://newton.uam.mx/xgeorge/uea/graficacion/20_I/borrador_cubo_mediante_transformaciones.cpp</a:t>
            </a:r>
            <a:endParaRPr lang="es-419" sz="2200" dirty="0" smtClean="0"/>
          </a:p>
          <a:p>
            <a:r>
              <a:rPr lang="es-419" dirty="0" smtClean="0"/>
              <a:t>En la siguiente diapositiva (Organigrama) se marcan en un color distinto los dos bloques  característicos para cada de los métodos de construcción de modelo</a:t>
            </a:r>
          </a:p>
          <a:p>
            <a:r>
              <a:rPr lang="es-419" dirty="0" smtClean="0"/>
              <a:t>En esta presentación se emplean nuevas funciones de </a:t>
            </a:r>
            <a:r>
              <a:rPr lang="es-419" dirty="0" err="1" smtClean="0"/>
              <a:t>OpenGL</a:t>
            </a:r>
            <a:r>
              <a:rPr lang="es-419" dirty="0" smtClean="0"/>
              <a:t>: </a:t>
            </a:r>
            <a:r>
              <a:rPr lang="es-419" i="1" dirty="0" err="1" smtClean="0"/>
              <a:t>glTranslate</a:t>
            </a:r>
            <a:r>
              <a:rPr lang="es-419" dirty="0"/>
              <a:t>*(), </a:t>
            </a:r>
            <a:r>
              <a:rPr lang="es-419" dirty="0" err="1"/>
              <a:t>glPushMatrix</a:t>
            </a:r>
            <a:r>
              <a:rPr lang="es-419" dirty="0"/>
              <a:t>(); </a:t>
            </a:r>
            <a:r>
              <a:rPr lang="es-419" dirty="0" err="1"/>
              <a:t>glPopMatrix</a:t>
            </a:r>
            <a:r>
              <a:rPr lang="es-419" dirty="0"/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165390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93271"/>
            <a:ext cx="10515600" cy="939203"/>
          </a:xfrm>
        </p:spPr>
        <p:txBody>
          <a:bodyPr>
            <a:normAutofit fontScale="90000"/>
          </a:bodyPr>
          <a:lstStyle/>
          <a:p>
            <a:r>
              <a:rPr lang="en-US" sz="3600" dirty="0" err="1" smtClean="0"/>
              <a:t>Organigrama</a:t>
            </a:r>
            <a:r>
              <a:rPr lang="en-US" sz="3600" dirty="0" smtClean="0"/>
              <a:t> para </a:t>
            </a:r>
            <a:r>
              <a:rPr lang="en-US" sz="3600" dirty="0" err="1" smtClean="0"/>
              <a:t>explicar</a:t>
            </a:r>
            <a:r>
              <a:rPr lang="en-US" sz="3600" dirty="0" smtClean="0"/>
              <a:t> la </a:t>
            </a:r>
            <a:r>
              <a:rPr lang="en-US" sz="3600" dirty="0" err="1" smtClean="0"/>
              <a:t>relación</a:t>
            </a:r>
            <a:r>
              <a:rPr lang="en-US" sz="3600" dirty="0" smtClean="0"/>
              <a:t> de </a:t>
            </a:r>
            <a:r>
              <a:rPr lang="en-US" sz="3600" dirty="0" err="1" smtClean="0"/>
              <a:t>los</a:t>
            </a:r>
            <a:r>
              <a:rPr lang="en-US" sz="3600" dirty="0" smtClean="0"/>
              <a:t> </a:t>
            </a:r>
            <a:r>
              <a:rPr lang="en-US" sz="3600" dirty="0" err="1" smtClean="0"/>
              <a:t>temas</a:t>
            </a:r>
            <a:r>
              <a:rPr lang="en-US" sz="3600" dirty="0" smtClean="0"/>
              <a:t> del </a:t>
            </a:r>
            <a:r>
              <a:rPr lang="en-US" sz="3600" dirty="0" err="1" smtClean="0"/>
              <a:t>curso</a:t>
            </a:r>
            <a:endParaRPr lang="en-U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47166" y="2592631"/>
            <a:ext cx="2936961" cy="682440"/>
          </a:xfrm>
          <a:solidFill>
            <a:srgbClr val="FFC000"/>
          </a:solidFill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Transformaciones</a:t>
            </a:r>
            <a:endParaRPr lang="en-US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7872551" y="2637356"/>
            <a:ext cx="2081347" cy="58547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dirty="0" err="1" smtClean="0"/>
              <a:t>Modelo</a:t>
            </a:r>
            <a:endParaRPr lang="en-US" dirty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7160639" y="2553443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1633627" y="2568389"/>
            <a:ext cx="1621976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Imagen</a:t>
            </a:r>
            <a:endParaRPr lang="en-US" dirty="0"/>
          </a:p>
        </p:txBody>
      </p:sp>
      <p:sp>
        <p:nvSpPr>
          <p:cNvPr id="8" name="Marcador de contenido 2"/>
          <p:cNvSpPr txBox="1">
            <a:spLocks/>
          </p:cNvSpPr>
          <p:nvPr/>
        </p:nvSpPr>
        <p:spPr>
          <a:xfrm>
            <a:off x="3250484" y="2536024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</a:t>
            </a:r>
            <a:endParaRPr lang="en-US" sz="4400" dirty="0"/>
          </a:p>
        </p:txBody>
      </p:sp>
      <p:sp>
        <p:nvSpPr>
          <p:cNvPr id="9" name="Marcador de contenido 2"/>
          <p:cNvSpPr txBox="1">
            <a:spLocks/>
          </p:cNvSpPr>
          <p:nvPr/>
        </p:nvSpPr>
        <p:spPr>
          <a:xfrm>
            <a:off x="1043936" y="1140412"/>
            <a:ext cx="2832168" cy="653834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  <a:r>
              <a:rPr lang="en-US" dirty="0" err="1"/>
              <a:t>Animación</a:t>
            </a:r>
            <a:endParaRPr lang="en-US" dirty="0"/>
          </a:p>
        </p:txBody>
      </p:sp>
      <p:sp>
        <p:nvSpPr>
          <p:cNvPr id="10" name="Marcador de contenido 2"/>
          <p:cNvSpPr txBox="1">
            <a:spLocks/>
          </p:cNvSpPr>
          <p:nvPr/>
        </p:nvSpPr>
        <p:spPr>
          <a:xfrm>
            <a:off x="322217" y="3529741"/>
            <a:ext cx="6418213" cy="1591269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Cadena </a:t>
            </a:r>
            <a:r>
              <a:rPr lang="en-US" dirty="0" err="1"/>
              <a:t>estándar</a:t>
            </a:r>
            <a:r>
              <a:rPr lang="en-US" dirty="0"/>
              <a:t> de </a:t>
            </a:r>
            <a:r>
              <a:rPr lang="en-US" dirty="0" err="1"/>
              <a:t>transformaciones</a:t>
            </a:r>
            <a:r>
              <a:rPr lang="en-US" dirty="0"/>
              <a:t> del </a:t>
            </a:r>
            <a:r>
              <a:rPr lang="en-US" dirty="0" err="1"/>
              <a:t>modelo</a:t>
            </a:r>
            <a:r>
              <a:rPr lang="en-US" dirty="0"/>
              <a:t> </a:t>
            </a:r>
          </a:p>
        </p:txBody>
      </p:sp>
      <p:sp>
        <p:nvSpPr>
          <p:cNvPr id="11" name="Marcador de contenido 2"/>
          <p:cNvSpPr txBox="1">
            <a:spLocks/>
          </p:cNvSpPr>
          <p:nvPr/>
        </p:nvSpPr>
        <p:spPr>
          <a:xfrm>
            <a:off x="507272" y="4335802"/>
            <a:ext cx="136071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Puerta</a:t>
            </a:r>
            <a:r>
              <a:rPr lang="en-US" sz="20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de vista</a:t>
            </a:r>
            <a:endParaRPr lang="en-US" sz="2000" dirty="0"/>
          </a:p>
        </p:txBody>
      </p:sp>
      <p:sp>
        <p:nvSpPr>
          <p:cNvPr id="12" name="Marcador de contenido 2"/>
          <p:cNvSpPr txBox="1">
            <a:spLocks/>
          </p:cNvSpPr>
          <p:nvPr/>
        </p:nvSpPr>
        <p:spPr>
          <a:xfrm>
            <a:off x="2579919" y="4300964"/>
            <a:ext cx="154794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Proyección</a:t>
            </a:r>
            <a:endParaRPr lang="en-US" sz="2000" dirty="0"/>
          </a:p>
        </p:txBody>
      </p:sp>
      <p:sp>
        <p:nvSpPr>
          <p:cNvPr id="13" name="Marcador de contenido 2"/>
          <p:cNvSpPr txBox="1">
            <a:spLocks/>
          </p:cNvSpPr>
          <p:nvPr/>
        </p:nvSpPr>
        <p:spPr>
          <a:xfrm>
            <a:off x="4717875" y="4295159"/>
            <a:ext cx="154794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Modelview</a:t>
            </a:r>
            <a:endParaRPr lang="en-US" sz="2000" dirty="0"/>
          </a:p>
        </p:txBody>
      </p:sp>
      <p:sp>
        <p:nvSpPr>
          <p:cNvPr id="14" name="Marcador de contenido 2"/>
          <p:cNvSpPr txBox="1">
            <a:spLocks/>
          </p:cNvSpPr>
          <p:nvPr/>
        </p:nvSpPr>
        <p:spPr>
          <a:xfrm>
            <a:off x="4217138" y="4430146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15" name="Marcador de contenido 2"/>
          <p:cNvSpPr txBox="1">
            <a:spLocks/>
          </p:cNvSpPr>
          <p:nvPr/>
        </p:nvSpPr>
        <p:spPr>
          <a:xfrm>
            <a:off x="2005159" y="4425790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16" name="Marcador de contenido 2"/>
          <p:cNvSpPr txBox="1">
            <a:spLocks/>
          </p:cNvSpPr>
          <p:nvPr/>
        </p:nvSpPr>
        <p:spPr>
          <a:xfrm>
            <a:off x="7633055" y="2148114"/>
            <a:ext cx="4247620" cy="325301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925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Efectos</a:t>
            </a:r>
            <a:r>
              <a:rPr lang="en-US" dirty="0"/>
              <a:t> </a:t>
            </a:r>
            <a:r>
              <a:rPr lang="en-US" dirty="0" err="1"/>
              <a:t>sobre</a:t>
            </a:r>
            <a:r>
              <a:rPr lang="en-US" dirty="0"/>
              <a:t> </a:t>
            </a:r>
            <a:r>
              <a:rPr lang="en-US" dirty="0" err="1"/>
              <a:t>modelo</a:t>
            </a:r>
            <a:r>
              <a:rPr lang="en-US" dirty="0"/>
              <a:t>: </a:t>
            </a:r>
          </a:p>
          <a:p>
            <a:r>
              <a:rPr lang="en-US" dirty="0" err="1"/>
              <a:t>modo</a:t>
            </a:r>
            <a:r>
              <a:rPr lang="en-US" dirty="0"/>
              <a:t> de </a:t>
            </a:r>
            <a:r>
              <a:rPr lang="en-US" dirty="0" err="1"/>
              <a:t>alambre</a:t>
            </a:r>
            <a:r>
              <a:rPr lang="en-US" dirty="0"/>
              <a:t>, </a:t>
            </a:r>
            <a:r>
              <a:rPr lang="en-US" dirty="0" err="1"/>
              <a:t>niebla</a:t>
            </a:r>
            <a:r>
              <a:rPr lang="en-US" dirty="0"/>
              <a:t>, luz,</a:t>
            </a:r>
          </a:p>
          <a:p>
            <a:r>
              <a:rPr lang="en-US" dirty="0"/>
              <a:t>Stencil, </a:t>
            </a:r>
            <a:r>
              <a:rPr lang="en-US" dirty="0" err="1"/>
              <a:t>textura</a:t>
            </a:r>
            <a:r>
              <a:rPr lang="en-US" dirty="0"/>
              <a:t>, superficies </a:t>
            </a:r>
            <a:r>
              <a:rPr lang="en-US" dirty="0" err="1"/>
              <a:t>curveadas</a:t>
            </a:r>
            <a:r>
              <a:rPr lang="en-US" dirty="0"/>
              <a:t>… </a:t>
            </a:r>
          </a:p>
        </p:txBody>
      </p:sp>
      <p:sp>
        <p:nvSpPr>
          <p:cNvPr id="17" name="Marcador de contenido 2"/>
          <p:cNvSpPr txBox="1">
            <a:spLocks/>
          </p:cNvSpPr>
          <p:nvPr/>
        </p:nvSpPr>
        <p:spPr>
          <a:xfrm>
            <a:off x="5573494" y="5838524"/>
            <a:ext cx="6196142" cy="70596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Interacción</a:t>
            </a:r>
            <a:r>
              <a:rPr lang="en-US" dirty="0"/>
              <a:t> del </a:t>
            </a:r>
            <a:r>
              <a:rPr lang="en-US" dirty="0" err="1"/>
              <a:t>operador</a:t>
            </a:r>
            <a:r>
              <a:rPr lang="en-US" dirty="0"/>
              <a:t> con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mundo</a:t>
            </a:r>
            <a:r>
              <a:rPr lang="en-US" dirty="0"/>
              <a:t> virtual: </a:t>
            </a:r>
            <a:r>
              <a:rPr lang="en-US" dirty="0" err="1"/>
              <a:t>Selección</a:t>
            </a:r>
            <a:endParaRPr lang="en-US" dirty="0"/>
          </a:p>
        </p:txBody>
      </p:sp>
      <p:sp>
        <p:nvSpPr>
          <p:cNvPr id="19" name="Flecha arriba y abajo 18"/>
          <p:cNvSpPr/>
          <p:nvPr/>
        </p:nvSpPr>
        <p:spPr>
          <a:xfrm rot="3771974">
            <a:off x="3164265" y="2319564"/>
            <a:ext cx="325288" cy="1818830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Marcador de contenido 2"/>
          <p:cNvSpPr txBox="1">
            <a:spLocks/>
          </p:cNvSpPr>
          <p:nvPr/>
        </p:nvSpPr>
        <p:spPr>
          <a:xfrm>
            <a:off x="507272" y="5809832"/>
            <a:ext cx="4726587" cy="439617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 err="1"/>
              <a:t>Combina</a:t>
            </a:r>
            <a:r>
              <a:rPr lang="en-US" dirty="0"/>
              <a:t> </a:t>
            </a:r>
            <a:r>
              <a:rPr lang="en-US" dirty="0" err="1"/>
              <a:t>transformaciones</a:t>
            </a:r>
            <a:r>
              <a:rPr lang="en-US" dirty="0"/>
              <a:t> de </a:t>
            </a:r>
            <a:r>
              <a:rPr lang="en-US" dirty="0" err="1"/>
              <a:t>modelo</a:t>
            </a:r>
            <a:r>
              <a:rPr lang="en-US" dirty="0"/>
              <a:t> y de  la </a:t>
            </a:r>
            <a:r>
              <a:rPr lang="en-US" dirty="0" err="1"/>
              <a:t>camara</a:t>
            </a:r>
            <a:r>
              <a:rPr lang="en-US" dirty="0"/>
              <a:t> </a:t>
            </a:r>
          </a:p>
        </p:txBody>
      </p:sp>
      <p:sp>
        <p:nvSpPr>
          <p:cNvPr id="21" name="Flecha arriba y abajo 20"/>
          <p:cNvSpPr/>
          <p:nvPr/>
        </p:nvSpPr>
        <p:spPr>
          <a:xfrm rot="4202457">
            <a:off x="4723870" y="4483672"/>
            <a:ext cx="325288" cy="2091723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Marcador de contenido 2"/>
          <p:cNvSpPr txBox="1">
            <a:spLocks/>
          </p:cNvSpPr>
          <p:nvPr/>
        </p:nvSpPr>
        <p:spPr>
          <a:xfrm>
            <a:off x="706585" y="5253393"/>
            <a:ext cx="2802159" cy="424056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  <a:r>
              <a:rPr lang="en-US" dirty="0" err="1"/>
              <a:t>Proyeccion</a:t>
            </a:r>
            <a:r>
              <a:rPr lang="en-US" dirty="0"/>
              <a:t>  de </a:t>
            </a:r>
            <a:r>
              <a:rPr lang="en-US" dirty="0" err="1"/>
              <a:t>perspectiva</a:t>
            </a:r>
            <a:r>
              <a:rPr lang="en-US"/>
              <a:t> u </a:t>
            </a:r>
            <a:r>
              <a:rPr lang="en-US" dirty="0" err="1"/>
              <a:t>ortografica</a:t>
            </a:r>
            <a:endParaRPr lang="en-US" dirty="0"/>
          </a:p>
        </p:txBody>
      </p:sp>
      <p:sp>
        <p:nvSpPr>
          <p:cNvPr id="23" name="Flecha arriba y abajo 22"/>
          <p:cNvSpPr/>
          <p:nvPr/>
        </p:nvSpPr>
        <p:spPr>
          <a:xfrm rot="4378450">
            <a:off x="2611721" y="4455573"/>
            <a:ext cx="211132" cy="1229850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Marcador de contenido 2"/>
          <p:cNvSpPr txBox="1">
            <a:spLocks/>
          </p:cNvSpPr>
          <p:nvPr/>
        </p:nvSpPr>
        <p:spPr>
          <a:xfrm>
            <a:off x="4868564" y="1152907"/>
            <a:ext cx="2010037" cy="632226"/>
          </a:xfrm>
          <a:prstGeom prst="rect">
            <a:avLst/>
          </a:prstGeom>
          <a:solidFill>
            <a:srgbClr val="FFC000"/>
          </a:solidFill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625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Primitivas</a:t>
            </a:r>
            <a:endParaRPr lang="en-US" dirty="0"/>
          </a:p>
        </p:txBody>
      </p:sp>
      <p:sp>
        <p:nvSpPr>
          <p:cNvPr id="25" name="Flecha arriba y abajo 24"/>
          <p:cNvSpPr/>
          <p:nvPr/>
        </p:nvSpPr>
        <p:spPr>
          <a:xfrm rot="18744424">
            <a:off x="7242916" y="1267179"/>
            <a:ext cx="211132" cy="1799923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Marcador de contenido 2"/>
          <p:cNvSpPr txBox="1">
            <a:spLocks/>
          </p:cNvSpPr>
          <p:nvPr/>
        </p:nvSpPr>
        <p:spPr>
          <a:xfrm>
            <a:off x="7436411" y="960745"/>
            <a:ext cx="3568243" cy="92192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Máquina</a:t>
            </a:r>
            <a:r>
              <a:rPr lang="en-US" dirty="0"/>
              <a:t> de </a:t>
            </a:r>
            <a:r>
              <a:rPr lang="en-US" dirty="0" err="1"/>
              <a:t>estados</a:t>
            </a:r>
            <a:r>
              <a:rPr lang="en-US" dirty="0"/>
              <a:t> de OpenGL</a:t>
            </a:r>
          </a:p>
        </p:txBody>
      </p:sp>
      <p:sp>
        <p:nvSpPr>
          <p:cNvPr id="27" name="Flecha arriba y abajo 26"/>
          <p:cNvSpPr/>
          <p:nvPr/>
        </p:nvSpPr>
        <p:spPr>
          <a:xfrm>
            <a:off x="10364787" y="1712562"/>
            <a:ext cx="176071" cy="1868147"/>
          </a:xfrm>
          <a:prstGeom prst="upDownArrow">
            <a:avLst>
              <a:gd name="adj1" fmla="val 65550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Marcador de contenido 2"/>
          <p:cNvSpPr txBox="1">
            <a:spLocks/>
          </p:cNvSpPr>
          <p:nvPr/>
        </p:nvSpPr>
        <p:spPr>
          <a:xfrm>
            <a:off x="413536" y="6381755"/>
            <a:ext cx="4288980" cy="357849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 err="1"/>
              <a:t>Transformaciones</a:t>
            </a:r>
            <a:r>
              <a:rPr lang="en-US" dirty="0"/>
              <a:t> </a:t>
            </a:r>
            <a:r>
              <a:rPr lang="en-US" dirty="0" err="1"/>
              <a:t>especiales</a:t>
            </a:r>
            <a:r>
              <a:rPr lang="en-US" dirty="0"/>
              <a:t>: </a:t>
            </a:r>
            <a:r>
              <a:rPr lang="en-US" dirty="0" err="1"/>
              <a:t>Sombra</a:t>
            </a:r>
            <a:r>
              <a:rPr lang="en-US" dirty="0"/>
              <a:t>, </a:t>
            </a:r>
            <a:r>
              <a:rPr lang="en-US" dirty="0" err="1"/>
              <a:t>reflejo</a:t>
            </a:r>
            <a:r>
              <a:rPr lang="en-US" dirty="0"/>
              <a:t> </a:t>
            </a:r>
          </a:p>
        </p:txBody>
      </p:sp>
      <p:sp>
        <p:nvSpPr>
          <p:cNvPr id="29" name="Flecha arriba y abajo 28"/>
          <p:cNvSpPr/>
          <p:nvPr/>
        </p:nvSpPr>
        <p:spPr>
          <a:xfrm rot="3443225">
            <a:off x="2723488" y="6025561"/>
            <a:ext cx="211132" cy="478852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Marcador de contenido 2"/>
          <p:cNvSpPr txBox="1">
            <a:spLocks/>
          </p:cNvSpPr>
          <p:nvPr/>
        </p:nvSpPr>
        <p:spPr>
          <a:xfrm>
            <a:off x="1235676" y="2351088"/>
            <a:ext cx="9028670" cy="995564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90505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/>
          </a:bodyPr>
          <a:lstStyle/>
          <a:p>
            <a:pPr algn="ctr"/>
            <a:r>
              <a:rPr lang="es-MX" dirty="0" smtClean="0"/>
              <a:t>Las distinciones especificas de dos códigos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22400"/>
            <a:ext cx="10515600" cy="5339152"/>
          </a:xfrm>
        </p:spPr>
        <p:txBody>
          <a:bodyPr>
            <a:normAutofit fontScale="92500"/>
          </a:bodyPr>
          <a:lstStyle/>
          <a:p>
            <a:r>
              <a:rPr lang="es-419" sz="3200" dirty="0" smtClean="0"/>
              <a:t>En </a:t>
            </a:r>
            <a:r>
              <a:rPr lang="es-419" sz="3200" i="1" dirty="0" err="1" smtClean="0"/>
              <a:t>main</a:t>
            </a:r>
            <a:r>
              <a:rPr lang="es-419" sz="3200" dirty="0" smtClean="0"/>
              <a:t>() del 2º  variante hay llamado </a:t>
            </a:r>
            <a:r>
              <a:rPr lang="en-US" sz="3200" i="1" dirty="0" err="1"/>
              <a:t>glShadeModel</a:t>
            </a:r>
            <a:r>
              <a:rPr lang="en-US" sz="3200" dirty="0"/>
              <a:t>(GL_FLAT</a:t>
            </a:r>
            <a:r>
              <a:rPr lang="en-US" sz="3200" dirty="0" smtClean="0"/>
              <a:t>). </a:t>
            </a:r>
            <a:r>
              <a:rPr lang="en-US" sz="3200" dirty="0" err="1" smtClean="0"/>
              <a:t>Por</a:t>
            </a:r>
            <a:r>
              <a:rPr lang="en-US" sz="3200" dirty="0" smtClean="0"/>
              <a:t> la </a:t>
            </a:r>
            <a:r>
              <a:rPr lang="en-US" sz="3200" dirty="0" err="1" smtClean="0"/>
              <a:t>aucencia</a:t>
            </a:r>
            <a:r>
              <a:rPr lang="en-US" sz="3200" dirty="0" smtClean="0"/>
              <a:t> de </a:t>
            </a:r>
            <a:r>
              <a:rPr lang="en-US" sz="3200" dirty="0" err="1" smtClean="0"/>
              <a:t>algún</a:t>
            </a:r>
            <a:r>
              <a:rPr lang="en-US" sz="3200" dirty="0" smtClean="0"/>
              <a:t> </a:t>
            </a:r>
            <a:r>
              <a:rPr lang="en-US" sz="3200" dirty="0" err="1" smtClean="0"/>
              <a:t>llamado</a:t>
            </a:r>
            <a:r>
              <a:rPr lang="en-US" sz="3200" dirty="0" smtClean="0"/>
              <a:t> similar </a:t>
            </a:r>
            <a:r>
              <a:rPr lang="en-US" sz="3200" dirty="0" err="1" smtClean="0"/>
              <a:t>en</a:t>
            </a:r>
            <a:r>
              <a:rPr lang="en-US" sz="3200" dirty="0" smtClean="0"/>
              <a:t> 1r </a:t>
            </a:r>
            <a:r>
              <a:rPr lang="es-419" sz="3200" dirty="0" smtClean="0"/>
              <a:t> variante del código, comparando comportamiento de los ejecutables, podemos concluir que p</a:t>
            </a:r>
            <a:r>
              <a:rPr lang="en-US" sz="3200" dirty="0" smtClean="0"/>
              <a:t>or </a:t>
            </a:r>
            <a:r>
              <a:rPr lang="en-US" sz="3200" dirty="0" err="1"/>
              <a:t>defecto</a:t>
            </a:r>
            <a:r>
              <a:rPr lang="en-US" sz="3200" dirty="0"/>
              <a:t> </a:t>
            </a:r>
            <a:r>
              <a:rPr lang="es-419" sz="3200" dirty="0" smtClean="0"/>
              <a:t>se usa el modelo equivalente a </a:t>
            </a:r>
            <a:r>
              <a:rPr lang="en-US" sz="3200" i="1" dirty="0" err="1" smtClean="0"/>
              <a:t>glShadeModel</a:t>
            </a:r>
            <a:r>
              <a:rPr lang="en-US" sz="3200" dirty="0" smtClean="0"/>
              <a:t>(GL_SMOOTH), </a:t>
            </a:r>
            <a:r>
              <a:rPr lang="en-US" sz="3200" dirty="0" err="1" smtClean="0"/>
              <a:t>es</a:t>
            </a:r>
            <a:r>
              <a:rPr lang="en-US" sz="3200" dirty="0" smtClean="0"/>
              <a:t> </a:t>
            </a:r>
            <a:r>
              <a:rPr lang="en-US" sz="3200" dirty="0" err="1" smtClean="0"/>
              <a:t>decir</a:t>
            </a:r>
            <a:r>
              <a:rPr lang="en-US" sz="3200" dirty="0" smtClean="0"/>
              <a:t> </a:t>
            </a:r>
            <a:r>
              <a:rPr lang="en-US" sz="3200" dirty="0" err="1" smtClean="0"/>
              <a:t>los</a:t>
            </a:r>
            <a:r>
              <a:rPr lang="en-US" sz="3200" dirty="0" smtClean="0"/>
              <a:t> </a:t>
            </a:r>
            <a:r>
              <a:rPr lang="en-US" sz="3200" dirty="0" err="1" smtClean="0"/>
              <a:t>colores</a:t>
            </a:r>
            <a:r>
              <a:rPr lang="en-US" sz="3200" dirty="0" smtClean="0"/>
              <a:t> de </a:t>
            </a:r>
            <a:r>
              <a:rPr lang="en-US" sz="3200" dirty="0" err="1" smtClean="0"/>
              <a:t>pixeles</a:t>
            </a:r>
            <a:r>
              <a:rPr lang="en-US" sz="3200" dirty="0" smtClean="0"/>
              <a:t> </a:t>
            </a:r>
            <a:r>
              <a:rPr lang="en-US" sz="3200" dirty="0" err="1" smtClean="0"/>
              <a:t>interiores</a:t>
            </a:r>
            <a:r>
              <a:rPr lang="en-US" sz="3200" dirty="0" smtClean="0"/>
              <a:t> de </a:t>
            </a:r>
            <a:r>
              <a:rPr lang="en-US" sz="3200" dirty="0" err="1" smtClean="0"/>
              <a:t>cada</a:t>
            </a:r>
            <a:r>
              <a:rPr lang="en-US" sz="3200" dirty="0" smtClean="0"/>
              <a:t> </a:t>
            </a:r>
            <a:r>
              <a:rPr lang="en-US" sz="3200" dirty="0" err="1" smtClean="0"/>
              <a:t>primitiva</a:t>
            </a:r>
            <a:r>
              <a:rPr lang="en-US" sz="3200" dirty="0" smtClean="0"/>
              <a:t> se </a:t>
            </a:r>
            <a:r>
              <a:rPr lang="en-US" sz="3200" dirty="0" err="1" smtClean="0"/>
              <a:t>construyen</a:t>
            </a:r>
            <a:r>
              <a:rPr lang="en-US" sz="3200" dirty="0" smtClean="0"/>
              <a:t> </a:t>
            </a:r>
            <a:r>
              <a:rPr lang="en-US" sz="3200" dirty="0" err="1" smtClean="0"/>
              <a:t>mediante</a:t>
            </a:r>
            <a:r>
              <a:rPr lang="en-US" sz="3200" dirty="0" smtClean="0"/>
              <a:t> </a:t>
            </a:r>
            <a:r>
              <a:rPr lang="en-US" sz="3200" dirty="0" err="1" smtClean="0"/>
              <a:t>interpolación</a:t>
            </a:r>
            <a:r>
              <a:rPr lang="en-US" sz="3200" dirty="0" smtClean="0"/>
              <a:t> de </a:t>
            </a:r>
            <a:r>
              <a:rPr lang="en-US" sz="3200" dirty="0" err="1" smtClean="0"/>
              <a:t>colores</a:t>
            </a:r>
            <a:r>
              <a:rPr lang="en-US" sz="3200" dirty="0" smtClean="0"/>
              <a:t> de </a:t>
            </a:r>
            <a:r>
              <a:rPr lang="en-US" sz="3200" dirty="0" err="1" smtClean="0"/>
              <a:t>los</a:t>
            </a:r>
            <a:r>
              <a:rPr lang="en-US" sz="3200" dirty="0" smtClean="0"/>
              <a:t> vertices</a:t>
            </a:r>
            <a:endParaRPr lang="es-419" sz="3200" dirty="0" smtClean="0"/>
          </a:p>
          <a:p>
            <a:pPr marL="0" indent="0">
              <a:buNone/>
            </a:pPr>
            <a:endParaRPr lang="es-419" sz="3200" dirty="0" smtClean="0"/>
          </a:p>
          <a:p>
            <a:r>
              <a:rPr lang="es-419" sz="3200" dirty="0" smtClean="0"/>
              <a:t>El 1r variante para construir las caras del cubo emplea el arreglo de los 8 vértices del cubo cuyo centro es (0,0,0). En contraste, 2º variante usa un solo cuadrado (</a:t>
            </a:r>
            <a:r>
              <a:rPr lang="es-419" sz="3200" i="1" dirty="0" err="1" smtClean="0"/>
              <a:t>unit_square</a:t>
            </a:r>
            <a:r>
              <a:rPr lang="es-419" sz="3200" dirty="0" smtClean="0"/>
              <a:t>()) para construir cada cara del cubo mediante las trasformaciones de dicho cuadrado</a:t>
            </a:r>
            <a:endParaRPr lang="es-419" sz="2800" dirty="0" smtClean="0"/>
          </a:p>
        </p:txBody>
      </p:sp>
    </p:spTree>
    <p:extLst>
      <p:ext uri="{BB962C8B-B14F-4D97-AF65-F5344CB8AC3E}">
        <p14:creationId xmlns:p14="http://schemas.microsoft.com/office/powerpoint/2010/main" val="144943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 smtClean="0"/>
              <a:t>Guardar y restaurar la transformación corriente 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22400"/>
            <a:ext cx="10515600" cy="5339152"/>
          </a:xfrm>
        </p:spPr>
        <p:txBody>
          <a:bodyPr>
            <a:normAutofit/>
          </a:bodyPr>
          <a:lstStyle/>
          <a:p>
            <a:r>
              <a:rPr lang="es-419" sz="3200" dirty="0" smtClean="0"/>
              <a:t>Para construir 1ª cara en el </a:t>
            </a:r>
            <a:r>
              <a:rPr lang="es-419" sz="3200" dirty="0"/>
              <a:t>2º variante (función </a:t>
            </a:r>
            <a:r>
              <a:rPr lang="es-419" sz="3200" i="1" dirty="0"/>
              <a:t>colorcube1</a:t>
            </a:r>
            <a:r>
              <a:rPr lang="es-419" sz="3200" dirty="0" smtClean="0"/>
              <a:t>()),  el cuadrado ubicado en plano </a:t>
            </a:r>
            <a:r>
              <a:rPr lang="es-419" sz="3200" dirty="0" err="1" smtClean="0"/>
              <a:t>Oxy</a:t>
            </a:r>
            <a:r>
              <a:rPr lang="es-419" sz="3200" dirty="0" smtClean="0"/>
              <a:t> con el punto (0,0,0) como su centro, se desplaza </a:t>
            </a:r>
            <a:r>
              <a:rPr lang="es-419" sz="3200" dirty="0"/>
              <a:t>mediante </a:t>
            </a:r>
            <a:r>
              <a:rPr lang="es-419" sz="3200" i="1" dirty="0" err="1"/>
              <a:t>glTranslatef</a:t>
            </a:r>
            <a:r>
              <a:rPr lang="es-419" sz="3200" dirty="0"/>
              <a:t>(0., 0., 1</a:t>
            </a:r>
            <a:r>
              <a:rPr lang="es-419" sz="3200" dirty="0" smtClean="0"/>
              <a:t>.) a la posición de la cara correspondiente del cubo</a:t>
            </a:r>
          </a:p>
          <a:p>
            <a:r>
              <a:rPr lang="es-419" sz="3200" dirty="0" smtClean="0"/>
              <a:t>Antes de hacerlo, la matriz de transformación corriente se guarda </a:t>
            </a:r>
            <a:r>
              <a:rPr lang="es-419" sz="3200" dirty="0"/>
              <a:t>en pila mediante </a:t>
            </a:r>
            <a:r>
              <a:rPr lang="es-419" sz="3200" i="1" dirty="0" err="1"/>
              <a:t>glPushMatrix</a:t>
            </a:r>
            <a:r>
              <a:rPr lang="es-419" sz="3200" dirty="0" smtClean="0"/>
              <a:t>() y después de construir la 1ª cara, dicha matriz se </a:t>
            </a:r>
            <a:r>
              <a:rPr lang="es-419" sz="3200" dirty="0"/>
              <a:t>restaura mediante </a:t>
            </a:r>
            <a:r>
              <a:rPr lang="es-419" sz="3200" i="1" dirty="0" err="1"/>
              <a:t>glPopMatrix</a:t>
            </a:r>
            <a:r>
              <a:rPr lang="es-419" sz="3200" dirty="0" smtClean="0"/>
              <a:t>(). (Nota: más detalles en el tema de Transformaciones)</a:t>
            </a:r>
          </a:p>
          <a:p>
            <a:endParaRPr lang="es-419" sz="3200" dirty="0" smtClean="0"/>
          </a:p>
        </p:txBody>
      </p:sp>
    </p:spTree>
    <p:extLst>
      <p:ext uri="{BB962C8B-B14F-4D97-AF65-F5344CB8AC3E}">
        <p14:creationId xmlns:p14="http://schemas.microsoft.com/office/powerpoint/2010/main" val="184771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/>
          </a:bodyPr>
          <a:lstStyle/>
          <a:p>
            <a:pPr algn="ctr"/>
            <a:r>
              <a:rPr lang="es-MX" dirty="0" smtClean="0"/>
              <a:t>La 2ª cara se construye de la 1ª: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22400"/>
            <a:ext cx="10515600" cy="5339152"/>
          </a:xfrm>
        </p:spPr>
        <p:txBody>
          <a:bodyPr>
            <a:normAutofit/>
          </a:bodyPr>
          <a:lstStyle/>
          <a:p>
            <a:r>
              <a:rPr lang="es-419" sz="3200" dirty="0" smtClean="0"/>
              <a:t>Para construir 2ª cara en el 2º variante (</a:t>
            </a:r>
            <a:r>
              <a:rPr lang="es-419" sz="3200" dirty="0"/>
              <a:t>función </a:t>
            </a:r>
            <a:r>
              <a:rPr lang="es-419" sz="3200" i="1" dirty="0" smtClean="0"/>
              <a:t>colorcube1</a:t>
            </a:r>
            <a:r>
              <a:rPr lang="es-419" sz="3200" dirty="0" smtClean="0"/>
              <a:t>()), primeramente se hacen transformaciones que llevan el dicho cuadrado a la posición de la 1ª cara y luego se aplica la rotación por 90° alrededor del vector (0,1,0)</a:t>
            </a:r>
          </a:p>
          <a:p>
            <a:r>
              <a:rPr lang="es-419" sz="3200" dirty="0" smtClean="0"/>
              <a:t>De la misma manera como para 1ª cara se guarda y luego se restaura la transformación </a:t>
            </a:r>
            <a:r>
              <a:rPr lang="es-419" sz="3200" dirty="0" err="1" smtClean="0"/>
              <a:t>correinte</a:t>
            </a:r>
            <a:endParaRPr lang="es-419" sz="3200" dirty="0" smtClean="0"/>
          </a:p>
          <a:p>
            <a:endParaRPr lang="es-419" sz="3200" dirty="0" smtClean="0"/>
          </a:p>
        </p:txBody>
      </p:sp>
    </p:spTree>
    <p:extLst>
      <p:ext uri="{BB962C8B-B14F-4D97-AF65-F5344CB8AC3E}">
        <p14:creationId xmlns:p14="http://schemas.microsoft.com/office/powerpoint/2010/main" val="264970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/>
          </a:bodyPr>
          <a:lstStyle/>
          <a:p>
            <a:r>
              <a:rPr lang="es-419" dirty="0" smtClean="0"/>
              <a:t>Ejercicios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22400"/>
            <a:ext cx="10515600" cy="5339152"/>
          </a:xfrm>
        </p:spPr>
        <p:txBody>
          <a:bodyPr>
            <a:normAutofit fontScale="92500"/>
          </a:bodyPr>
          <a:lstStyle/>
          <a:p>
            <a:r>
              <a:rPr lang="es-419" sz="3200" dirty="0" smtClean="0"/>
              <a:t> </a:t>
            </a:r>
            <a:r>
              <a:rPr lang="es-419" sz="3200" dirty="0"/>
              <a:t>Completen el código de </a:t>
            </a:r>
            <a:r>
              <a:rPr lang="es-419" sz="3200" i="1" dirty="0"/>
              <a:t>colorcube1</a:t>
            </a:r>
            <a:r>
              <a:rPr lang="es-419" sz="3200" dirty="0"/>
              <a:t>() </a:t>
            </a:r>
            <a:r>
              <a:rPr lang="es-419" sz="3200" dirty="0" smtClean="0"/>
              <a:t>para construir el cubo serrado </a:t>
            </a:r>
          </a:p>
          <a:p>
            <a:r>
              <a:rPr lang="es-419" sz="3200" dirty="0"/>
              <a:t>Modifiquen el código de </a:t>
            </a:r>
            <a:r>
              <a:rPr lang="es-419" sz="2600" i="1" dirty="0" smtClean="0"/>
              <a:t>borrador_cubo_mediante_transformaciones.cpp</a:t>
            </a:r>
            <a:r>
              <a:rPr lang="es-419" sz="3200" dirty="0" smtClean="0"/>
              <a:t> que todas caras sean vistas solo (i) desde fuera del cubo; (ii) desde adentro del cubo</a:t>
            </a:r>
          </a:p>
          <a:p>
            <a:r>
              <a:rPr lang="es-419" sz="3200" dirty="0" smtClean="0"/>
              <a:t>Incorporen en el código resultante las acciones asociados con teclas F1-F4 </a:t>
            </a:r>
            <a:r>
              <a:rPr lang="es-419" sz="3200" dirty="0"/>
              <a:t>de </a:t>
            </a:r>
            <a:r>
              <a:rPr lang="es-419" sz="2400" dirty="0">
                <a:hlinkClick r:id="rId2"/>
              </a:rPr>
              <a:t>http://</a:t>
            </a:r>
            <a:r>
              <a:rPr lang="es-419" sz="2400" dirty="0" smtClean="0">
                <a:hlinkClick r:id="rId2"/>
              </a:rPr>
              <a:t>newton.uam.mx/xgeorge/uea/graficacion/20_I/piramide_correcta.cpp</a:t>
            </a:r>
            <a:endParaRPr lang="es-419" sz="2400" dirty="0" smtClean="0"/>
          </a:p>
          <a:p>
            <a:r>
              <a:rPr lang="es-419" sz="2400" dirty="0" smtClean="0"/>
              <a:t>Comparen los variantes </a:t>
            </a:r>
            <a:r>
              <a:rPr lang="en-US" sz="2400" dirty="0"/>
              <a:t>glColor3f( </a:t>
            </a:r>
            <a:r>
              <a:rPr lang="en-US" sz="2400" dirty="0" smtClean="0"/>
              <a:t>), glColor3fv() </a:t>
            </a:r>
            <a:r>
              <a:rPr lang="es-419" sz="2400" dirty="0" smtClean="0"/>
              <a:t>de la función la asignación de colores en </a:t>
            </a:r>
            <a:r>
              <a:rPr lang="es-419" sz="2000" dirty="0">
                <a:hlinkClick r:id="rId2"/>
              </a:rPr>
              <a:t>http://</a:t>
            </a:r>
            <a:r>
              <a:rPr lang="es-419" sz="2000" dirty="0" smtClean="0">
                <a:hlinkClick r:id="rId2"/>
              </a:rPr>
              <a:t>newton.uam.mx/xgeorge/uea/graficacion/20_I/piramide_correcta.cpp</a:t>
            </a:r>
            <a:endParaRPr lang="es-419" sz="2000" dirty="0" smtClean="0"/>
          </a:p>
          <a:p>
            <a:pPr marL="0" indent="0">
              <a:buNone/>
            </a:pPr>
            <a:r>
              <a:rPr lang="es-419" sz="2400" dirty="0" smtClean="0"/>
              <a:t>     con </a:t>
            </a:r>
            <a:r>
              <a:rPr lang="es-419" sz="2000" dirty="0">
                <a:hlinkClick r:id="rId3"/>
              </a:rPr>
              <a:t>http://newton.uam.mx/xgeorge/uea/graficacion/Libros_de_apoyo_y_presentaciones/EdAngel_InteractiveComputerGraphics_book_CD/BOOK_PROGRAMS/cube.c</a:t>
            </a:r>
            <a:endParaRPr lang="es-419" sz="2000" dirty="0"/>
          </a:p>
          <a:p>
            <a:pPr marL="0" indent="0">
              <a:buNone/>
            </a:pPr>
            <a:endParaRPr lang="es-419" sz="2400" dirty="0" smtClean="0"/>
          </a:p>
          <a:p>
            <a:endParaRPr lang="es-419" sz="3200" dirty="0" smtClean="0"/>
          </a:p>
        </p:txBody>
      </p:sp>
    </p:spTree>
    <p:extLst>
      <p:ext uri="{BB962C8B-B14F-4D97-AF65-F5344CB8AC3E}">
        <p14:creationId xmlns:p14="http://schemas.microsoft.com/office/powerpoint/2010/main" val="51336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/>
          </a:bodyPr>
          <a:lstStyle/>
          <a:p>
            <a:r>
              <a:rPr lang="es-419" dirty="0" smtClean="0"/>
              <a:t>Pregunta para discusión: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22400"/>
            <a:ext cx="10515600" cy="5339152"/>
          </a:xfrm>
        </p:spPr>
        <p:txBody>
          <a:bodyPr>
            <a:normAutofit/>
          </a:bodyPr>
          <a:lstStyle/>
          <a:p>
            <a:r>
              <a:rPr lang="es-419" sz="3200" dirty="0" smtClean="0"/>
              <a:t> Haciendo un modelo del cubo es importante garantizar concordancia de las orientaciones de las caras de tal manera que sus lados delanteros serian mirando o hacia dentro del cubo, o al revés. </a:t>
            </a:r>
          </a:p>
          <a:p>
            <a:r>
              <a:rPr lang="es-419" sz="3200" dirty="0" smtClean="0"/>
              <a:t>¿</a:t>
            </a:r>
            <a:r>
              <a:rPr lang="es-419" sz="3200" i="1" dirty="0" smtClean="0"/>
              <a:t>En cual de las dos consideradas maneras de construir cubo sea más fácil cumplir con esta concordancia</a:t>
            </a:r>
            <a:r>
              <a:rPr lang="es-419" sz="3200" dirty="0" smtClean="0"/>
              <a:t>?</a:t>
            </a:r>
          </a:p>
          <a:p>
            <a:pPr marL="0" indent="0">
              <a:buNone/>
            </a:pPr>
            <a:endParaRPr lang="es-419" sz="2400" dirty="0" smtClean="0"/>
          </a:p>
          <a:p>
            <a:endParaRPr lang="es-419" sz="3200" dirty="0" smtClean="0"/>
          </a:p>
        </p:txBody>
      </p:sp>
    </p:spTree>
    <p:extLst>
      <p:ext uri="{BB962C8B-B14F-4D97-AF65-F5344CB8AC3E}">
        <p14:creationId xmlns:p14="http://schemas.microsoft.com/office/powerpoint/2010/main" val="3178374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533</TotalTime>
  <Words>622</Words>
  <Application>Microsoft Office PowerPoint</Application>
  <PresentationFormat>Panorámica</PresentationFormat>
  <Paragraphs>75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Arial</vt:lpstr>
      <vt:lpstr>Bradley Hand ITC</vt:lpstr>
      <vt:lpstr>Calibri</vt:lpstr>
      <vt:lpstr>Calibri Light</vt:lpstr>
      <vt:lpstr>Symbol</vt:lpstr>
      <vt:lpstr>Tema de Office</vt:lpstr>
      <vt:lpstr>Trimestre: 22-I uea: Graficas por Computadora(1151051)  Grupo CMIXT01; Horario: Lu-Mie-Vie 11:30—13:00 RESUMENES DEL CURSO Sección: Dos maneras de crear cubo</vt:lpstr>
      <vt:lpstr>Resumen</vt:lpstr>
      <vt:lpstr>Organigrama para explicar la relación de los temas del curso</vt:lpstr>
      <vt:lpstr>Las distinciones especificas de dos códigos</vt:lpstr>
      <vt:lpstr>Guardar y restaurar la transformación corriente </vt:lpstr>
      <vt:lpstr>La 2ª cara se construye de la 1ª:</vt:lpstr>
      <vt:lpstr>Ejercicios</vt:lpstr>
      <vt:lpstr>Pregunta para discusión: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xgeorge</dc:creator>
  <cp:lastModifiedBy>Cuenta Microsoft</cp:lastModifiedBy>
  <cp:revision>50</cp:revision>
  <dcterms:created xsi:type="dcterms:W3CDTF">2020-05-15T00:49:28Z</dcterms:created>
  <dcterms:modified xsi:type="dcterms:W3CDTF">2022-03-10T00:01:30Z</dcterms:modified>
</cp:coreProperties>
</file>