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5" r:id="rId4"/>
    <p:sldId id="277" r:id="rId5"/>
    <p:sldId id="278" r:id="rId6"/>
    <p:sldId id="279" r:id="rId7"/>
    <p:sldId id="280" r:id="rId8"/>
    <p:sldId id="282" r:id="rId9"/>
    <p:sldId id="281" r:id="rId10"/>
    <p:sldId id="270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90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03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823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843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659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129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43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685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427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155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673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50C3E-5673-4830-A5A1-E95CA3A7F40D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5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raficas.21.invierno@gmail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22-I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CMIXT01; </a:t>
            </a:r>
            <a:r>
              <a:rPr lang="es-MX" sz="3600" b="1" dirty="0"/>
              <a:t>Horario:</a:t>
            </a:r>
            <a:r>
              <a:rPr lang="es-MX" sz="3600" dirty="0"/>
              <a:t> Lu-Mie-Vie </a:t>
            </a:r>
            <a:r>
              <a:rPr lang="es-MX" sz="3600" dirty="0" smtClean="0"/>
              <a:t>11:30—13:00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2ª técnica de animación: uso </a:t>
            </a:r>
            <a:r>
              <a:rPr lang="es-MX" sz="3600" dirty="0"/>
              <a:t>de  </a:t>
            </a:r>
            <a:r>
              <a:rPr lang="es-MX" sz="3600" dirty="0" err="1" smtClean="0"/>
              <a:t>glutIdleFunc</a:t>
            </a:r>
            <a:r>
              <a:rPr lang="es-MX" sz="3600" dirty="0" smtClean="0"/>
              <a:t>()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  <p:sp>
        <p:nvSpPr>
          <p:cNvPr id="8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2000" b="1" dirty="0"/>
              <a:t>Carlos </a:t>
            </a:r>
            <a:r>
              <a:rPr lang="es-ES" sz="2000" b="1" dirty="0" err="1"/>
              <a:t>Yoshimar</a:t>
            </a:r>
            <a:r>
              <a:rPr lang="es-ES" sz="2000" b="1" dirty="0"/>
              <a:t> Hernández Badillo</a:t>
            </a:r>
            <a:r>
              <a:rPr lang="es-ES" sz="2000" dirty="0"/>
              <a:t> </a:t>
            </a:r>
            <a:endParaRPr lang="en-US" sz="3200" dirty="0"/>
          </a:p>
          <a:p>
            <a:endParaRPr lang="en-US" sz="3200" dirty="0"/>
          </a:p>
          <a:p>
            <a:endParaRPr lang="en-US" sz="3200" dirty="0" smtClean="0"/>
          </a:p>
          <a:p>
            <a:endParaRPr lang="es-ES" sz="3200" b="1" dirty="0" smtClean="0"/>
          </a:p>
          <a:p>
            <a:endParaRPr lang="es-ES" sz="3200" b="1" dirty="0"/>
          </a:p>
          <a:p>
            <a:r>
              <a:rPr lang="es-ES" sz="3200" u="sng" dirty="0" smtClean="0">
                <a:hlinkClick r:id="rId3"/>
              </a:rPr>
              <a:t>graficas.22i@gmail.com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4257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-9625"/>
            <a:ext cx="10515600" cy="939016"/>
          </a:xfrm>
        </p:spPr>
        <p:txBody>
          <a:bodyPr/>
          <a:lstStyle/>
          <a:p>
            <a:r>
              <a:rPr lang="en-US" dirty="0" err="1" smtClean="0"/>
              <a:t>Preguntas</a:t>
            </a:r>
            <a:r>
              <a:rPr lang="en-US" dirty="0" smtClean="0"/>
              <a:t> de auto control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866231"/>
            <a:ext cx="10515600" cy="575942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419" dirty="0" smtClean="0"/>
              <a:t>Modifiquen el código de </a:t>
            </a:r>
            <a:r>
              <a:rPr lang="es-419" dirty="0" err="1" smtClean="0"/>
              <a:t>single_double</a:t>
            </a:r>
            <a:r>
              <a:rPr lang="es-419" dirty="0" smtClean="0"/>
              <a:t>… para que:</a:t>
            </a:r>
          </a:p>
          <a:p>
            <a:r>
              <a:rPr lang="es-419" dirty="0"/>
              <a:t>	</a:t>
            </a:r>
            <a:r>
              <a:rPr lang="es-419" dirty="0" smtClean="0"/>
              <a:t>el cuadrado en ventana </a:t>
            </a:r>
            <a:r>
              <a:rPr lang="es-419" i="1" dirty="0" err="1" smtClean="0"/>
              <a:t>singleb</a:t>
            </a:r>
            <a:r>
              <a:rPr lang="es-419" dirty="0" smtClean="0"/>
              <a:t> gire 100 veces  y en la </a:t>
            </a:r>
            <a:r>
              <a:rPr lang="es-419" i="1" dirty="0" err="1" smtClean="0"/>
              <a:t>doubleb</a:t>
            </a:r>
            <a:r>
              <a:rPr lang="es-419" i="1" dirty="0" smtClean="0"/>
              <a:t> 200 </a:t>
            </a:r>
            <a:r>
              <a:rPr lang="es-419" dirty="0" smtClean="0"/>
              <a:t>veces mas lento que en código original</a:t>
            </a:r>
            <a:r>
              <a:rPr lang="es-419" i="1" dirty="0" smtClean="0"/>
              <a:t> </a:t>
            </a:r>
          </a:p>
          <a:p>
            <a:r>
              <a:rPr lang="es-419" dirty="0" smtClean="0"/>
              <a:t>         el fondo de las ventanas gráfica sea diferente para </a:t>
            </a:r>
            <a:r>
              <a:rPr lang="es-419" i="1" dirty="0" err="1"/>
              <a:t>singleb</a:t>
            </a:r>
            <a:r>
              <a:rPr lang="es-419" dirty="0"/>
              <a:t> </a:t>
            </a:r>
            <a:r>
              <a:rPr lang="es-419" dirty="0" smtClean="0"/>
              <a:t> </a:t>
            </a:r>
            <a:r>
              <a:rPr lang="es-419" dirty="0"/>
              <a:t>y </a:t>
            </a:r>
            <a:r>
              <a:rPr lang="es-419" dirty="0" smtClean="0"/>
              <a:t> </a:t>
            </a:r>
            <a:r>
              <a:rPr lang="es-419" i="1" dirty="0" err="1"/>
              <a:t>doubleb</a:t>
            </a:r>
            <a:r>
              <a:rPr lang="es-419" i="1" dirty="0"/>
              <a:t> </a:t>
            </a:r>
            <a:endParaRPr lang="es-419" dirty="0" smtClean="0"/>
          </a:p>
          <a:p>
            <a:r>
              <a:rPr lang="en-US" dirty="0" smtClean="0"/>
              <a:t>        </a:t>
            </a:r>
            <a:r>
              <a:rPr lang="en-US" dirty="0" err="1" smtClean="0"/>
              <a:t>Estudien</a:t>
            </a:r>
            <a:r>
              <a:rPr lang="en-US" dirty="0" smtClean="0"/>
              <a:t> </a:t>
            </a:r>
            <a:r>
              <a:rPr lang="pt-BR" i="1" dirty="0" err="1"/>
              <a:t>glutMouseFunc</a:t>
            </a:r>
            <a:r>
              <a:rPr lang="pt-BR" dirty="0"/>
              <a:t> </a:t>
            </a:r>
            <a:r>
              <a:rPr lang="pt-BR" dirty="0" smtClean="0"/>
              <a:t>() mediante </a:t>
            </a:r>
            <a:r>
              <a:rPr lang="pt-BR" dirty="0" err="1" smtClean="0"/>
              <a:t>especificaciones</a:t>
            </a:r>
            <a:r>
              <a:rPr lang="pt-BR" dirty="0" smtClean="0"/>
              <a:t> de GLUT y </a:t>
            </a:r>
            <a:r>
              <a:rPr lang="en-US" dirty="0" smtClean="0"/>
              <a:t>la </a:t>
            </a:r>
            <a:r>
              <a:rPr lang="en-US" dirty="0" err="1" smtClean="0"/>
              <a:t>lógica</a:t>
            </a:r>
            <a:r>
              <a:rPr lang="en-US" dirty="0" smtClean="0"/>
              <a:t> </a:t>
            </a:r>
            <a:r>
              <a:rPr lang="en-US" dirty="0" err="1" smtClean="0"/>
              <a:t>realizada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la </a:t>
            </a:r>
            <a:r>
              <a:rPr lang="en-US" dirty="0" err="1" smtClean="0"/>
              <a:t>función</a:t>
            </a:r>
            <a:r>
              <a:rPr lang="en-US" dirty="0" smtClean="0"/>
              <a:t> </a:t>
            </a:r>
            <a:r>
              <a:rPr lang="en-US" i="1" dirty="0" smtClean="0"/>
              <a:t>mouse</a:t>
            </a:r>
            <a:r>
              <a:rPr lang="en-US" dirty="0" smtClean="0"/>
              <a:t>() </a:t>
            </a:r>
            <a:r>
              <a:rPr lang="en-US" dirty="0" err="1" smtClean="0"/>
              <a:t>en</a:t>
            </a:r>
            <a:r>
              <a:rPr lang="en-US" dirty="0" smtClean="0"/>
              <a:t> el </a:t>
            </a:r>
            <a:r>
              <a:rPr lang="en-US" dirty="0" err="1" smtClean="0"/>
              <a:t>código</a:t>
            </a:r>
            <a:r>
              <a:rPr lang="en-US" dirty="0" smtClean="0"/>
              <a:t>; </a:t>
            </a:r>
            <a:r>
              <a:rPr lang="en-US" dirty="0" err="1" smtClean="0"/>
              <a:t>hagan</a:t>
            </a:r>
            <a:r>
              <a:rPr lang="en-US" dirty="0" smtClean="0"/>
              <a:t> </a:t>
            </a:r>
            <a:r>
              <a:rPr lang="en-US" dirty="0" err="1" smtClean="0"/>
              <a:t>experiomentos</a:t>
            </a:r>
            <a:r>
              <a:rPr lang="en-US" dirty="0" smtClean="0"/>
              <a:t> con </a:t>
            </a:r>
            <a:r>
              <a:rPr lang="en-US" dirty="0" err="1" smtClean="0"/>
              <a:t>ratón</a:t>
            </a:r>
            <a:r>
              <a:rPr lang="en-US" dirty="0" smtClean="0"/>
              <a:t> </a:t>
            </a:r>
            <a:r>
              <a:rPr lang="en-US" dirty="0" err="1" smtClean="0"/>
              <a:t>ejecutando</a:t>
            </a:r>
            <a:r>
              <a:rPr lang="en-US" dirty="0" smtClean="0"/>
              <a:t> </a:t>
            </a:r>
            <a:r>
              <a:rPr lang="en-US" i="1" dirty="0" err="1" smtClean="0"/>
              <a:t>single_double</a:t>
            </a:r>
            <a:r>
              <a:rPr lang="en-US" dirty="0" err="1" smtClean="0"/>
              <a:t>.c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  Al </a:t>
            </a:r>
            <a:r>
              <a:rPr lang="en-US" dirty="0" err="1" smtClean="0"/>
              <a:t>finalizar</a:t>
            </a:r>
            <a:r>
              <a:rPr lang="en-US" dirty="0" smtClean="0"/>
              <a:t>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presentación</a:t>
            </a:r>
            <a:r>
              <a:rPr lang="en-US" dirty="0" smtClean="0"/>
              <a:t> </a:t>
            </a:r>
            <a:r>
              <a:rPr lang="en-US" dirty="0" err="1" smtClean="0"/>
              <a:t>alumnos</a:t>
            </a:r>
            <a:r>
              <a:rPr lang="en-US" dirty="0" smtClean="0"/>
              <a:t> entre </a:t>
            </a:r>
            <a:r>
              <a:rPr lang="en-US" dirty="0" err="1" smtClean="0"/>
              <a:t>otras</a:t>
            </a:r>
            <a:r>
              <a:rPr lang="en-US" dirty="0" smtClean="0"/>
              <a:t> </a:t>
            </a:r>
            <a:r>
              <a:rPr lang="en-US" dirty="0" err="1" smtClean="0"/>
              <a:t>cosas</a:t>
            </a:r>
            <a:r>
              <a:rPr lang="en-US" dirty="0" smtClean="0"/>
              <a:t> </a:t>
            </a:r>
            <a:r>
              <a:rPr lang="en-US" dirty="0" err="1" smtClean="0"/>
              <a:t>deben</a:t>
            </a:r>
            <a:r>
              <a:rPr lang="en-US" dirty="0" smtClean="0"/>
              <a:t> saber 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las </a:t>
            </a:r>
            <a:r>
              <a:rPr lang="en-US" dirty="0" err="1" smtClean="0"/>
              <a:t>siguientes</a:t>
            </a:r>
            <a:r>
              <a:rPr lang="en-US" dirty="0" smtClean="0"/>
              <a:t> </a:t>
            </a:r>
            <a:r>
              <a:rPr lang="en-US" dirty="0" err="1" smtClean="0"/>
              <a:t>funciones</a:t>
            </a:r>
            <a:r>
              <a:rPr lang="en-US" dirty="0" smtClean="0"/>
              <a:t> de OpenGL y GLUT: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i="1" dirty="0" err="1" smtClean="0"/>
              <a:t>glRectf</a:t>
            </a:r>
            <a:r>
              <a:rPr lang="en-US" i="1" dirty="0" smtClean="0"/>
              <a:t>(), </a:t>
            </a:r>
            <a:r>
              <a:rPr lang="pt-BR" i="1" dirty="0" err="1"/>
              <a:t>glutMouseFunc</a:t>
            </a:r>
            <a:r>
              <a:rPr lang="pt-BR" dirty="0"/>
              <a:t> </a:t>
            </a:r>
            <a:r>
              <a:rPr lang="pt-BR" i="1" dirty="0"/>
              <a:t>(); </a:t>
            </a:r>
            <a:r>
              <a:rPr lang="en-US" i="1" dirty="0" err="1"/>
              <a:t>glRotate</a:t>
            </a:r>
            <a:r>
              <a:rPr lang="en-US" i="1" dirty="0" smtClean="0"/>
              <a:t>*(), </a:t>
            </a:r>
            <a:r>
              <a:rPr lang="en-US" i="1" dirty="0" err="1" smtClean="0"/>
              <a:t>glutSetWindow</a:t>
            </a:r>
            <a:r>
              <a:rPr lang="en-US" i="1" dirty="0"/>
              <a:t>(),</a:t>
            </a:r>
            <a:r>
              <a:rPr lang="en-US" i="1" dirty="0" err="1"/>
              <a:t>glShadeModel</a:t>
            </a:r>
            <a:r>
              <a:rPr lang="en-US" i="1" dirty="0" smtClean="0"/>
              <a:t>() </a:t>
            </a:r>
            <a:endParaRPr lang="es-419" i="1" dirty="0"/>
          </a:p>
          <a:p>
            <a:endParaRPr lang="es-419" sz="2000" dirty="0"/>
          </a:p>
        </p:txBody>
      </p:sp>
    </p:spTree>
    <p:extLst>
      <p:ext uri="{BB962C8B-B14F-4D97-AF65-F5344CB8AC3E}">
        <p14:creationId xmlns:p14="http://schemas.microsoft.com/office/powerpoint/2010/main" val="218518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68213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Unas</a:t>
            </a:r>
            <a:r>
              <a:rPr lang="en-US" dirty="0" smtClean="0"/>
              <a:t> </a:t>
            </a:r>
            <a:r>
              <a:rPr lang="en-US" dirty="0" err="1" smtClean="0"/>
              <a:t>técnicas</a:t>
            </a:r>
            <a:r>
              <a:rPr lang="en-US" dirty="0"/>
              <a:t> </a:t>
            </a:r>
            <a:r>
              <a:rPr lang="en-US" dirty="0" err="1" smtClean="0"/>
              <a:t>nuevas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 smtClean="0"/>
              <a:t>través</a:t>
            </a:r>
            <a:r>
              <a:rPr lang="en-US" dirty="0" smtClean="0"/>
              <a:t> del </a:t>
            </a:r>
            <a:r>
              <a:rPr lang="en-US" dirty="0" err="1" smtClean="0"/>
              <a:t>código</a:t>
            </a:r>
            <a:r>
              <a:rPr lang="en-US" dirty="0" smtClean="0"/>
              <a:t> </a:t>
            </a:r>
            <a:r>
              <a:rPr lang="es-MX" dirty="0"/>
              <a:t>	</a:t>
            </a:r>
            <a:r>
              <a:rPr lang="es-MX" sz="2700" dirty="0"/>
              <a:t>http://</a:t>
            </a:r>
            <a:r>
              <a:rPr lang="es-MX" sz="2700" dirty="0" smtClean="0"/>
              <a:t>newton.uam.mx/xgeorge/uea/graficacion/Libros_de_apoyo_y_presentaciones/EdAngel_InteractiveComputerGraphics_book_CD/BOOK_PROGRAMS/single_double.c</a:t>
            </a:r>
            <a:r>
              <a:rPr lang="es-MX" dirty="0" smtClean="0"/>
              <a:t>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713220"/>
            <a:ext cx="10515600" cy="40483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419" sz="3200" dirty="0" smtClean="0"/>
              <a:t>Dichas técnicas incluyen: </a:t>
            </a:r>
          </a:p>
          <a:p>
            <a:pPr lvl="1"/>
            <a:r>
              <a:rPr lang="es-419" sz="3200" dirty="0"/>
              <a:t>la técnica de animación basada en </a:t>
            </a:r>
            <a:r>
              <a:rPr lang="es-MX" sz="3200" dirty="0" err="1"/>
              <a:t>glutIdleFunc</a:t>
            </a:r>
            <a:r>
              <a:rPr lang="es-MX" sz="3200" dirty="0"/>
              <a:t>()</a:t>
            </a:r>
          </a:p>
          <a:p>
            <a:pPr lvl="1"/>
            <a:r>
              <a:rPr lang="es-MX" sz="3200" dirty="0" smtClean="0"/>
              <a:t>Generación </a:t>
            </a:r>
            <a:r>
              <a:rPr lang="es-MX" sz="3200" dirty="0"/>
              <a:t>de dos ventanas gráficas mediante una sola </a:t>
            </a:r>
            <a:r>
              <a:rPr lang="es-MX" sz="3200" dirty="0" smtClean="0"/>
              <a:t>aplicación</a:t>
            </a:r>
          </a:p>
          <a:p>
            <a:pPr lvl="1"/>
            <a:r>
              <a:rPr lang="en-US" sz="3200" dirty="0" err="1" smtClean="0"/>
              <a:t>Funciones</a:t>
            </a:r>
            <a:r>
              <a:rPr lang="en-US" sz="3200" dirty="0" smtClean="0"/>
              <a:t> de OpenGL y GLUT: </a:t>
            </a:r>
            <a:r>
              <a:rPr lang="en-US" sz="3200" dirty="0" err="1"/>
              <a:t>glRotate</a:t>
            </a:r>
            <a:r>
              <a:rPr lang="en-US" sz="3200" dirty="0"/>
              <a:t>*(), </a:t>
            </a:r>
            <a:r>
              <a:rPr lang="en-US" sz="3200" dirty="0" err="1"/>
              <a:t>glutSetWindow</a:t>
            </a:r>
            <a:r>
              <a:rPr lang="en-US" sz="3200" dirty="0"/>
              <a:t>(),</a:t>
            </a:r>
            <a:r>
              <a:rPr lang="en-US" sz="3200" dirty="0" err="1"/>
              <a:t>glShadeModel</a:t>
            </a:r>
            <a:r>
              <a:rPr lang="en-US" sz="3200" dirty="0"/>
              <a:t>(), </a:t>
            </a:r>
            <a:r>
              <a:rPr lang="en-US" sz="3200" dirty="0" err="1"/>
              <a:t>glutMouseFunc</a:t>
            </a:r>
            <a:r>
              <a:rPr lang="en-US" sz="3200" dirty="0" smtClean="0"/>
              <a:t>();</a:t>
            </a:r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353673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50336"/>
            <a:ext cx="10515600" cy="879058"/>
          </a:xfrm>
        </p:spPr>
        <p:txBody>
          <a:bodyPr>
            <a:normAutofit/>
          </a:bodyPr>
          <a:lstStyle/>
          <a:p>
            <a:r>
              <a:rPr lang="es-419" dirty="0" smtClean="0"/>
              <a:t>Función </a:t>
            </a:r>
            <a:r>
              <a:rPr lang="es-419" dirty="0" err="1" smtClean="0"/>
              <a:t>main</a:t>
            </a:r>
            <a:r>
              <a:rPr lang="es-419" dirty="0" smtClean="0"/>
              <a:t>()</a:t>
            </a:r>
            <a:endParaRPr lang="en-US" dirty="0"/>
          </a:p>
        </p:txBody>
      </p:sp>
      <p:sp>
        <p:nvSpPr>
          <p:cNvPr id="4" name="Marcador de contenido 2"/>
          <p:cNvSpPr txBox="1">
            <a:spLocks noGrp="1"/>
          </p:cNvSpPr>
          <p:nvPr>
            <p:ph idx="1"/>
          </p:nvPr>
        </p:nvSpPr>
        <p:spPr>
          <a:xfrm>
            <a:off x="193623" y="914400"/>
            <a:ext cx="5292777" cy="575627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900" dirty="0" err="1"/>
              <a:t>int</a:t>
            </a:r>
            <a:r>
              <a:rPr lang="en-US" sz="2900" dirty="0"/>
              <a:t> main(</a:t>
            </a:r>
            <a:r>
              <a:rPr lang="en-US" sz="2900" dirty="0" err="1"/>
              <a:t>int</a:t>
            </a:r>
            <a:r>
              <a:rPr lang="en-US" sz="2900" dirty="0"/>
              <a:t> </a:t>
            </a:r>
            <a:r>
              <a:rPr lang="en-US" sz="2900" dirty="0" err="1"/>
              <a:t>argc</a:t>
            </a:r>
            <a:r>
              <a:rPr lang="en-US" sz="2900" dirty="0"/>
              <a:t>, char** </a:t>
            </a:r>
            <a:r>
              <a:rPr lang="en-US" sz="2900" dirty="0" err="1"/>
              <a:t>argv</a:t>
            </a:r>
            <a:r>
              <a:rPr lang="en-US" sz="2900" dirty="0"/>
              <a:t>)</a:t>
            </a:r>
          </a:p>
          <a:p>
            <a:pPr marL="0" indent="0">
              <a:buNone/>
            </a:pPr>
            <a:r>
              <a:rPr lang="en-US" sz="2900" dirty="0" smtClean="0"/>
              <a:t>{</a:t>
            </a:r>
            <a:r>
              <a:rPr lang="en-US" sz="2900" dirty="0"/>
              <a:t>	</a:t>
            </a:r>
            <a:r>
              <a:rPr lang="en-US" sz="2400" dirty="0" err="1"/>
              <a:t>glutInit</a:t>
            </a:r>
            <a:r>
              <a:rPr lang="en-US" sz="2400" dirty="0"/>
              <a:t>(&amp;</a:t>
            </a:r>
            <a:r>
              <a:rPr lang="en-US" sz="2400" dirty="0" err="1"/>
              <a:t>argc,argv</a:t>
            </a:r>
            <a:r>
              <a:rPr lang="en-US" sz="2400" dirty="0"/>
              <a:t>);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glutInitDisplayMode</a:t>
            </a:r>
            <a:r>
              <a:rPr lang="en-US" sz="2400" dirty="0"/>
              <a:t>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                   (</a:t>
            </a:r>
            <a:r>
              <a:rPr lang="en-US" sz="2400" dirty="0"/>
              <a:t>GLUT_SINGLE | GLUT_RGB);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singleb</a:t>
            </a:r>
            <a:r>
              <a:rPr lang="en-US" sz="2400" dirty="0" smtClean="0"/>
              <a:t>=</a:t>
            </a:r>
            <a:r>
              <a:rPr lang="en-US" sz="2400" dirty="0" err="1" smtClean="0"/>
              <a:t>glutCreateWindow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               ("</a:t>
            </a:r>
            <a:r>
              <a:rPr lang="en-US" sz="2400" dirty="0"/>
              <a:t>single buffered");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dirty="0" smtClean="0"/>
              <a:t>         </a:t>
            </a:r>
            <a:r>
              <a:rPr lang="en-US" sz="2400" dirty="0" err="1" smtClean="0"/>
              <a:t>myinit</a:t>
            </a:r>
            <a:r>
              <a:rPr lang="en-US" sz="2400" dirty="0" smtClean="0"/>
              <a:t> </a:t>
            </a:r>
            <a:r>
              <a:rPr lang="en-US" sz="2400" dirty="0"/>
              <a:t>();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glutDisplayFunc</a:t>
            </a:r>
            <a:r>
              <a:rPr lang="en-US" sz="2400" dirty="0"/>
              <a:t>(displays); 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dirty="0" smtClean="0"/>
              <a:t>         </a:t>
            </a:r>
            <a:r>
              <a:rPr lang="en-US" sz="2400" dirty="0" err="1" smtClean="0"/>
              <a:t>glutReshapeFunc</a:t>
            </a:r>
            <a:r>
              <a:rPr lang="en-US" sz="2400" dirty="0" smtClean="0"/>
              <a:t> </a:t>
            </a:r>
            <a:r>
              <a:rPr lang="en-US" sz="2400" dirty="0"/>
              <a:t>(</a:t>
            </a:r>
            <a:r>
              <a:rPr lang="en-US" sz="2400" dirty="0" err="1"/>
              <a:t>myReshape</a:t>
            </a:r>
            <a:r>
              <a:rPr lang="en-US" sz="2400" dirty="0"/>
              <a:t>);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dirty="0" smtClean="0"/>
              <a:t>         </a:t>
            </a:r>
            <a:r>
              <a:rPr lang="en-US" sz="2400" dirty="0" err="1" smtClean="0"/>
              <a:t>glutIdleFunc</a:t>
            </a:r>
            <a:r>
              <a:rPr lang="en-US" sz="2400" dirty="0" smtClean="0"/>
              <a:t> </a:t>
            </a:r>
            <a:r>
              <a:rPr lang="en-US" sz="2400" dirty="0"/>
              <a:t>(</a:t>
            </a:r>
            <a:r>
              <a:rPr lang="en-US" sz="2400" dirty="0" err="1"/>
              <a:t>spinDisplay</a:t>
            </a:r>
            <a:r>
              <a:rPr lang="en-US" sz="2400" dirty="0" smtClean="0"/>
              <a:t>);</a:t>
            </a:r>
          </a:p>
          <a:p>
            <a:pPr marL="0" indent="0">
              <a:buNone/>
            </a:pPr>
            <a:r>
              <a:rPr lang="pt-BR" sz="2400" dirty="0" smtClean="0"/>
              <a:t>             </a:t>
            </a:r>
            <a:r>
              <a:rPr lang="pt-BR" sz="2400" dirty="0" err="1" smtClean="0"/>
              <a:t>glutMouseFunc</a:t>
            </a:r>
            <a:r>
              <a:rPr lang="pt-BR" sz="2400" dirty="0" smtClean="0"/>
              <a:t> </a:t>
            </a:r>
            <a:r>
              <a:rPr lang="pt-BR" sz="2400" dirty="0"/>
              <a:t>(mouse</a:t>
            </a:r>
            <a:r>
              <a:rPr lang="pt-BR" sz="2400" dirty="0" smtClean="0"/>
              <a:t>);</a:t>
            </a:r>
            <a:endParaRPr lang="en-US" sz="2400" dirty="0" smtClean="0"/>
          </a:p>
          <a:p>
            <a:pPr marL="0" indent="0">
              <a:buNone/>
            </a:pPr>
            <a:r>
              <a:rPr lang="es-MX" dirty="0" smtClean="0"/>
              <a:t>//</a:t>
            </a:r>
            <a:r>
              <a:rPr lang="es-ES" dirty="0" smtClean="0"/>
              <a:t>continuación -&gt;</a:t>
            </a:r>
            <a:endParaRPr lang="es-419" dirty="0" smtClean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771212" y="929395"/>
            <a:ext cx="6235907" cy="574128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smtClean="0"/>
              <a:t>// &lt;- inicio del código</a:t>
            </a:r>
          </a:p>
          <a:p>
            <a:pPr marL="0" indent="0">
              <a:buNone/>
            </a:pPr>
            <a:r>
              <a:rPr lang="pt-BR" sz="2400" dirty="0" smtClean="0"/>
              <a:t>          </a:t>
            </a:r>
            <a:r>
              <a:rPr lang="pt-BR" sz="2400" dirty="0" err="1" smtClean="0"/>
              <a:t>glutInitDisplayMode</a:t>
            </a:r>
            <a:r>
              <a:rPr lang="pt-BR" sz="2400" dirty="0" smtClean="0"/>
              <a:t> </a:t>
            </a:r>
          </a:p>
          <a:p>
            <a:pPr marL="0" indent="0">
              <a:buNone/>
            </a:pPr>
            <a:r>
              <a:rPr lang="pt-BR" sz="2400" dirty="0"/>
              <a:t> </a:t>
            </a:r>
            <a:r>
              <a:rPr lang="pt-BR" sz="2400" dirty="0" smtClean="0"/>
              <a:t>                      (</a:t>
            </a:r>
            <a:r>
              <a:rPr lang="pt-BR" sz="2400" dirty="0"/>
              <a:t>GLUT_DOUBLE | GLUT_RGB);</a:t>
            </a:r>
          </a:p>
          <a:p>
            <a:pPr marL="0" indent="0">
              <a:buNone/>
            </a:pPr>
            <a:r>
              <a:rPr lang="pt-BR" sz="2400" dirty="0" smtClean="0"/>
              <a:t>          </a:t>
            </a:r>
            <a:r>
              <a:rPr lang="pt-BR" sz="2400" dirty="0" err="1" smtClean="0"/>
              <a:t>doubleb</a:t>
            </a:r>
            <a:r>
              <a:rPr lang="pt-BR" sz="2400" dirty="0" smtClean="0"/>
              <a:t>=</a:t>
            </a:r>
            <a:r>
              <a:rPr lang="pt-BR" sz="2400" dirty="0" err="1" smtClean="0"/>
              <a:t>glutCreateWindow</a:t>
            </a:r>
            <a:endParaRPr lang="pt-BR" sz="2400" dirty="0" smtClean="0"/>
          </a:p>
          <a:p>
            <a:pPr marL="0" indent="0">
              <a:buNone/>
            </a:pPr>
            <a:r>
              <a:rPr lang="pt-BR" sz="2400" dirty="0"/>
              <a:t> </a:t>
            </a:r>
            <a:r>
              <a:rPr lang="pt-BR" sz="2400" dirty="0" smtClean="0"/>
              <a:t>                              ("</a:t>
            </a:r>
            <a:r>
              <a:rPr lang="pt-BR" sz="2400" dirty="0" err="1"/>
              <a:t>double</a:t>
            </a:r>
            <a:r>
              <a:rPr lang="pt-BR" sz="2400" dirty="0"/>
              <a:t> </a:t>
            </a:r>
            <a:r>
              <a:rPr lang="pt-BR" sz="2400" dirty="0" err="1"/>
              <a:t>buffered</a:t>
            </a:r>
            <a:r>
              <a:rPr lang="pt-BR" sz="2400" dirty="0"/>
              <a:t>");</a:t>
            </a:r>
          </a:p>
          <a:p>
            <a:pPr marL="0" indent="0">
              <a:buNone/>
            </a:pPr>
            <a:r>
              <a:rPr lang="pt-BR" sz="2400" dirty="0"/>
              <a:t>    </a:t>
            </a:r>
            <a:r>
              <a:rPr lang="pt-BR" sz="2400" dirty="0" smtClean="0"/>
              <a:t>      </a:t>
            </a:r>
            <a:r>
              <a:rPr lang="pt-BR" sz="2400" dirty="0" err="1" smtClean="0"/>
              <a:t>myinit</a:t>
            </a:r>
            <a:r>
              <a:rPr lang="pt-BR" sz="2400" dirty="0" smtClean="0"/>
              <a:t> </a:t>
            </a:r>
            <a:r>
              <a:rPr lang="pt-BR" sz="2400" dirty="0"/>
              <a:t>();</a:t>
            </a:r>
          </a:p>
          <a:p>
            <a:pPr marL="0" indent="0">
              <a:buNone/>
            </a:pPr>
            <a:r>
              <a:rPr lang="pt-BR" sz="2400" dirty="0" smtClean="0"/>
              <a:t>          </a:t>
            </a:r>
            <a:r>
              <a:rPr lang="pt-BR" sz="2400" dirty="0" err="1" smtClean="0"/>
              <a:t>glutDisplayFunc</a:t>
            </a:r>
            <a:r>
              <a:rPr lang="pt-BR" sz="2400" dirty="0" smtClean="0"/>
              <a:t>(</a:t>
            </a:r>
            <a:r>
              <a:rPr lang="pt-BR" sz="2400" dirty="0" err="1" smtClean="0"/>
              <a:t>displayd</a:t>
            </a:r>
            <a:r>
              <a:rPr lang="pt-BR" sz="2400" dirty="0"/>
              <a:t>);</a:t>
            </a:r>
          </a:p>
          <a:p>
            <a:pPr marL="0" indent="0">
              <a:buNone/>
            </a:pPr>
            <a:r>
              <a:rPr lang="pt-BR" sz="2400" dirty="0"/>
              <a:t>    </a:t>
            </a:r>
            <a:r>
              <a:rPr lang="pt-BR" sz="2400" dirty="0" smtClean="0"/>
              <a:t>      </a:t>
            </a:r>
            <a:r>
              <a:rPr lang="pt-BR" sz="2400" dirty="0" err="1" smtClean="0"/>
              <a:t>glutReshapeFunc</a:t>
            </a:r>
            <a:r>
              <a:rPr lang="pt-BR" sz="2400" dirty="0" smtClean="0"/>
              <a:t> </a:t>
            </a:r>
            <a:r>
              <a:rPr lang="pt-BR" sz="2400" dirty="0"/>
              <a:t>(</a:t>
            </a:r>
            <a:r>
              <a:rPr lang="pt-BR" sz="2400" dirty="0" err="1"/>
              <a:t>myReshape</a:t>
            </a:r>
            <a:r>
              <a:rPr lang="pt-BR" sz="2400" dirty="0"/>
              <a:t>);</a:t>
            </a:r>
          </a:p>
          <a:p>
            <a:pPr marL="0" indent="0">
              <a:buNone/>
            </a:pPr>
            <a:r>
              <a:rPr lang="pt-BR" sz="2400" dirty="0"/>
              <a:t>    </a:t>
            </a:r>
            <a:r>
              <a:rPr lang="pt-BR" sz="2400" dirty="0" smtClean="0"/>
              <a:t>      </a:t>
            </a:r>
            <a:r>
              <a:rPr lang="pt-BR" sz="2400" dirty="0" err="1" smtClean="0"/>
              <a:t>glutIdleFunc</a:t>
            </a:r>
            <a:r>
              <a:rPr lang="pt-BR" sz="2400" dirty="0" smtClean="0"/>
              <a:t> </a:t>
            </a:r>
            <a:r>
              <a:rPr lang="pt-BR" sz="2400" dirty="0"/>
              <a:t>(</a:t>
            </a:r>
            <a:r>
              <a:rPr lang="pt-BR" sz="2400" dirty="0" err="1"/>
              <a:t>spinDisplay</a:t>
            </a:r>
            <a:r>
              <a:rPr lang="pt-BR" sz="2400" dirty="0"/>
              <a:t>);</a:t>
            </a:r>
          </a:p>
          <a:p>
            <a:pPr marL="0" indent="0">
              <a:buNone/>
            </a:pPr>
            <a:r>
              <a:rPr lang="pt-BR" sz="2400" dirty="0"/>
              <a:t>    </a:t>
            </a:r>
            <a:r>
              <a:rPr lang="pt-BR" sz="2400" dirty="0" smtClean="0"/>
              <a:t>      </a:t>
            </a:r>
            <a:r>
              <a:rPr lang="pt-BR" sz="2400" dirty="0" err="1" smtClean="0"/>
              <a:t>glutMouseFunc</a:t>
            </a:r>
            <a:r>
              <a:rPr lang="pt-BR" sz="2400" dirty="0" smtClean="0"/>
              <a:t> </a:t>
            </a:r>
            <a:r>
              <a:rPr lang="pt-BR" sz="2400" dirty="0"/>
              <a:t>(mouse);</a:t>
            </a:r>
          </a:p>
          <a:p>
            <a:pPr marL="0" indent="0">
              <a:buNone/>
            </a:pPr>
            <a:r>
              <a:rPr lang="pt-BR" sz="2400" dirty="0" smtClean="0"/>
              <a:t>          </a:t>
            </a:r>
            <a:r>
              <a:rPr lang="pt-BR" sz="2400" dirty="0" err="1" smtClean="0"/>
              <a:t>glutMainLoop</a:t>
            </a:r>
            <a:r>
              <a:rPr lang="pt-BR" sz="2400" dirty="0"/>
              <a:t>();</a:t>
            </a:r>
          </a:p>
          <a:p>
            <a:pPr marL="0" indent="0">
              <a:buNone/>
            </a:pPr>
            <a:r>
              <a:rPr lang="pt-BR" sz="2400" dirty="0" smtClean="0"/>
              <a:t>          </a:t>
            </a:r>
            <a:r>
              <a:rPr lang="pt-BR" sz="2400" dirty="0" err="1" smtClean="0"/>
              <a:t>return</a:t>
            </a:r>
            <a:r>
              <a:rPr lang="pt-BR" sz="2400" dirty="0" smtClean="0"/>
              <a:t> 0;</a:t>
            </a:r>
            <a:endParaRPr lang="pt-BR" sz="2400" dirty="0"/>
          </a:p>
          <a:p>
            <a:pPr marL="0" indent="0">
              <a:buNone/>
            </a:pPr>
            <a:r>
              <a:rPr lang="pt-BR" sz="2400" dirty="0"/>
              <a:t>}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5692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8941"/>
          </a:xfrm>
        </p:spPr>
        <p:txBody>
          <a:bodyPr>
            <a:normAutofit/>
          </a:bodyPr>
          <a:lstStyle/>
          <a:p>
            <a:r>
              <a:rPr lang="es-419" dirty="0" smtClean="0"/>
              <a:t>Comentarios a la </a:t>
            </a:r>
            <a:r>
              <a:rPr lang="es-419" dirty="0" err="1" smtClean="0"/>
              <a:t>main</a:t>
            </a:r>
            <a:r>
              <a:rPr lang="es-419" dirty="0" smtClean="0"/>
              <a:t>() </a:t>
            </a:r>
            <a:r>
              <a:rPr lang="es-MX" dirty="0" smtClean="0"/>
              <a:t>                         (1)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19134"/>
            <a:ext cx="10515600" cy="5442418"/>
          </a:xfrm>
        </p:spPr>
        <p:txBody>
          <a:bodyPr>
            <a:normAutofit lnSpcReduction="10000"/>
          </a:bodyPr>
          <a:lstStyle/>
          <a:p>
            <a:r>
              <a:rPr lang="es-419" sz="3200" dirty="0" smtClean="0"/>
              <a:t>Hay dos llamados de </a:t>
            </a:r>
            <a:r>
              <a:rPr lang="en-US" sz="3200" dirty="0" err="1" smtClean="0"/>
              <a:t>glutInitDisplayMode</a:t>
            </a:r>
            <a:r>
              <a:rPr lang="en-US" sz="3200" dirty="0" smtClean="0"/>
              <a:t>(), </a:t>
            </a:r>
            <a:r>
              <a:rPr lang="en-US" sz="3200" dirty="0" err="1" smtClean="0"/>
              <a:t>cada</a:t>
            </a:r>
            <a:r>
              <a:rPr lang="en-US" sz="3200" dirty="0" smtClean="0"/>
              <a:t> de </a:t>
            </a:r>
            <a:r>
              <a:rPr lang="en-US" sz="3200" dirty="0" err="1" smtClean="0"/>
              <a:t>ellos</a:t>
            </a:r>
            <a:r>
              <a:rPr lang="en-US" sz="3200" dirty="0" smtClean="0"/>
              <a:t> </a:t>
            </a:r>
            <a:r>
              <a:rPr lang="en-US" sz="3200" dirty="0" err="1" smtClean="0"/>
              <a:t>inicializa</a:t>
            </a:r>
            <a:r>
              <a:rPr lang="en-US" sz="3200" dirty="0" smtClean="0"/>
              <a:t> </a:t>
            </a:r>
            <a:r>
              <a:rPr lang="en-US" sz="3200" dirty="0" err="1" smtClean="0"/>
              <a:t>su</a:t>
            </a:r>
            <a:r>
              <a:rPr lang="en-US" sz="3200" dirty="0" smtClean="0"/>
              <a:t> </a:t>
            </a:r>
            <a:r>
              <a:rPr lang="en-US" sz="3200" dirty="0" err="1" smtClean="0"/>
              <a:t>propia</a:t>
            </a:r>
            <a:r>
              <a:rPr lang="en-US" sz="3200" dirty="0" smtClean="0"/>
              <a:t> </a:t>
            </a:r>
            <a:r>
              <a:rPr lang="en-US" sz="3200" dirty="0" err="1" smtClean="0"/>
              <a:t>ventana</a:t>
            </a:r>
            <a:r>
              <a:rPr lang="en-US" sz="3200" dirty="0" smtClean="0"/>
              <a:t> </a:t>
            </a:r>
            <a:r>
              <a:rPr lang="en-US" sz="3200" dirty="0" err="1" smtClean="0"/>
              <a:t>gráfica</a:t>
            </a:r>
            <a:r>
              <a:rPr lang="en-US" sz="3200" dirty="0" smtClean="0"/>
              <a:t>;(</a:t>
            </a:r>
            <a:r>
              <a:rPr lang="en-US" sz="3200" i="1" dirty="0" smtClean="0"/>
              <a:t>Nota</a:t>
            </a:r>
            <a:r>
              <a:rPr lang="en-US" sz="3200" dirty="0" smtClean="0"/>
              <a:t>: </a:t>
            </a:r>
            <a:r>
              <a:rPr lang="en-US" sz="3200" dirty="0" smtClean="0">
                <a:latin typeface="Bradley Hand ITC" panose="03070402050302030203" pitchFamily="66" charset="0"/>
              </a:rPr>
              <a:t>las </a:t>
            </a:r>
            <a:r>
              <a:rPr lang="en-US" sz="3200" dirty="0" err="1" smtClean="0">
                <a:latin typeface="Bradley Hand ITC" panose="03070402050302030203" pitchFamily="66" charset="0"/>
              </a:rPr>
              <a:t>ventanas</a:t>
            </a:r>
            <a:r>
              <a:rPr lang="en-US" sz="3200" dirty="0" smtClean="0">
                <a:latin typeface="Bradley Hand ITC" panose="03070402050302030203" pitchFamily="66" charset="0"/>
              </a:rPr>
              <a:t> </a:t>
            </a:r>
            <a:r>
              <a:rPr lang="en-US" sz="3200" dirty="0" err="1" smtClean="0">
                <a:latin typeface="Bradley Hand ITC" panose="03070402050302030203" pitchFamily="66" charset="0"/>
              </a:rPr>
              <a:t>tienen</a:t>
            </a:r>
            <a:r>
              <a:rPr lang="en-US" sz="3200" dirty="0" smtClean="0">
                <a:latin typeface="Bradley Hand ITC" panose="03070402050302030203" pitchFamily="66" charset="0"/>
              </a:rPr>
              <a:t> la </a:t>
            </a:r>
            <a:r>
              <a:rPr lang="en-US" sz="3200" dirty="0" err="1" smtClean="0">
                <a:latin typeface="Bradley Hand ITC" panose="03070402050302030203" pitchFamily="66" charset="0"/>
              </a:rPr>
              <a:t>misma</a:t>
            </a:r>
            <a:r>
              <a:rPr lang="en-US" sz="3200" dirty="0" smtClean="0">
                <a:latin typeface="Bradley Hand ITC" panose="03070402050302030203" pitchFamily="66" charset="0"/>
              </a:rPr>
              <a:t> </a:t>
            </a:r>
            <a:r>
              <a:rPr lang="en-US" sz="3200" dirty="0" err="1" smtClean="0">
                <a:latin typeface="Bradley Hand ITC" panose="03070402050302030203" pitchFamily="66" charset="0"/>
              </a:rPr>
              <a:t>posición</a:t>
            </a:r>
            <a:r>
              <a:rPr lang="en-US" sz="3200" dirty="0" smtClean="0">
                <a:latin typeface="Bradley Hand ITC" panose="03070402050302030203" pitchFamily="66" charset="0"/>
              </a:rPr>
              <a:t> y </a:t>
            </a:r>
            <a:r>
              <a:rPr lang="en-US" sz="3200" dirty="0" err="1" smtClean="0">
                <a:latin typeface="Bradley Hand ITC" panose="03070402050302030203" pitchFamily="66" charset="0"/>
              </a:rPr>
              <a:t>tamaño</a:t>
            </a:r>
            <a:r>
              <a:rPr lang="en-US" sz="3200" dirty="0" smtClean="0">
                <a:latin typeface="Bradley Hand ITC" panose="03070402050302030203" pitchFamily="66" charset="0"/>
              </a:rPr>
              <a:t>, se </a:t>
            </a:r>
            <a:r>
              <a:rPr lang="en-US" sz="3200" dirty="0" err="1" smtClean="0">
                <a:latin typeface="Bradley Hand ITC" panose="03070402050302030203" pitchFamily="66" charset="0"/>
              </a:rPr>
              <a:t>puede</a:t>
            </a:r>
            <a:r>
              <a:rPr lang="en-US" sz="3200" dirty="0" smtClean="0">
                <a:latin typeface="Bradley Hand ITC" panose="03070402050302030203" pitchFamily="66" charset="0"/>
              </a:rPr>
              <a:t> con </a:t>
            </a:r>
            <a:r>
              <a:rPr lang="en-US" sz="3200" dirty="0" err="1" smtClean="0">
                <a:latin typeface="Bradley Hand ITC" panose="03070402050302030203" pitchFamily="66" charset="0"/>
              </a:rPr>
              <a:t>ratón</a:t>
            </a:r>
            <a:r>
              <a:rPr lang="en-US" sz="3200" dirty="0" smtClean="0">
                <a:latin typeface="Bradley Hand ITC" panose="03070402050302030203" pitchFamily="66" charset="0"/>
              </a:rPr>
              <a:t> mover </a:t>
            </a:r>
            <a:r>
              <a:rPr lang="en-US" sz="3200" dirty="0" err="1" smtClean="0">
                <a:latin typeface="Bradley Hand ITC" panose="03070402050302030203" pitchFamily="66" charset="0"/>
              </a:rPr>
              <a:t>una</a:t>
            </a:r>
            <a:r>
              <a:rPr lang="en-US" sz="3200" dirty="0" smtClean="0">
                <a:latin typeface="Bradley Hand ITC" panose="03070402050302030203" pitchFamily="66" charset="0"/>
              </a:rPr>
              <a:t> </a:t>
            </a:r>
            <a:r>
              <a:rPr lang="en-US" sz="3200" dirty="0" err="1" smtClean="0">
                <a:latin typeface="Bradley Hand ITC" panose="03070402050302030203" pitchFamily="66" charset="0"/>
              </a:rPr>
              <a:t>ara</a:t>
            </a:r>
            <a:r>
              <a:rPr lang="en-US" sz="3200" dirty="0" smtClean="0">
                <a:latin typeface="Bradley Hand ITC" panose="03070402050302030203" pitchFamily="66" charset="0"/>
              </a:rPr>
              <a:t> </a:t>
            </a:r>
            <a:r>
              <a:rPr lang="en-US" sz="3200" dirty="0" err="1" smtClean="0">
                <a:latin typeface="Bradley Hand ITC" panose="03070402050302030203" pitchFamily="66" charset="0"/>
              </a:rPr>
              <a:t>ver</a:t>
            </a:r>
            <a:r>
              <a:rPr lang="en-US" sz="3200" dirty="0" smtClean="0">
                <a:latin typeface="Bradley Hand ITC" panose="03070402050302030203" pitchFamily="66" charset="0"/>
              </a:rPr>
              <a:t> la </a:t>
            </a:r>
            <a:r>
              <a:rPr lang="en-US" sz="3200" dirty="0" err="1" smtClean="0">
                <a:latin typeface="Bradley Hand ITC" panose="03070402050302030203" pitchFamily="66" charset="0"/>
              </a:rPr>
              <a:t>otra</a:t>
            </a:r>
            <a:r>
              <a:rPr lang="en-US" sz="3200" dirty="0" smtClean="0"/>
              <a:t>)</a:t>
            </a:r>
          </a:p>
          <a:p>
            <a:r>
              <a:rPr lang="en-US" sz="3200" dirty="0" smtClean="0"/>
              <a:t>Los </a:t>
            </a:r>
            <a:r>
              <a:rPr lang="en-US" sz="3200" dirty="0" err="1" smtClean="0"/>
              <a:t>llamados</a:t>
            </a:r>
            <a:r>
              <a:rPr lang="en-US" sz="3200" dirty="0" smtClean="0"/>
              <a:t> de las </a:t>
            </a:r>
            <a:r>
              <a:rPr lang="en-US" sz="3200" dirty="0" err="1" smtClean="0"/>
              <a:t>funciones</a:t>
            </a:r>
            <a:r>
              <a:rPr lang="en-US" sz="3200" dirty="0" smtClean="0"/>
              <a:t> a </a:t>
            </a:r>
            <a:r>
              <a:rPr lang="en-US" sz="3200" dirty="0" err="1" smtClean="0"/>
              <a:t>partir</a:t>
            </a:r>
            <a:r>
              <a:rPr lang="en-US" sz="3200" dirty="0" smtClean="0"/>
              <a:t> del 1r </a:t>
            </a:r>
            <a:r>
              <a:rPr lang="en-US" sz="3200" dirty="0" err="1" smtClean="0"/>
              <a:t>llamado</a:t>
            </a:r>
            <a:r>
              <a:rPr lang="en-US" sz="3200" dirty="0" smtClean="0"/>
              <a:t> </a:t>
            </a:r>
            <a:r>
              <a:rPr lang="es-419" sz="3200" dirty="0"/>
              <a:t>de </a:t>
            </a:r>
            <a:r>
              <a:rPr lang="en-US" sz="3200" dirty="0" err="1"/>
              <a:t>glutInitDisplayMode</a:t>
            </a:r>
            <a:r>
              <a:rPr lang="en-US" sz="3200" dirty="0" smtClean="0"/>
              <a:t>() y hasta el </a:t>
            </a:r>
            <a:r>
              <a:rPr lang="en-US" sz="3200" dirty="0" err="1" smtClean="0"/>
              <a:t>segundo</a:t>
            </a:r>
            <a:r>
              <a:rPr lang="en-US" sz="3200" dirty="0" smtClean="0"/>
              <a:t> </a:t>
            </a:r>
            <a:r>
              <a:rPr lang="en-US" sz="3200" dirty="0" err="1" smtClean="0"/>
              <a:t>configuran</a:t>
            </a:r>
            <a:r>
              <a:rPr lang="en-US" sz="3200" dirty="0" smtClean="0"/>
              <a:t> la </a:t>
            </a:r>
            <a:r>
              <a:rPr lang="en-US" sz="3200" dirty="0" err="1" smtClean="0"/>
              <a:t>primera</a:t>
            </a:r>
            <a:r>
              <a:rPr lang="en-US" sz="3200" dirty="0" smtClean="0"/>
              <a:t> </a:t>
            </a:r>
            <a:r>
              <a:rPr lang="en-US" sz="3200" dirty="0" err="1" smtClean="0"/>
              <a:t>ventana</a:t>
            </a:r>
            <a:r>
              <a:rPr lang="en-US" sz="3200" dirty="0" smtClean="0"/>
              <a:t>, </a:t>
            </a:r>
            <a:r>
              <a:rPr lang="en-US" sz="3200" dirty="0" err="1" smtClean="0"/>
              <a:t>mientras</a:t>
            </a:r>
            <a:r>
              <a:rPr lang="en-US" sz="3200" dirty="0" smtClean="0"/>
              <a:t> </a:t>
            </a:r>
            <a:r>
              <a:rPr lang="en-US" sz="3200" dirty="0" err="1" smtClean="0"/>
              <a:t>los</a:t>
            </a:r>
            <a:r>
              <a:rPr lang="en-US" sz="3200" dirty="0" smtClean="0"/>
              <a:t> </a:t>
            </a:r>
            <a:r>
              <a:rPr lang="en-US" sz="3200" dirty="0" err="1"/>
              <a:t>llamados</a:t>
            </a:r>
            <a:r>
              <a:rPr lang="en-US" sz="3200" dirty="0"/>
              <a:t> </a:t>
            </a:r>
            <a:r>
              <a:rPr lang="en-US" sz="3200" dirty="0" smtClean="0"/>
              <a:t>a </a:t>
            </a:r>
            <a:r>
              <a:rPr lang="en-US" sz="3200" dirty="0" err="1"/>
              <a:t>partir</a:t>
            </a:r>
            <a:r>
              <a:rPr lang="en-US" sz="3200" dirty="0"/>
              <a:t> del </a:t>
            </a:r>
            <a:r>
              <a:rPr lang="en-US" sz="3200" dirty="0" smtClean="0"/>
              <a:t>2o </a:t>
            </a:r>
            <a:r>
              <a:rPr lang="en-US" sz="3200" dirty="0" err="1"/>
              <a:t>llamado</a:t>
            </a:r>
            <a:r>
              <a:rPr lang="en-US" sz="3200" dirty="0"/>
              <a:t> </a:t>
            </a:r>
            <a:r>
              <a:rPr lang="es-419" sz="3200" dirty="0" smtClean="0"/>
              <a:t>configuran la segunda ventana</a:t>
            </a:r>
            <a:endParaRPr lang="en-US" sz="3200" dirty="0"/>
          </a:p>
          <a:p>
            <a:r>
              <a:rPr lang="es-419" sz="3200" dirty="0" smtClean="0"/>
              <a:t>Observamos que la función </a:t>
            </a:r>
            <a:r>
              <a:rPr lang="en-US" sz="3200" dirty="0" err="1" smtClean="0"/>
              <a:t>glutCreateWindow</a:t>
            </a:r>
            <a:r>
              <a:rPr lang="en-US" sz="3200" dirty="0" smtClean="0"/>
              <a:t> </a:t>
            </a:r>
            <a:r>
              <a:rPr lang="en-US" sz="3200" dirty="0" err="1" smtClean="0"/>
              <a:t>devuelve</a:t>
            </a:r>
            <a:r>
              <a:rPr lang="en-US" sz="3200" dirty="0" smtClean="0"/>
              <a:t> un valor </a:t>
            </a:r>
            <a:r>
              <a:rPr lang="en-US" sz="3200" dirty="0" err="1"/>
              <a:t>e</a:t>
            </a:r>
            <a:r>
              <a:rPr lang="en-US" sz="3200" dirty="0" err="1" smtClean="0"/>
              <a:t>ntero</a:t>
            </a:r>
            <a:r>
              <a:rPr lang="en-US" sz="3200" dirty="0" smtClean="0"/>
              <a:t> </a:t>
            </a:r>
            <a:r>
              <a:rPr lang="en-US" sz="3200" dirty="0" err="1" smtClean="0"/>
              <a:t>ignorado</a:t>
            </a:r>
            <a:r>
              <a:rPr lang="en-US" sz="3200" dirty="0" smtClean="0"/>
              <a:t> </a:t>
            </a:r>
            <a:r>
              <a:rPr lang="en-US" sz="3200" dirty="0" err="1" smtClean="0"/>
              <a:t>en</a:t>
            </a:r>
            <a:r>
              <a:rPr lang="en-US" sz="3200" dirty="0" smtClean="0"/>
              <a:t> </a:t>
            </a:r>
            <a:r>
              <a:rPr lang="en-US" sz="3200" dirty="0" err="1" smtClean="0"/>
              <a:t>los</a:t>
            </a:r>
            <a:r>
              <a:rPr lang="en-US" sz="3200" dirty="0" smtClean="0"/>
              <a:t> </a:t>
            </a:r>
            <a:r>
              <a:rPr lang="en-US" sz="3200" dirty="0" err="1" smtClean="0"/>
              <a:t>ejemplos</a:t>
            </a:r>
            <a:r>
              <a:rPr lang="en-US" sz="3200" dirty="0" smtClean="0"/>
              <a:t> que </a:t>
            </a:r>
            <a:r>
              <a:rPr lang="en-US" sz="3200" dirty="0" err="1" smtClean="0"/>
              <a:t>hemos</a:t>
            </a:r>
            <a:r>
              <a:rPr lang="en-US" sz="3200" dirty="0" smtClean="0"/>
              <a:t> </a:t>
            </a:r>
            <a:r>
              <a:rPr lang="en-US" sz="3200" dirty="0" err="1" smtClean="0"/>
              <a:t>analizado</a:t>
            </a:r>
            <a:r>
              <a:rPr lang="en-US" sz="3200" dirty="0" smtClean="0"/>
              <a:t>. Este valor se </a:t>
            </a:r>
            <a:r>
              <a:rPr lang="en-US" sz="3200" dirty="0" err="1" smtClean="0"/>
              <a:t>usa</a:t>
            </a:r>
            <a:r>
              <a:rPr lang="en-US" sz="3200" dirty="0" smtClean="0"/>
              <a:t> </a:t>
            </a:r>
            <a:r>
              <a:rPr lang="en-US" sz="3200" dirty="0" err="1" smtClean="0"/>
              <a:t>en</a:t>
            </a:r>
            <a:r>
              <a:rPr lang="en-US" sz="3200" dirty="0" smtClean="0"/>
              <a:t> el resto del </a:t>
            </a:r>
            <a:r>
              <a:rPr lang="en-US" sz="3200" dirty="0" err="1" smtClean="0"/>
              <a:t>código</a:t>
            </a:r>
            <a:r>
              <a:rPr lang="en-US" sz="3200" dirty="0" smtClean="0"/>
              <a:t> de </a:t>
            </a:r>
            <a:r>
              <a:rPr lang="es-MX" sz="3200" i="1" dirty="0" err="1" smtClean="0"/>
              <a:t>single_double.c</a:t>
            </a:r>
            <a:r>
              <a:rPr lang="es-MX" sz="3200" dirty="0" smtClean="0"/>
              <a:t> </a:t>
            </a:r>
            <a:r>
              <a:rPr lang="en-US" sz="3200" dirty="0" err="1" smtClean="0"/>
              <a:t>como</a:t>
            </a:r>
            <a:r>
              <a:rPr lang="en-US" sz="3200" dirty="0" smtClean="0"/>
              <a:t> </a:t>
            </a:r>
            <a:r>
              <a:rPr lang="en-US" sz="3200" dirty="0" err="1" smtClean="0"/>
              <a:t>identificador</a:t>
            </a:r>
            <a:r>
              <a:rPr lang="en-US" sz="3200" dirty="0" smtClean="0"/>
              <a:t> de la </a:t>
            </a:r>
            <a:r>
              <a:rPr lang="en-US" sz="3200" dirty="0" err="1" smtClean="0"/>
              <a:t>ventana</a:t>
            </a:r>
            <a:r>
              <a:rPr lang="en-US" sz="3200" dirty="0" smtClean="0"/>
              <a:t> </a:t>
            </a:r>
            <a:r>
              <a:rPr lang="en-US" sz="3200" dirty="0" err="1" smtClean="0"/>
              <a:t>gráfica</a:t>
            </a:r>
            <a:endParaRPr lang="en-US" sz="3200" dirty="0"/>
          </a:p>
          <a:p>
            <a:pPr marL="0" indent="0">
              <a:buNone/>
            </a:pPr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86913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8941"/>
          </a:xfrm>
        </p:spPr>
        <p:txBody>
          <a:bodyPr>
            <a:normAutofit/>
          </a:bodyPr>
          <a:lstStyle/>
          <a:p>
            <a:r>
              <a:rPr lang="es-419" dirty="0" smtClean="0"/>
              <a:t>Comentarios a  </a:t>
            </a:r>
            <a:r>
              <a:rPr lang="es-419" dirty="0" err="1" smtClean="0"/>
              <a:t>main</a:t>
            </a:r>
            <a:r>
              <a:rPr lang="es-419" dirty="0" smtClean="0"/>
              <a:t>() </a:t>
            </a:r>
            <a:r>
              <a:rPr lang="es-MX" dirty="0" smtClean="0"/>
              <a:t>                         (2)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19134"/>
            <a:ext cx="10515600" cy="5442418"/>
          </a:xfrm>
        </p:spPr>
        <p:txBody>
          <a:bodyPr>
            <a:normAutofit/>
          </a:bodyPr>
          <a:lstStyle/>
          <a:p>
            <a:r>
              <a:rPr lang="es-419" sz="3200" dirty="0" smtClean="0"/>
              <a:t>La función </a:t>
            </a:r>
            <a:r>
              <a:rPr lang="es-419" sz="3200" dirty="0" err="1" smtClean="0"/>
              <a:t>myinit</a:t>
            </a:r>
            <a:r>
              <a:rPr lang="es-419" sz="3200" dirty="0" smtClean="0"/>
              <a:t>() tiene el mismo papel como </a:t>
            </a:r>
            <a:r>
              <a:rPr lang="es-419" sz="3200" dirty="0" err="1" smtClean="0"/>
              <a:t>SetupRC</a:t>
            </a:r>
            <a:r>
              <a:rPr lang="es-419" sz="3200" dirty="0" smtClean="0"/>
              <a:t>() en el ejemplo de 04….pptx</a:t>
            </a:r>
            <a:endParaRPr lang="en-US" sz="3200" dirty="0" smtClean="0"/>
          </a:p>
          <a:p>
            <a:r>
              <a:rPr lang="en-US" sz="3200" dirty="0" err="1" smtClean="0"/>
              <a:t>Llamado</a:t>
            </a:r>
            <a:r>
              <a:rPr lang="en-US" sz="3200" dirty="0" smtClean="0"/>
              <a:t> de </a:t>
            </a:r>
            <a:r>
              <a:rPr lang="en-US" sz="3200" dirty="0" err="1" smtClean="0"/>
              <a:t>función</a:t>
            </a:r>
            <a:r>
              <a:rPr lang="en-US" sz="3200" dirty="0" smtClean="0"/>
              <a:t> </a:t>
            </a:r>
          </a:p>
          <a:p>
            <a:pPr marL="0" indent="0">
              <a:buNone/>
            </a:pPr>
            <a:r>
              <a:rPr lang="en-US" sz="3200" dirty="0"/>
              <a:t> </a:t>
            </a:r>
            <a:r>
              <a:rPr lang="en-US" sz="3200" dirty="0" smtClean="0"/>
              <a:t>          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glutMouseFunc</a:t>
            </a:r>
            <a:r>
              <a:rPr lang="en-US" sz="3200" i="1" dirty="0" smtClean="0"/>
              <a:t>(mouse); </a:t>
            </a:r>
          </a:p>
          <a:p>
            <a:pPr marL="0" indent="0">
              <a:buNone/>
            </a:pPr>
            <a:r>
              <a:rPr lang="en-US" sz="3200" dirty="0" err="1" smtClean="0"/>
              <a:t>realiza</a:t>
            </a:r>
            <a:r>
              <a:rPr lang="en-US" sz="3200" dirty="0" smtClean="0"/>
              <a:t> </a:t>
            </a:r>
            <a:r>
              <a:rPr lang="en-US" sz="3200" dirty="0" err="1" smtClean="0"/>
              <a:t>registro</a:t>
            </a:r>
            <a:r>
              <a:rPr lang="en-US" sz="3200" dirty="0" smtClean="0"/>
              <a:t> de </a:t>
            </a:r>
            <a:r>
              <a:rPr lang="en-US" sz="3200" i="1" dirty="0"/>
              <a:t>mouse</a:t>
            </a:r>
            <a:r>
              <a:rPr lang="en-US" sz="3200" dirty="0"/>
              <a:t>() </a:t>
            </a:r>
            <a:r>
              <a:rPr lang="en-US" sz="3200" dirty="0" err="1" smtClean="0"/>
              <a:t>como</a:t>
            </a:r>
            <a:r>
              <a:rPr lang="en-US" sz="3200" dirty="0" smtClean="0"/>
              <a:t> la </a:t>
            </a:r>
            <a:r>
              <a:rPr lang="en-US" sz="3200" dirty="0" err="1" smtClean="0"/>
              <a:t>función</a:t>
            </a:r>
            <a:r>
              <a:rPr lang="en-US" sz="3200" dirty="0" smtClean="0"/>
              <a:t> </a:t>
            </a:r>
            <a:r>
              <a:rPr lang="en-US" sz="3200" i="1" dirty="0" smtClean="0"/>
              <a:t>callback</a:t>
            </a:r>
            <a:r>
              <a:rPr lang="en-US" sz="3200" dirty="0" smtClean="0"/>
              <a:t> para </a:t>
            </a:r>
            <a:r>
              <a:rPr lang="en-US" sz="3200" dirty="0" err="1" smtClean="0"/>
              <a:t>los</a:t>
            </a:r>
            <a:r>
              <a:rPr lang="en-US" sz="3200" dirty="0" smtClean="0"/>
              <a:t> </a:t>
            </a:r>
            <a:r>
              <a:rPr lang="en-US" sz="3200" dirty="0" err="1" smtClean="0"/>
              <a:t>eventos</a:t>
            </a:r>
            <a:r>
              <a:rPr lang="en-US" sz="3200" dirty="0" smtClean="0"/>
              <a:t> </a:t>
            </a:r>
            <a:r>
              <a:rPr lang="en-US" sz="3200" dirty="0" err="1" smtClean="0"/>
              <a:t>asociados</a:t>
            </a:r>
            <a:r>
              <a:rPr lang="en-US" sz="3200" dirty="0" smtClean="0"/>
              <a:t> con </a:t>
            </a:r>
            <a:r>
              <a:rPr lang="en-US" sz="3200" dirty="0" err="1" smtClean="0"/>
              <a:t>ratón</a:t>
            </a:r>
            <a:r>
              <a:rPr lang="en-US" sz="3200" dirty="0" smtClean="0"/>
              <a:t>. </a:t>
            </a:r>
          </a:p>
          <a:p>
            <a:r>
              <a:rPr lang="en-US" sz="3200" dirty="0" smtClean="0"/>
              <a:t>Las </a:t>
            </a:r>
            <a:r>
              <a:rPr lang="en-US" sz="3200" dirty="0" err="1" smtClean="0"/>
              <a:t>funciones</a:t>
            </a:r>
            <a:r>
              <a:rPr lang="en-US" sz="3200" dirty="0" smtClean="0"/>
              <a:t> </a:t>
            </a:r>
            <a:r>
              <a:rPr lang="en-US" sz="3200" i="1" dirty="0" smtClean="0"/>
              <a:t>callback</a:t>
            </a:r>
            <a:r>
              <a:rPr lang="en-US" sz="3200" dirty="0" smtClean="0"/>
              <a:t> para </a:t>
            </a:r>
            <a:r>
              <a:rPr lang="en-US" sz="3200" dirty="0" err="1" smtClean="0"/>
              <a:t>redibujar</a:t>
            </a:r>
            <a:r>
              <a:rPr lang="en-US" sz="3200" dirty="0" smtClean="0"/>
              <a:t> </a:t>
            </a:r>
            <a:r>
              <a:rPr lang="en-US" sz="3200" dirty="0" err="1" smtClean="0"/>
              <a:t>cada</a:t>
            </a:r>
            <a:r>
              <a:rPr lang="en-US" sz="3200" dirty="0" smtClean="0"/>
              <a:t> </a:t>
            </a:r>
            <a:r>
              <a:rPr lang="en-US" sz="3200" dirty="0" err="1" smtClean="0"/>
              <a:t>una</a:t>
            </a:r>
            <a:r>
              <a:rPr lang="en-US" sz="3200" dirty="0" smtClean="0"/>
              <a:t> de las dos </a:t>
            </a:r>
            <a:r>
              <a:rPr lang="en-US" sz="3200" dirty="0" err="1" smtClean="0"/>
              <a:t>ventanas</a:t>
            </a:r>
            <a:r>
              <a:rPr lang="en-US" sz="3200" dirty="0" smtClean="0"/>
              <a:t> </a:t>
            </a:r>
            <a:r>
              <a:rPr lang="en-US" sz="3200" dirty="0" err="1" smtClean="0"/>
              <a:t>gráficas</a:t>
            </a:r>
            <a:r>
              <a:rPr lang="en-US" sz="3200" dirty="0" smtClean="0"/>
              <a:t> son </a:t>
            </a:r>
            <a:r>
              <a:rPr lang="en-US" sz="3200" dirty="0" err="1" smtClean="0"/>
              <a:t>diferentes</a:t>
            </a:r>
            <a:r>
              <a:rPr lang="en-US" sz="3200" dirty="0" smtClean="0"/>
              <a:t>: </a:t>
            </a:r>
            <a:r>
              <a:rPr lang="en-US" sz="3200" i="1" dirty="0" smtClean="0"/>
              <a:t>displays</a:t>
            </a:r>
            <a:r>
              <a:rPr lang="en-US" sz="3200" dirty="0" smtClean="0"/>
              <a:t>() y </a:t>
            </a:r>
            <a:r>
              <a:rPr lang="en-US" sz="3200" i="1" dirty="0" err="1" smtClean="0"/>
              <a:t>displayd</a:t>
            </a:r>
            <a:r>
              <a:rPr lang="en-US" sz="3200" dirty="0" smtClean="0"/>
              <a:t>() </a:t>
            </a:r>
            <a:r>
              <a:rPr lang="en-US" sz="3200" dirty="0" err="1" smtClean="0"/>
              <a:t>respectivamente</a:t>
            </a:r>
            <a:r>
              <a:rPr lang="en-US" sz="3200" dirty="0" smtClean="0"/>
              <a:t> (¿</a:t>
            </a:r>
            <a:r>
              <a:rPr lang="en-US" sz="3200" dirty="0" err="1" smtClean="0"/>
              <a:t>por</a:t>
            </a:r>
            <a:r>
              <a:rPr lang="en-US" sz="3200" dirty="0" smtClean="0"/>
              <a:t> </a:t>
            </a:r>
            <a:r>
              <a:rPr lang="en-US" sz="3200" dirty="0" err="1" smtClean="0"/>
              <a:t>qué</a:t>
            </a:r>
            <a:r>
              <a:rPr lang="en-US" sz="3200" dirty="0" smtClean="0"/>
              <a:t>?)</a:t>
            </a:r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120498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8941"/>
          </a:xfrm>
        </p:spPr>
        <p:txBody>
          <a:bodyPr>
            <a:normAutofit/>
          </a:bodyPr>
          <a:lstStyle/>
          <a:p>
            <a:r>
              <a:rPr lang="es-419" sz="4000" dirty="0" smtClean="0"/>
              <a:t>Animación mediante</a:t>
            </a:r>
            <a:r>
              <a:rPr lang="es-MX" sz="4000" dirty="0" smtClean="0"/>
              <a:t> </a:t>
            </a:r>
            <a:r>
              <a:rPr lang="es-419" sz="4000" dirty="0" err="1"/>
              <a:t>glutIdleFunc</a:t>
            </a:r>
            <a:r>
              <a:rPr lang="es-419" sz="4000" dirty="0"/>
              <a:t>(</a:t>
            </a:r>
            <a:r>
              <a:rPr lang="es-419" sz="4000" dirty="0" err="1"/>
              <a:t>spinDisplay</a:t>
            </a:r>
            <a:r>
              <a:rPr lang="es-419" sz="4000" dirty="0" smtClean="0"/>
              <a:t>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19134"/>
            <a:ext cx="10515600" cy="5442418"/>
          </a:xfrm>
        </p:spPr>
        <p:txBody>
          <a:bodyPr>
            <a:normAutofit fontScale="92500" lnSpcReduction="10000"/>
          </a:bodyPr>
          <a:lstStyle/>
          <a:p>
            <a:r>
              <a:rPr lang="es-419" sz="3200" dirty="0" smtClean="0"/>
              <a:t>El llamado de función </a:t>
            </a:r>
          </a:p>
          <a:p>
            <a:pPr marL="0" indent="0">
              <a:buNone/>
            </a:pPr>
            <a:r>
              <a:rPr lang="es-419" sz="3200" dirty="0" smtClean="0"/>
              <a:t>                     </a:t>
            </a:r>
            <a:r>
              <a:rPr lang="es-419" sz="3200" i="1" dirty="0" err="1" smtClean="0"/>
              <a:t>glutIdleFunc</a:t>
            </a:r>
            <a:r>
              <a:rPr lang="es-419" sz="3200" i="1" dirty="0" smtClean="0"/>
              <a:t>(</a:t>
            </a:r>
            <a:r>
              <a:rPr lang="es-419" sz="3200" i="1" dirty="0" err="1" smtClean="0"/>
              <a:t>spinDisplay</a:t>
            </a:r>
            <a:r>
              <a:rPr lang="es-419" sz="3200" i="1" dirty="0" smtClean="0"/>
              <a:t>);</a:t>
            </a:r>
          </a:p>
          <a:p>
            <a:pPr marL="0" indent="0">
              <a:buNone/>
            </a:pPr>
            <a:r>
              <a:rPr lang="es-419" sz="3200" dirty="0" smtClean="0"/>
              <a:t>en </a:t>
            </a:r>
            <a:r>
              <a:rPr lang="es-419" sz="3200" i="1" dirty="0" err="1" smtClean="0"/>
              <a:t>main</a:t>
            </a:r>
            <a:r>
              <a:rPr lang="es-419" sz="3200" dirty="0" smtClean="0"/>
              <a:t>() pide al Sistema Operativo (SO) iniciar un proceso nuevo basado en llamados cíclicos de la función </a:t>
            </a:r>
            <a:r>
              <a:rPr lang="es-419" sz="3200" dirty="0" err="1" smtClean="0"/>
              <a:t>spinDisplay</a:t>
            </a:r>
            <a:r>
              <a:rPr lang="es-419" sz="3200" dirty="0" smtClean="0"/>
              <a:t>(). </a:t>
            </a:r>
          </a:p>
          <a:p>
            <a:pPr marL="0" indent="0">
              <a:buNone/>
            </a:pPr>
            <a:r>
              <a:rPr lang="es-419" sz="3200" dirty="0" smtClean="0"/>
              <a:t>	Como resultado, SO periódicamente va a ejecutar </a:t>
            </a:r>
            <a:r>
              <a:rPr lang="es-419" sz="3200" i="1" dirty="0" err="1" smtClean="0"/>
              <a:t>spinDisplay</a:t>
            </a:r>
            <a:r>
              <a:rPr lang="es-419" sz="3200" dirty="0" smtClean="0"/>
              <a:t>() en CPU, siempre y cuando este no afectara a los demás procesos vigentes.</a:t>
            </a:r>
          </a:p>
          <a:p>
            <a:pPr marL="0" indent="0">
              <a:buNone/>
            </a:pPr>
            <a:r>
              <a:rPr lang="es-419" sz="3200" dirty="0" smtClean="0"/>
              <a:t>	Este permite realizar animación según siguiente esquema: </a:t>
            </a:r>
            <a:r>
              <a:rPr lang="es-419" sz="3200" i="1" dirty="0" err="1" smtClean="0"/>
              <a:t>spinDisplay</a:t>
            </a:r>
            <a:r>
              <a:rPr lang="es-419" sz="3200" i="1" dirty="0" smtClean="0"/>
              <a:t>()</a:t>
            </a:r>
            <a:r>
              <a:rPr lang="es-419" sz="3200" dirty="0" smtClean="0"/>
              <a:t> y </a:t>
            </a:r>
            <a:r>
              <a:rPr lang="es-419" sz="3200" i="1" dirty="0" err="1" smtClean="0"/>
              <a:t>display</a:t>
            </a:r>
            <a:r>
              <a:rPr lang="es-419" sz="3200" i="1" dirty="0" smtClean="0"/>
              <a:t>*()</a:t>
            </a:r>
            <a:r>
              <a:rPr lang="es-419" sz="3200" dirty="0" smtClean="0"/>
              <a:t> comparten unas variables globales; </a:t>
            </a:r>
            <a:r>
              <a:rPr lang="es-419" sz="3200" i="1" dirty="0" err="1" smtClean="0"/>
              <a:t>spinDisplay</a:t>
            </a:r>
            <a:r>
              <a:rPr lang="es-419" sz="3200" i="1" dirty="0" smtClean="0"/>
              <a:t>()</a:t>
            </a:r>
            <a:r>
              <a:rPr lang="es-419" sz="3200" dirty="0" smtClean="0"/>
              <a:t> periódicamente las modifica y luego mediante llamado de </a:t>
            </a:r>
            <a:r>
              <a:rPr lang="es-419" sz="3200" i="1" dirty="0" err="1" smtClean="0"/>
              <a:t>glutPostRedisplay</a:t>
            </a:r>
            <a:r>
              <a:rPr lang="es-419" sz="3200" dirty="0" smtClean="0"/>
              <a:t>() </a:t>
            </a:r>
            <a:r>
              <a:rPr lang="es-419" sz="3200" dirty="0" err="1" smtClean="0"/>
              <a:t>envoca</a:t>
            </a:r>
            <a:r>
              <a:rPr lang="es-419" sz="3200" dirty="0" smtClean="0"/>
              <a:t> la ejecución de </a:t>
            </a:r>
            <a:r>
              <a:rPr lang="es-419" sz="3200" i="1" dirty="0" err="1" smtClean="0"/>
              <a:t>display</a:t>
            </a:r>
            <a:r>
              <a:rPr lang="es-419" sz="3200" i="1" dirty="0" smtClean="0"/>
              <a:t>*</a:t>
            </a:r>
            <a:r>
              <a:rPr lang="es-419" sz="3200" dirty="0" smtClean="0"/>
              <a:t>() que en su vez renueva el contenido de la ventana gráfica </a:t>
            </a:r>
          </a:p>
          <a:p>
            <a:pPr marL="0" indent="0">
              <a:buNone/>
            </a:pPr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138534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8941"/>
          </a:xfrm>
        </p:spPr>
        <p:txBody>
          <a:bodyPr>
            <a:normAutofit fontScale="90000"/>
          </a:bodyPr>
          <a:lstStyle/>
          <a:p>
            <a:r>
              <a:rPr lang="es-419" dirty="0" smtClean="0"/>
              <a:t>Otros aspectos del código:</a:t>
            </a:r>
            <a:r>
              <a:rPr lang="es-419" i="1" dirty="0"/>
              <a:t> </a:t>
            </a:r>
            <a:r>
              <a:rPr lang="es-419" i="1" dirty="0" err="1"/>
              <a:t>glRotatef</a:t>
            </a:r>
            <a:r>
              <a:rPr lang="es-419" i="1" dirty="0" smtClean="0"/>
              <a:t>()</a:t>
            </a:r>
            <a:r>
              <a:rPr lang="es-419" dirty="0" smtClean="0"/>
              <a:t>            (1)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19134"/>
            <a:ext cx="10515600" cy="5442418"/>
          </a:xfrm>
        </p:spPr>
        <p:txBody>
          <a:bodyPr>
            <a:normAutofit fontScale="92500" lnSpcReduction="10000"/>
          </a:bodyPr>
          <a:lstStyle/>
          <a:p>
            <a:r>
              <a:rPr lang="es-419" sz="3200" dirty="0" smtClean="0"/>
              <a:t>El código emplea varios aspectos del tema Transformaciones que vamos estudiar más adelante en curso. Por ello no hacemos ahora comentarios al contenido de la función </a:t>
            </a:r>
          </a:p>
          <a:p>
            <a:pPr marL="0" indent="0">
              <a:buNone/>
            </a:pPr>
            <a:r>
              <a:rPr lang="es-419" sz="3200" dirty="0" smtClean="0"/>
              <a:t>          </a:t>
            </a:r>
            <a:r>
              <a:rPr lang="es-419" sz="3200" i="1" dirty="0" err="1" smtClean="0"/>
              <a:t>void</a:t>
            </a:r>
            <a:r>
              <a:rPr lang="es-419" sz="3200" i="1" dirty="0" smtClean="0"/>
              <a:t> </a:t>
            </a:r>
            <a:r>
              <a:rPr lang="es-419" sz="3200" i="1" dirty="0" err="1" smtClean="0"/>
              <a:t>myReshape</a:t>
            </a:r>
            <a:r>
              <a:rPr lang="es-419" sz="3200" i="1" dirty="0" smtClean="0"/>
              <a:t>(</a:t>
            </a:r>
            <a:r>
              <a:rPr lang="es-419" sz="3200" i="1" dirty="0" err="1" smtClean="0"/>
              <a:t>int</a:t>
            </a:r>
            <a:r>
              <a:rPr lang="es-419" sz="3200" i="1" dirty="0" smtClean="0"/>
              <a:t> w, </a:t>
            </a:r>
            <a:r>
              <a:rPr lang="es-419" sz="3200" i="1" dirty="0" err="1" smtClean="0"/>
              <a:t>int</a:t>
            </a:r>
            <a:r>
              <a:rPr lang="es-419" sz="3200" i="1" dirty="0" smtClean="0"/>
              <a:t> h)</a:t>
            </a:r>
            <a:r>
              <a:rPr lang="es-419" sz="3200" dirty="0" smtClean="0"/>
              <a:t>; la cual en el ejemplo actual se </a:t>
            </a:r>
            <a:r>
              <a:rPr lang="es-419" sz="3200" dirty="0" err="1" smtClean="0"/>
              <a:t>envoca</a:t>
            </a:r>
            <a:r>
              <a:rPr lang="es-419" sz="3200" dirty="0" smtClean="0"/>
              <a:t> para misma clase de los eventos que </a:t>
            </a:r>
            <a:r>
              <a:rPr lang="es-419" sz="3200" i="1" dirty="0" err="1" smtClean="0"/>
              <a:t>ChangeSize</a:t>
            </a:r>
            <a:r>
              <a:rPr lang="es-419" sz="3200" dirty="0" smtClean="0"/>
              <a:t>() en 04….pptx</a:t>
            </a:r>
          </a:p>
          <a:p>
            <a:pPr marL="0" indent="0">
              <a:buNone/>
            </a:pPr>
            <a:r>
              <a:rPr lang="es-419" sz="3200" dirty="0" smtClean="0"/>
              <a:t>     Ahora, anticipando el tema de transformaciones, solamente se presenta la función </a:t>
            </a:r>
            <a:r>
              <a:rPr lang="es-419" sz="3200" i="1" dirty="0" err="1" smtClean="0"/>
              <a:t>glRotatef</a:t>
            </a:r>
            <a:r>
              <a:rPr lang="es-419" sz="3200" i="1" dirty="0" smtClean="0"/>
              <a:t>()</a:t>
            </a:r>
            <a:r>
              <a:rPr lang="es-419" sz="3200" dirty="0" smtClean="0"/>
              <a:t> usada en </a:t>
            </a:r>
            <a:r>
              <a:rPr lang="es-419" sz="3200" i="1" dirty="0" err="1" smtClean="0"/>
              <a:t>spinDisplay</a:t>
            </a:r>
            <a:r>
              <a:rPr lang="es-419" sz="3200" i="1" dirty="0" smtClean="0"/>
              <a:t>()</a:t>
            </a:r>
            <a:r>
              <a:rPr lang="es-419" sz="3200" dirty="0" smtClean="0"/>
              <a:t>. </a:t>
            </a:r>
            <a:r>
              <a:rPr lang="es-419" sz="3200" i="1" dirty="0" err="1" smtClean="0"/>
              <a:t>glRotatef</a:t>
            </a:r>
            <a:r>
              <a:rPr lang="es-419" sz="3200" i="1" dirty="0" smtClean="0"/>
              <a:t>()</a:t>
            </a:r>
            <a:r>
              <a:rPr lang="es-419" sz="3200" dirty="0" smtClean="0"/>
              <a:t> realiza rotación de un modelo virtual alrededor de un vector en 3D. El ángulo de rotación es el 1r parámetro, mientras tres parámetros restantes son los componentes del dicho vector.</a:t>
            </a:r>
          </a:p>
          <a:p>
            <a:r>
              <a:rPr lang="es-419" sz="3200" dirty="0" smtClean="0"/>
              <a:t>El objeto virtual (modelo) al cual se aplica la rotación es el cuadrado construido en otro módulo: en </a:t>
            </a:r>
            <a:r>
              <a:rPr lang="es-419" sz="3200" i="1" dirty="0" err="1" smtClean="0"/>
              <a:t>display</a:t>
            </a:r>
            <a:r>
              <a:rPr lang="es-419" sz="3200" i="1" dirty="0" smtClean="0"/>
              <a:t>*</a:t>
            </a:r>
            <a:r>
              <a:rPr lang="es-419" sz="3200" dirty="0" smtClean="0"/>
              <a:t> </a:t>
            </a:r>
          </a:p>
          <a:p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279362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8941"/>
          </a:xfrm>
        </p:spPr>
        <p:txBody>
          <a:bodyPr>
            <a:normAutofit fontScale="90000"/>
          </a:bodyPr>
          <a:lstStyle/>
          <a:p>
            <a:r>
              <a:rPr lang="es-419" dirty="0" smtClean="0"/>
              <a:t>Otros aspectos del código: </a:t>
            </a:r>
            <a:r>
              <a:rPr lang="en-US" i="1" dirty="0" err="1" smtClean="0"/>
              <a:t>glutSetWindow</a:t>
            </a:r>
            <a:r>
              <a:rPr lang="en-US" dirty="0" smtClean="0"/>
              <a:t>();</a:t>
            </a:r>
            <a:r>
              <a:rPr lang="es-419" dirty="0" smtClean="0"/>
              <a:t> </a:t>
            </a:r>
            <a:r>
              <a:rPr lang="es-419" i="1" dirty="0" err="1"/>
              <a:t>glShadeModel</a:t>
            </a:r>
            <a:r>
              <a:rPr lang="es-419" dirty="0" smtClean="0"/>
              <a:t>           (2)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19134"/>
            <a:ext cx="10515600" cy="5442418"/>
          </a:xfrm>
        </p:spPr>
        <p:txBody>
          <a:bodyPr>
            <a:normAutofit lnSpcReduction="10000"/>
          </a:bodyPr>
          <a:lstStyle/>
          <a:p>
            <a:r>
              <a:rPr lang="es-419" sz="3200" dirty="0" smtClean="0"/>
              <a:t>El llamado de </a:t>
            </a:r>
            <a:r>
              <a:rPr lang="en-US" sz="3200" i="1" dirty="0" err="1"/>
              <a:t>glutSetWindow</a:t>
            </a:r>
            <a:r>
              <a:rPr lang="en-US" sz="3200" dirty="0"/>
              <a:t>();</a:t>
            </a:r>
            <a:r>
              <a:rPr lang="es-419" sz="3200" dirty="0"/>
              <a:t> </a:t>
            </a:r>
            <a:r>
              <a:rPr lang="es-419" sz="3200" dirty="0" smtClean="0"/>
              <a:t>sirve para alterar la ventana gráfica a la cual corresponden las instrucciones posteriores del código. Como los parámetros reales de dos llamados correspondientes se usan identificadores </a:t>
            </a:r>
            <a:r>
              <a:rPr lang="es-419" sz="3200" i="1" dirty="0" err="1" smtClean="0"/>
              <a:t>singleb</a:t>
            </a:r>
            <a:r>
              <a:rPr lang="es-419" sz="3200" dirty="0" smtClean="0"/>
              <a:t> y </a:t>
            </a:r>
            <a:r>
              <a:rPr lang="es-419" sz="3200" i="1" dirty="0" err="1" smtClean="0"/>
              <a:t>doubleb</a:t>
            </a:r>
            <a:r>
              <a:rPr lang="es-419" sz="3200" dirty="0" smtClean="0"/>
              <a:t> definidos en </a:t>
            </a:r>
            <a:r>
              <a:rPr lang="es-419" sz="3200" i="1" dirty="0" err="1" smtClean="0"/>
              <a:t>main</a:t>
            </a:r>
            <a:endParaRPr lang="es-419" sz="3200" i="1" dirty="0" smtClean="0"/>
          </a:p>
          <a:p>
            <a:r>
              <a:rPr lang="es-419" sz="3200" dirty="0" smtClean="0"/>
              <a:t>El llamado </a:t>
            </a:r>
            <a:r>
              <a:rPr lang="es-419" sz="3200" i="1" dirty="0" err="1" smtClean="0"/>
              <a:t>glShadeModel</a:t>
            </a:r>
            <a:r>
              <a:rPr lang="es-419" sz="3200" dirty="0" smtClean="0"/>
              <a:t>(GL_FLAT) en </a:t>
            </a:r>
            <a:r>
              <a:rPr lang="es-419" sz="3200" i="1" dirty="0" err="1" smtClean="0"/>
              <a:t>myinit</a:t>
            </a:r>
            <a:r>
              <a:rPr lang="es-419" sz="3200" dirty="0" smtClean="0"/>
              <a:t>() se usa para desplegar pixeles interiores de cada primitiva mediante un solo color (“</a:t>
            </a:r>
            <a:r>
              <a:rPr lang="es-419" sz="3200" i="1" dirty="0" smtClean="0"/>
              <a:t>Primitivas</a:t>
            </a:r>
            <a:r>
              <a:rPr lang="es-419" sz="3200" dirty="0" smtClean="0"/>
              <a:t>” de </a:t>
            </a:r>
            <a:r>
              <a:rPr lang="es-419" sz="3200" dirty="0" err="1" smtClean="0"/>
              <a:t>OpenGL</a:t>
            </a:r>
            <a:r>
              <a:rPr lang="es-419" sz="3200" dirty="0" smtClean="0"/>
              <a:t>– es otro tema que estudiaremos más adelante). </a:t>
            </a:r>
          </a:p>
          <a:p>
            <a:r>
              <a:rPr lang="es-419" sz="3200" dirty="0" smtClean="0"/>
              <a:t>Nota: La posible alternativa sea </a:t>
            </a:r>
            <a:r>
              <a:rPr lang="es-419" sz="3200" i="1" dirty="0" err="1" smtClean="0"/>
              <a:t>glShadeModel</a:t>
            </a:r>
            <a:r>
              <a:rPr lang="es-419" sz="3200" dirty="0" smtClean="0"/>
              <a:t>(GL_SMOOTH) que implicaría interpolación de colores interiores de las primitivas mediante los colores de los vértices que determinen la primitiva correspondiente</a:t>
            </a:r>
          </a:p>
          <a:p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96482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8941"/>
          </a:xfrm>
        </p:spPr>
        <p:txBody>
          <a:bodyPr>
            <a:normAutofit fontScale="90000"/>
          </a:bodyPr>
          <a:lstStyle/>
          <a:p>
            <a:r>
              <a:rPr lang="es-419" dirty="0" smtClean="0"/>
              <a:t>Comparación de diferentes técnicas de animación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19134"/>
            <a:ext cx="10515600" cy="5442418"/>
          </a:xfrm>
        </p:spPr>
        <p:txBody>
          <a:bodyPr>
            <a:normAutofit/>
          </a:bodyPr>
          <a:lstStyle/>
          <a:p>
            <a:r>
              <a:rPr lang="es-419" sz="3200" dirty="0" smtClean="0"/>
              <a:t>Comparando las dos técnicas de animación (de 04…</a:t>
            </a:r>
            <a:r>
              <a:rPr lang="es-419" sz="3200" dirty="0" err="1" smtClean="0"/>
              <a:t>pptx</a:t>
            </a:r>
            <a:r>
              <a:rPr lang="es-419" sz="3200" dirty="0" smtClean="0"/>
              <a:t> y de 05…</a:t>
            </a:r>
            <a:r>
              <a:rPr lang="es-419" sz="3200" dirty="0" err="1" smtClean="0"/>
              <a:t>pptx</a:t>
            </a:r>
            <a:r>
              <a:rPr lang="es-419" sz="3200" dirty="0" smtClean="0"/>
              <a:t>) se puede decir que en la 1ª el programador puede controlar la velocidad de animación, mientras en la 2ª la velocidad depende del rendimiento de CPU.</a:t>
            </a:r>
          </a:p>
          <a:p>
            <a:pPr marL="0" indent="0">
              <a:buNone/>
            </a:pPr>
            <a:endParaRPr lang="es-419" sz="3200" dirty="0"/>
          </a:p>
          <a:p>
            <a:r>
              <a:rPr lang="es-419" sz="3200" dirty="0" smtClean="0"/>
              <a:t>La tercera técnica de animación se puede organizar de la manera siguiente: directamente en la función de </a:t>
            </a:r>
            <a:r>
              <a:rPr lang="es-419" sz="3200" dirty="0" err="1" smtClean="0"/>
              <a:t>renderizado</a:t>
            </a:r>
            <a:r>
              <a:rPr lang="es-419" sz="3200" dirty="0" smtClean="0"/>
              <a:t> (</a:t>
            </a:r>
            <a:r>
              <a:rPr lang="es-419" sz="3200" dirty="0" err="1" smtClean="0"/>
              <a:t>p.e</a:t>
            </a:r>
            <a:r>
              <a:rPr lang="es-419" sz="3200" dirty="0" smtClean="0"/>
              <a:t>. </a:t>
            </a:r>
            <a:r>
              <a:rPr lang="es-419" sz="3200" i="1" dirty="0" err="1" smtClean="0"/>
              <a:t>display</a:t>
            </a:r>
            <a:r>
              <a:rPr lang="es-419" sz="3200" dirty="0" smtClean="0"/>
              <a:t>* en el ejemplo actual) después de </a:t>
            </a:r>
            <a:r>
              <a:rPr lang="es-419" sz="3200" i="1" dirty="0" err="1" smtClean="0"/>
              <a:t>glFlush</a:t>
            </a:r>
            <a:r>
              <a:rPr lang="es-419" sz="3200" dirty="0" smtClean="0"/>
              <a:t>() (</a:t>
            </a:r>
            <a:r>
              <a:rPr lang="es-419" sz="3200" dirty="0"/>
              <a:t>o</a:t>
            </a:r>
            <a:r>
              <a:rPr lang="es-419" sz="3200" dirty="0" smtClean="0"/>
              <a:t> </a:t>
            </a:r>
            <a:r>
              <a:rPr lang="es-419" sz="3200" i="1" dirty="0" err="1" smtClean="0"/>
              <a:t>glutSwapBuffers</a:t>
            </a:r>
            <a:r>
              <a:rPr lang="es-419" sz="3200" dirty="0" smtClean="0"/>
              <a:t>() en su caso) insertar modificación de los parámetros del mundo virtual y luego llamar </a:t>
            </a:r>
            <a:r>
              <a:rPr lang="es-419" sz="3200" dirty="0" err="1" smtClean="0"/>
              <a:t>glutPostRedisplay</a:t>
            </a:r>
            <a:r>
              <a:rPr lang="es-419" sz="3200" dirty="0" smtClean="0"/>
              <a:t>() que implica </a:t>
            </a:r>
            <a:r>
              <a:rPr lang="es-419" sz="3200" dirty="0" err="1" smtClean="0"/>
              <a:t>renderizado</a:t>
            </a:r>
            <a:r>
              <a:rPr lang="es-419" sz="3200" dirty="0" smtClean="0"/>
              <a:t> recursivo</a:t>
            </a:r>
          </a:p>
        </p:txBody>
      </p:sp>
    </p:spTree>
    <p:extLst>
      <p:ext uri="{BB962C8B-B14F-4D97-AF65-F5344CB8AC3E}">
        <p14:creationId xmlns:p14="http://schemas.microsoft.com/office/powerpoint/2010/main" val="395244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894</TotalTime>
  <Words>702</Words>
  <Application>Microsoft Office PowerPoint</Application>
  <PresentationFormat>Panorámica</PresentationFormat>
  <Paragraphs>83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Bradley Hand ITC</vt:lpstr>
      <vt:lpstr>Calibri</vt:lpstr>
      <vt:lpstr>Calibri Light</vt:lpstr>
      <vt:lpstr>Tema de Office</vt:lpstr>
      <vt:lpstr>Trimestre: 22-I uea: Graficas por Computadora(1151051)  Grupo CMIXT01; Horario: Lu-Mie-Vie 11:30—13:00 RESUMENES DEL CURSO Sección: 2ª técnica de animación: uso de  glutIdleFunc()</vt:lpstr>
      <vt:lpstr>Unas técnicas nuevas a través del código  http://newton.uam.mx/xgeorge/uea/graficacion/Libros_de_apoyo_y_presentaciones/EdAngel_InteractiveComputerGraphics_book_CD/BOOK_PROGRAMS/single_double.c </vt:lpstr>
      <vt:lpstr>Función main()</vt:lpstr>
      <vt:lpstr>Comentarios a la main()                          (1)</vt:lpstr>
      <vt:lpstr>Comentarios a  main()                          (2)</vt:lpstr>
      <vt:lpstr>Animación mediante glutIdleFunc(spinDisplay)</vt:lpstr>
      <vt:lpstr>Otros aspectos del código: glRotatef()            (1)</vt:lpstr>
      <vt:lpstr>Otros aspectos del código: glutSetWindow(); glShadeModel           (2)</vt:lpstr>
      <vt:lpstr>Comparación de diferentes técnicas de animación</vt:lpstr>
      <vt:lpstr>Preguntas de auto control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Graficas por Computadora(1151038)  Grupo CSI01; Horario: Lu-Mie-Vie 11:30—13:00  RESUMENES DEL CURSO Sección: ¿Qué es OpenGL?</dc:title>
  <dc:creator>xgeorge</dc:creator>
  <cp:lastModifiedBy>Cuenta Microsoft</cp:lastModifiedBy>
  <cp:revision>100</cp:revision>
  <dcterms:created xsi:type="dcterms:W3CDTF">2020-04-21T14:24:09Z</dcterms:created>
  <dcterms:modified xsi:type="dcterms:W3CDTF">2022-03-04T00:29:10Z</dcterms:modified>
</cp:coreProperties>
</file>