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94" r:id="rId3"/>
    <p:sldId id="259" r:id="rId4"/>
    <p:sldId id="296" r:id="rId5"/>
    <p:sldId id="297" r:id="rId6"/>
    <p:sldId id="298" r:id="rId7"/>
    <p:sldId id="281" r:id="rId8"/>
    <p:sldId id="299" r:id="rId9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3" autoAdjust="0"/>
    <p:restoredTop sz="94660"/>
  </p:normalViewPr>
  <p:slideViewPr>
    <p:cSldViewPr snapToGrid="0">
      <p:cViewPr varScale="1">
        <p:scale>
          <a:sx n="66" d="100"/>
          <a:sy n="66" d="100"/>
        </p:scale>
        <p:origin x="78" y="61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28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452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68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21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143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227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07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751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48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495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949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2033C-87CA-44F6-B5AE-8E60FEB7F6D2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40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graficas.21.invierno@g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newton.uam.mx/xgeorge/uea/graficacion/TEST_programs/redbook_samples/bezmesh.c" TargetMode="External"/><Relationship Id="rId2" Type="http://schemas.openxmlformats.org/officeDocument/2006/relationships/hyperlink" Target="http://newton.uam.mx/xgeorge/uea/graficacion/TEST_programs/redbook_samples/bezcurve.c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newton.uam.mx/xgeorge/uea/graficacion/TEST_programs/eval_texture_GL_MAP2_TEXTURE_2x3.cp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30"/>
            <a:ext cx="11263085" cy="2455405"/>
          </a:xfrm>
        </p:spPr>
        <p:txBody>
          <a:bodyPr>
            <a:normAutofit fontScale="90000"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21-O</a:t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Graficas por Computadora(1151051)</a:t>
            </a:r>
            <a:br>
              <a:rPr lang="es-MX" sz="3600" dirty="0"/>
            </a:br>
            <a:r>
              <a:rPr lang="es-MX" sz="3600" dirty="0"/>
              <a:t> </a:t>
            </a:r>
            <a:r>
              <a:rPr lang="es-MX" sz="3600" b="1" dirty="0"/>
              <a:t>Grupo</a:t>
            </a:r>
            <a:r>
              <a:rPr lang="es-MX" sz="3600" dirty="0"/>
              <a:t> CSI01; </a:t>
            </a:r>
            <a:r>
              <a:rPr lang="es-MX" sz="3600" b="1" dirty="0"/>
              <a:t>Horario:</a:t>
            </a:r>
            <a:r>
              <a:rPr lang="es-MX" sz="3600" dirty="0"/>
              <a:t> Lu-Mie-Vie 16:00—17:30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/>
              <a:t>Sección: Uso de Evaluadores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78972" y="2960914"/>
            <a:ext cx="4978400" cy="3381828"/>
          </a:xfrm>
        </p:spPr>
        <p:txBody>
          <a:bodyPr/>
          <a:lstStyle/>
          <a:p>
            <a:r>
              <a:rPr lang="en-US" dirty="0" smtClean="0"/>
              <a:t>PROFESOR:	  </a:t>
            </a:r>
          </a:p>
          <a:p>
            <a:r>
              <a:rPr lang="en-US" dirty="0" smtClean="0"/>
              <a:t>GUEORGI KHATCHATOUROV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http://newton.uam.mx/xgeorge/</a:t>
            </a:r>
            <a:endParaRPr lang="en-US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6654795" y="3120570"/>
            <a:ext cx="4978400" cy="3127831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Ayudante</a:t>
            </a:r>
            <a:r>
              <a:rPr lang="en-US" dirty="0" smtClean="0"/>
              <a:t>:	  </a:t>
            </a:r>
          </a:p>
          <a:p>
            <a:r>
              <a:rPr lang="es-ES" sz="3200" b="1" dirty="0"/>
              <a:t>Carlos </a:t>
            </a:r>
            <a:r>
              <a:rPr lang="es-ES" sz="3200" b="1" dirty="0" err="1"/>
              <a:t>Yoshimar</a:t>
            </a:r>
            <a:r>
              <a:rPr lang="es-ES" sz="3200" b="1" dirty="0"/>
              <a:t> Hernández Badillo</a:t>
            </a:r>
            <a:r>
              <a:rPr lang="es-ES" sz="3200" dirty="0"/>
              <a:t> </a:t>
            </a:r>
            <a:endParaRPr lang="en-US" sz="44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s-ES" sz="3200" b="1" dirty="0"/>
          </a:p>
          <a:p>
            <a:endParaRPr lang="es-ES" sz="3200" b="1" dirty="0"/>
          </a:p>
          <a:p>
            <a:r>
              <a:rPr lang="es-ES" sz="3200" u="sng" dirty="0" smtClean="0">
                <a:hlinkClick r:id="rId2"/>
              </a:rPr>
              <a:t>graficas.21o@gmail.com</a:t>
            </a:r>
            <a:r>
              <a:rPr lang="es-ES" sz="3200" b="1" dirty="0" smtClean="0"/>
              <a:t> </a:t>
            </a:r>
            <a:endParaRPr lang="en-US" sz="3200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3308" y="3814318"/>
            <a:ext cx="1452243" cy="1570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8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93271"/>
            <a:ext cx="10515600" cy="939203"/>
          </a:xfrm>
        </p:spPr>
        <p:txBody>
          <a:bodyPr>
            <a:normAutofit fontScale="90000"/>
          </a:bodyPr>
          <a:lstStyle/>
          <a:p>
            <a:r>
              <a:rPr lang="en-US" sz="3600" dirty="0" err="1" smtClean="0"/>
              <a:t>Organigrama</a:t>
            </a:r>
            <a:r>
              <a:rPr lang="en-US" sz="3600" dirty="0" smtClean="0"/>
              <a:t> para </a:t>
            </a:r>
            <a:r>
              <a:rPr lang="en-US" sz="3600" dirty="0" err="1" smtClean="0"/>
              <a:t>explicar</a:t>
            </a:r>
            <a:r>
              <a:rPr lang="en-US" sz="3600" dirty="0" smtClean="0"/>
              <a:t> la </a:t>
            </a:r>
            <a:r>
              <a:rPr lang="en-US" sz="3600" dirty="0" err="1" smtClean="0"/>
              <a:t>relación</a:t>
            </a:r>
            <a:r>
              <a:rPr lang="en-US" sz="3600" dirty="0" smtClean="0"/>
              <a:t> de </a:t>
            </a:r>
            <a:r>
              <a:rPr lang="en-US" sz="3600" dirty="0" err="1" smtClean="0"/>
              <a:t>los</a:t>
            </a:r>
            <a:r>
              <a:rPr lang="en-US" sz="3600" dirty="0" smtClean="0"/>
              <a:t> </a:t>
            </a:r>
            <a:r>
              <a:rPr lang="en-US" sz="3600" dirty="0" err="1" smtClean="0"/>
              <a:t>temas</a:t>
            </a:r>
            <a:r>
              <a:rPr lang="en-US" sz="3600" dirty="0" smtClean="0"/>
              <a:t> del </a:t>
            </a:r>
            <a:r>
              <a:rPr lang="en-US" sz="3600" dirty="0" err="1" smtClean="0"/>
              <a:t>curso</a:t>
            </a:r>
            <a:endParaRPr lang="en-U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47166" y="2592631"/>
            <a:ext cx="2936961" cy="682440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Transformaciones</a:t>
            </a:r>
            <a:endParaRPr lang="en-US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7872551" y="2637356"/>
            <a:ext cx="2081347" cy="58547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dirty="0" err="1" smtClean="0"/>
              <a:t>Modelo</a:t>
            </a:r>
            <a:endParaRPr lang="en-US" dirty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7160639" y="2553443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1633627" y="2568389"/>
            <a:ext cx="1621976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Imagen</a:t>
            </a:r>
            <a:endParaRPr lang="en-US" dirty="0"/>
          </a:p>
        </p:txBody>
      </p:sp>
      <p:sp>
        <p:nvSpPr>
          <p:cNvPr id="8" name="Marcador de contenido 2"/>
          <p:cNvSpPr txBox="1">
            <a:spLocks/>
          </p:cNvSpPr>
          <p:nvPr/>
        </p:nvSpPr>
        <p:spPr>
          <a:xfrm>
            <a:off x="3250484" y="2536024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</a:t>
            </a:r>
            <a:endParaRPr lang="en-US" sz="4400" dirty="0"/>
          </a:p>
        </p:txBody>
      </p:sp>
      <p:sp>
        <p:nvSpPr>
          <p:cNvPr id="9" name="Marcador de contenido 2"/>
          <p:cNvSpPr txBox="1">
            <a:spLocks/>
          </p:cNvSpPr>
          <p:nvPr/>
        </p:nvSpPr>
        <p:spPr>
          <a:xfrm>
            <a:off x="1043936" y="1140412"/>
            <a:ext cx="2832168" cy="653834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  <a:r>
              <a:rPr lang="en-US" dirty="0" err="1"/>
              <a:t>Animación</a:t>
            </a:r>
            <a:endParaRPr lang="en-US" dirty="0"/>
          </a:p>
        </p:txBody>
      </p:sp>
      <p:sp>
        <p:nvSpPr>
          <p:cNvPr id="10" name="Marcador de contenido 2"/>
          <p:cNvSpPr txBox="1">
            <a:spLocks/>
          </p:cNvSpPr>
          <p:nvPr/>
        </p:nvSpPr>
        <p:spPr>
          <a:xfrm>
            <a:off x="322217" y="3529741"/>
            <a:ext cx="6418213" cy="1591269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Cadena </a:t>
            </a:r>
            <a:r>
              <a:rPr lang="en-US" dirty="0" err="1"/>
              <a:t>estándar</a:t>
            </a:r>
            <a:r>
              <a:rPr lang="en-US" dirty="0"/>
              <a:t> de </a:t>
            </a:r>
            <a:r>
              <a:rPr lang="en-US" dirty="0" err="1"/>
              <a:t>transformaciones</a:t>
            </a:r>
            <a:r>
              <a:rPr lang="en-US" dirty="0"/>
              <a:t> del </a:t>
            </a:r>
            <a:r>
              <a:rPr lang="en-US" dirty="0" err="1"/>
              <a:t>modelo</a:t>
            </a:r>
            <a:r>
              <a:rPr lang="en-US" dirty="0"/>
              <a:t> </a:t>
            </a:r>
          </a:p>
        </p:txBody>
      </p:sp>
      <p:sp>
        <p:nvSpPr>
          <p:cNvPr id="11" name="Marcador de contenido 2"/>
          <p:cNvSpPr txBox="1">
            <a:spLocks/>
          </p:cNvSpPr>
          <p:nvPr/>
        </p:nvSpPr>
        <p:spPr>
          <a:xfrm>
            <a:off x="507272" y="4335802"/>
            <a:ext cx="136071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Puerta</a:t>
            </a:r>
            <a:r>
              <a:rPr lang="en-US" sz="20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de vista</a:t>
            </a:r>
            <a:endParaRPr lang="en-US" sz="2000" dirty="0"/>
          </a:p>
        </p:txBody>
      </p:sp>
      <p:sp>
        <p:nvSpPr>
          <p:cNvPr id="12" name="Marcador de contenido 2"/>
          <p:cNvSpPr txBox="1">
            <a:spLocks/>
          </p:cNvSpPr>
          <p:nvPr/>
        </p:nvSpPr>
        <p:spPr>
          <a:xfrm>
            <a:off x="2579919" y="4300964"/>
            <a:ext cx="154794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Proyección</a:t>
            </a:r>
            <a:endParaRPr lang="en-US" sz="2000" dirty="0"/>
          </a:p>
        </p:txBody>
      </p:sp>
      <p:sp>
        <p:nvSpPr>
          <p:cNvPr id="13" name="Marcador de contenido 2"/>
          <p:cNvSpPr txBox="1">
            <a:spLocks/>
          </p:cNvSpPr>
          <p:nvPr/>
        </p:nvSpPr>
        <p:spPr>
          <a:xfrm>
            <a:off x="4717875" y="4295159"/>
            <a:ext cx="154794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Modelview</a:t>
            </a:r>
            <a:endParaRPr lang="en-US" sz="2000" dirty="0"/>
          </a:p>
        </p:txBody>
      </p:sp>
      <p:sp>
        <p:nvSpPr>
          <p:cNvPr id="14" name="Marcador de contenido 2"/>
          <p:cNvSpPr txBox="1">
            <a:spLocks/>
          </p:cNvSpPr>
          <p:nvPr/>
        </p:nvSpPr>
        <p:spPr>
          <a:xfrm>
            <a:off x="4217138" y="4430146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15" name="Marcador de contenido 2"/>
          <p:cNvSpPr txBox="1">
            <a:spLocks/>
          </p:cNvSpPr>
          <p:nvPr/>
        </p:nvSpPr>
        <p:spPr>
          <a:xfrm>
            <a:off x="2005159" y="4425790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16" name="Marcador de contenido 2"/>
          <p:cNvSpPr txBox="1">
            <a:spLocks/>
          </p:cNvSpPr>
          <p:nvPr/>
        </p:nvSpPr>
        <p:spPr>
          <a:xfrm>
            <a:off x="7633055" y="2148114"/>
            <a:ext cx="4247620" cy="325301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925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Efectos</a:t>
            </a:r>
            <a:r>
              <a:rPr lang="en-US" dirty="0"/>
              <a:t> </a:t>
            </a:r>
            <a:r>
              <a:rPr lang="en-US" dirty="0" err="1"/>
              <a:t>sobre</a:t>
            </a:r>
            <a:r>
              <a:rPr lang="en-US" dirty="0"/>
              <a:t> </a:t>
            </a:r>
            <a:r>
              <a:rPr lang="en-US" dirty="0" err="1"/>
              <a:t>modelo</a:t>
            </a:r>
            <a:r>
              <a:rPr lang="en-US" dirty="0"/>
              <a:t>: </a:t>
            </a:r>
          </a:p>
          <a:p>
            <a:r>
              <a:rPr lang="en-US" dirty="0" err="1"/>
              <a:t>modo</a:t>
            </a:r>
            <a:r>
              <a:rPr lang="en-US" dirty="0"/>
              <a:t> de </a:t>
            </a:r>
            <a:r>
              <a:rPr lang="en-US" dirty="0" err="1"/>
              <a:t>alambre</a:t>
            </a:r>
            <a:r>
              <a:rPr lang="en-US" dirty="0"/>
              <a:t>, </a:t>
            </a:r>
            <a:r>
              <a:rPr lang="en-US" dirty="0" err="1"/>
              <a:t>niebla</a:t>
            </a:r>
            <a:r>
              <a:rPr lang="en-US" dirty="0"/>
              <a:t>, luz,</a:t>
            </a:r>
          </a:p>
          <a:p>
            <a:r>
              <a:rPr lang="en-US" dirty="0"/>
              <a:t>Stencil, </a:t>
            </a:r>
            <a:r>
              <a:rPr lang="en-US" dirty="0" err="1"/>
              <a:t>textura</a:t>
            </a:r>
            <a:r>
              <a:rPr lang="en-US" dirty="0"/>
              <a:t>,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superficies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curveadas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… </a:t>
            </a:r>
          </a:p>
        </p:txBody>
      </p:sp>
      <p:sp>
        <p:nvSpPr>
          <p:cNvPr id="17" name="Marcador de contenido 2"/>
          <p:cNvSpPr txBox="1">
            <a:spLocks/>
          </p:cNvSpPr>
          <p:nvPr/>
        </p:nvSpPr>
        <p:spPr>
          <a:xfrm>
            <a:off x="5573494" y="5838524"/>
            <a:ext cx="6196142" cy="70596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Interacción</a:t>
            </a:r>
            <a:r>
              <a:rPr lang="en-US" dirty="0"/>
              <a:t> del </a:t>
            </a:r>
            <a:r>
              <a:rPr lang="en-US" dirty="0" err="1"/>
              <a:t>operador</a:t>
            </a:r>
            <a:r>
              <a:rPr lang="en-US" dirty="0"/>
              <a:t> con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mundo</a:t>
            </a:r>
            <a:r>
              <a:rPr lang="en-US" dirty="0"/>
              <a:t> virtual: </a:t>
            </a:r>
            <a:r>
              <a:rPr lang="en-US" dirty="0" err="1"/>
              <a:t>Selección</a:t>
            </a:r>
            <a:endParaRPr lang="en-US" dirty="0"/>
          </a:p>
        </p:txBody>
      </p:sp>
      <p:sp>
        <p:nvSpPr>
          <p:cNvPr id="19" name="Flecha arriba y abajo 18"/>
          <p:cNvSpPr/>
          <p:nvPr/>
        </p:nvSpPr>
        <p:spPr>
          <a:xfrm rot="3771974">
            <a:off x="3164265" y="2319564"/>
            <a:ext cx="325288" cy="1818830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Marcador de contenido 2"/>
          <p:cNvSpPr txBox="1">
            <a:spLocks/>
          </p:cNvSpPr>
          <p:nvPr/>
        </p:nvSpPr>
        <p:spPr>
          <a:xfrm>
            <a:off x="507272" y="5809832"/>
            <a:ext cx="4726587" cy="439617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 err="1"/>
              <a:t>Combina</a:t>
            </a:r>
            <a:r>
              <a:rPr lang="en-US" dirty="0"/>
              <a:t> </a:t>
            </a:r>
            <a:r>
              <a:rPr lang="en-US" dirty="0" err="1"/>
              <a:t>transformaciones</a:t>
            </a:r>
            <a:r>
              <a:rPr lang="en-US" dirty="0"/>
              <a:t> de </a:t>
            </a:r>
            <a:r>
              <a:rPr lang="en-US" dirty="0" err="1"/>
              <a:t>modelo</a:t>
            </a:r>
            <a:r>
              <a:rPr lang="en-US" dirty="0"/>
              <a:t> y de  la </a:t>
            </a:r>
            <a:r>
              <a:rPr lang="en-US" dirty="0" err="1"/>
              <a:t>camara</a:t>
            </a:r>
            <a:r>
              <a:rPr lang="en-US" dirty="0"/>
              <a:t> </a:t>
            </a:r>
          </a:p>
        </p:txBody>
      </p:sp>
      <p:sp>
        <p:nvSpPr>
          <p:cNvPr id="21" name="Flecha arriba y abajo 20"/>
          <p:cNvSpPr/>
          <p:nvPr/>
        </p:nvSpPr>
        <p:spPr>
          <a:xfrm rot="4202457">
            <a:off x="4723870" y="4483672"/>
            <a:ext cx="325288" cy="2091723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Marcador de contenido 2"/>
          <p:cNvSpPr txBox="1">
            <a:spLocks/>
          </p:cNvSpPr>
          <p:nvPr/>
        </p:nvSpPr>
        <p:spPr>
          <a:xfrm>
            <a:off x="706585" y="5253393"/>
            <a:ext cx="2802159" cy="424056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  <a:r>
              <a:rPr lang="en-US" dirty="0" err="1"/>
              <a:t>Proyeccion</a:t>
            </a:r>
            <a:r>
              <a:rPr lang="en-US" dirty="0"/>
              <a:t>  de </a:t>
            </a:r>
            <a:r>
              <a:rPr lang="en-US" dirty="0" err="1"/>
              <a:t>perspectiva</a:t>
            </a:r>
            <a:r>
              <a:rPr lang="en-US"/>
              <a:t> u </a:t>
            </a:r>
            <a:r>
              <a:rPr lang="en-US" dirty="0" err="1"/>
              <a:t>ortografica</a:t>
            </a:r>
            <a:endParaRPr lang="en-US" dirty="0"/>
          </a:p>
        </p:txBody>
      </p:sp>
      <p:sp>
        <p:nvSpPr>
          <p:cNvPr id="23" name="Flecha arriba y abajo 22"/>
          <p:cNvSpPr/>
          <p:nvPr/>
        </p:nvSpPr>
        <p:spPr>
          <a:xfrm rot="4378450">
            <a:off x="2611721" y="4455573"/>
            <a:ext cx="211132" cy="1229850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Marcador de contenido 2"/>
          <p:cNvSpPr txBox="1">
            <a:spLocks/>
          </p:cNvSpPr>
          <p:nvPr/>
        </p:nvSpPr>
        <p:spPr>
          <a:xfrm>
            <a:off x="4868564" y="1152907"/>
            <a:ext cx="2010037" cy="632226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625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Primitivas</a:t>
            </a:r>
            <a:endParaRPr lang="en-US" dirty="0"/>
          </a:p>
        </p:txBody>
      </p:sp>
      <p:sp>
        <p:nvSpPr>
          <p:cNvPr id="25" name="Flecha arriba y abajo 24"/>
          <p:cNvSpPr/>
          <p:nvPr/>
        </p:nvSpPr>
        <p:spPr>
          <a:xfrm rot="18744424">
            <a:off x="7242916" y="1267179"/>
            <a:ext cx="211132" cy="1799923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Marcador de contenido 2"/>
          <p:cNvSpPr txBox="1">
            <a:spLocks/>
          </p:cNvSpPr>
          <p:nvPr/>
        </p:nvSpPr>
        <p:spPr>
          <a:xfrm>
            <a:off x="7436411" y="960745"/>
            <a:ext cx="3568243" cy="92192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Máquina</a:t>
            </a:r>
            <a:r>
              <a:rPr lang="en-US" dirty="0"/>
              <a:t> de </a:t>
            </a:r>
            <a:r>
              <a:rPr lang="en-US" dirty="0" err="1"/>
              <a:t>estados</a:t>
            </a:r>
            <a:r>
              <a:rPr lang="en-US" dirty="0"/>
              <a:t> de OpenGL</a:t>
            </a:r>
          </a:p>
        </p:txBody>
      </p:sp>
      <p:sp>
        <p:nvSpPr>
          <p:cNvPr id="27" name="Flecha arriba y abajo 26"/>
          <p:cNvSpPr/>
          <p:nvPr/>
        </p:nvSpPr>
        <p:spPr>
          <a:xfrm>
            <a:off x="10364787" y="1712562"/>
            <a:ext cx="176071" cy="1868147"/>
          </a:xfrm>
          <a:prstGeom prst="upDownArrow">
            <a:avLst>
              <a:gd name="adj1" fmla="val 65550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Marcador de contenido 2"/>
          <p:cNvSpPr txBox="1">
            <a:spLocks/>
          </p:cNvSpPr>
          <p:nvPr/>
        </p:nvSpPr>
        <p:spPr>
          <a:xfrm>
            <a:off x="413536" y="6381755"/>
            <a:ext cx="4288980" cy="357849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 err="1"/>
              <a:t>Transformaciones</a:t>
            </a:r>
            <a:r>
              <a:rPr lang="en-US" dirty="0"/>
              <a:t> </a:t>
            </a:r>
            <a:r>
              <a:rPr lang="en-US" dirty="0" err="1"/>
              <a:t>especiales</a:t>
            </a:r>
            <a:r>
              <a:rPr lang="en-US" dirty="0"/>
              <a:t>: </a:t>
            </a:r>
            <a:r>
              <a:rPr lang="en-US" dirty="0" err="1"/>
              <a:t>Sombra</a:t>
            </a:r>
            <a:r>
              <a:rPr lang="en-US" dirty="0"/>
              <a:t>, </a:t>
            </a:r>
            <a:r>
              <a:rPr lang="en-US" dirty="0" err="1"/>
              <a:t>reflejo</a:t>
            </a:r>
            <a:r>
              <a:rPr lang="en-US" dirty="0"/>
              <a:t> </a:t>
            </a:r>
          </a:p>
        </p:txBody>
      </p:sp>
      <p:sp>
        <p:nvSpPr>
          <p:cNvPr id="29" name="Flecha arriba y abajo 28"/>
          <p:cNvSpPr/>
          <p:nvPr/>
        </p:nvSpPr>
        <p:spPr>
          <a:xfrm rot="3443225">
            <a:off x="2723488" y="6025561"/>
            <a:ext cx="211132" cy="478852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Marcador de contenido 2"/>
          <p:cNvSpPr txBox="1">
            <a:spLocks/>
          </p:cNvSpPr>
          <p:nvPr/>
        </p:nvSpPr>
        <p:spPr>
          <a:xfrm>
            <a:off x="1235676" y="2351088"/>
            <a:ext cx="9028670" cy="995564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18430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/>
          </a:bodyPr>
          <a:lstStyle/>
          <a:p>
            <a:pPr algn="ctr"/>
            <a:r>
              <a:rPr lang="es-MX" dirty="0" smtClean="0"/>
              <a:t>Resumen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98444" y="1161144"/>
            <a:ext cx="10515600" cy="5239656"/>
          </a:xfrm>
        </p:spPr>
        <p:txBody>
          <a:bodyPr>
            <a:normAutofit/>
          </a:bodyPr>
          <a:lstStyle/>
          <a:p>
            <a:r>
              <a:rPr lang="es-419" dirty="0" smtClean="0"/>
              <a:t>La presentación actual se dedica a unos aspectos básicos del uso práctico de evaluadores y </a:t>
            </a:r>
            <a:r>
              <a:rPr lang="es-419" i="1" dirty="0" smtClean="0"/>
              <a:t>Non-</a:t>
            </a:r>
            <a:r>
              <a:rPr lang="es-419" i="1" dirty="0" err="1" smtClean="0"/>
              <a:t>Uniform</a:t>
            </a:r>
            <a:r>
              <a:rPr lang="es-419" i="1" dirty="0" smtClean="0"/>
              <a:t> </a:t>
            </a:r>
            <a:r>
              <a:rPr lang="es-419" i="1" dirty="0" err="1" smtClean="0"/>
              <a:t>Rational</a:t>
            </a:r>
            <a:r>
              <a:rPr lang="es-419" i="1" dirty="0" smtClean="0"/>
              <a:t> </a:t>
            </a:r>
            <a:r>
              <a:rPr lang="es-419" i="1" dirty="0" err="1" smtClean="0"/>
              <a:t>Bezier</a:t>
            </a:r>
            <a:r>
              <a:rPr lang="es-419" i="1" dirty="0" smtClean="0"/>
              <a:t> </a:t>
            </a:r>
            <a:r>
              <a:rPr lang="es-419" i="1" dirty="0" err="1" smtClean="0"/>
              <a:t>Splines</a:t>
            </a:r>
            <a:r>
              <a:rPr lang="es-419" i="1" dirty="0" smtClean="0"/>
              <a:t> </a:t>
            </a:r>
            <a:r>
              <a:rPr lang="es-419" dirty="0" smtClean="0"/>
              <a:t>(NURBS)</a:t>
            </a:r>
          </a:p>
          <a:p>
            <a:r>
              <a:rPr lang="es-MX" altLang="en-US" dirty="0"/>
              <a:t>Configuración de evaluadores (de </a:t>
            </a:r>
            <a:r>
              <a:rPr lang="es-MX" altLang="en-US" dirty="0" err="1"/>
              <a:t>Bezier</a:t>
            </a:r>
            <a:r>
              <a:rPr lang="es-MX" altLang="en-US" dirty="0"/>
              <a:t>): </a:t>
            </a:r>
            <a:r>
              <a:rPr lang="es-MX" altLang="en-US" dirty="0" err="1"/>
              <a:t>glMap</a:t>
            </a:r>
            <a:r>
              <a:rPr lang="es-MX" altLang="en-US" dirty="0" smtClean="0"/>
              <a:t>*</a:t>
            </a:r>
          </a:p>
          <a:p>
            <a:pPr lvl="1"/>
            <a:r>
              <a:rPr lang="es-MX" altLang="en-US" dirty="0"/>
              <a:t>Acción: define (configura) un evaluador</a:t>
            </a:r>
          </a:p>
          <a:p>
            <a:pPr lvl="1"/>
            <a:r>
              <a:rPr lang="es-MX" altLang="en-US" dirty="0">
                <a:hlinkClick r:id="" action="ppaction://noaction"/>
              </a:rPr>
              <a:t>Especificación para lenguaje C</a:t>
            </a:r>
            <a:endParaRPr lang="es-MX" altLang="en-US" dirty="0"/>
          </a:p>
          <a:p>
            <a:pPr lvl="1"/>
            <a:r>
              <a:rPr lang="es-MX" altLang="en-US" dirty="0"/>
              <a:t>Parámetros</a:t>
            </a:r>
          </a:p>
          <a:p>
            <a:pPr lvl="1"/>
            <a:r>
              <a:rPr lang="es-MX" altLang="en-US" dirty="0"/>
              <a:t>Descripción</a:t>
            </a:r>
          </a:p>
          <a:p>
            <a:r>
              <a:rPr lang="es-MX" altLang="en-US" dirty="0"/>
              <a:t>Uso </a:t>
            </a:r>
            <a:r>
              <a:rPr lang="es-MX" altLang="en-US" dirty="0" smtClean="0"/>
              <a:t>opcional de </a:t>
            </a:r>
            <a:r>
              <a:rPr lang="es-MX" altLang="en-US" dirty="0"/>
              <a:t>evaluadores </a:t>
            </a:r>
            <a:r>
              <a:rPr lang="es-MX" altLang="en-US" dirty="0" err="1"/>
              <a:t>glEvalCoord</a:t>
            </a:r>
            <a:r>
              <a:rPr lang="es-MX" altLang="en-US" dirty="0" smtClean="0"/>
              <a:t>*, o </a:t>
            </a:r>
            <a:r>
              <a:rPr lang="es-MX" altLang="en-US" dirty="0"/>
              <a:t>de mallas </a:t>
            </a:r>
            <a:r>
              <a:rPr lang="es-MX" altLang="en-US" dirty="0" smtClean="0"/>
              <a:t>{</a:t>
            </a:r>
            <a:r>
              <a:rPr lang="es-MX" altLang="en-US" dirty="0" err="1" smtClean="0"/>
              <a:t>glMapGrid</a:t>
            </a:r>
            <a:r>
              <a:rPr lang="es-MX" altLang="en-US" dirty="0" smtClean="0"/>
              <a:t>*+ </a:t>
            </a:r>
            <a:r>
              <a:rPr lang="es-MX" altLang="en-US" dirty="0" err="1" smtClean="0"/>
              <a:t>glEvalMesh</a:t>
            </a:r>
            <a:r>
              <a:rPr lang="es-MX" altLang="en-US" dirty="0" smtClean="0"/>
              <a:t>}</a:t>
            </a:r>
            <a:endParaRPr lang="es-419" dirty="0"/>
          </a:p>
          <a:p>
            <a:endParaRPr lang="es-419" dirty="0" smtClean="0"/>
          </a:p>
          <a:p>
            <a:endParaRPr lang="es-419" dirty="0" smtClean="0"/>
          </a:p>
        </p:txBody>
      </p:sp>
    </p:spTree>
    <p:extLst>
      <p:ext uri="{BB962C8B-B14F-4D97-AF65-F5344CB8AC3E}">
        <p14:creationId xmlns:p14="http://schemas.microsoft.com/office/powerpoint/2010/main" val="165390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altLang="en-US" sz="3200"/>
              <a:t>Especificacion de glMap1* para lenguaje C</a:t>
            </a:r>
            <a:endParaRPr lang="en-US" altLang="en-US" sz="3200"/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s-MX" altLang="en-US" sz="1800"/>
              <a:t>void glMap1*(GLenum </a:t>
            </a:r>
            <a:r>
              <a:rPr lang="es-MX" altLang="en-US" sz="1800" i="1">
                <a:hlinkClick r:id="" action="ppaction://noaction"/>
              </a:rPr>
              <a:t>target</a:t>
            </a:r>
            <a:r>
              <a:rPr lang="es-MX" altLang="en-US" sz="1800">
                <a:hlinkClick r:id="" action="ppaction://noaction"/>
              </a:rPr>
              <a:t>,   	</a:t>
            </a:r>
            <a:r>
              <a:rPr lang="es-MX" altLang="en-US" sz="1800" b="1">
                <a:hlinkClick r:id="" action="ppaction://noaction"/>
              </a:rPr>
              <a:t>//	especifica tipo de valores a </a:t>
            </a:r>
          </a:p>
          <a:p>
            <a:pPr>
              <a:buFontTx/>
              <a:buNone/>
            </a:pPr>
            <a:r>
              <a:rPr lang="es-MX" altLang="en-US" sz="1800" b="1">
                <a:hlinkClick r:id="" action="ppaction://noaction"/>
              </a:rPr>
              <a:t>					//	generar por evaluador</a:t>
            </a:r>
            <a:r>
              <a:rPr lang="es-MX" altLang="en-US" sz="1800">
                <a:hlinkClick r:id="" action="ppaction://noaction"/>
              </a:rPr>
              <a:t>;</a:t>
            </a:r>
            <a:endParaRPr lang="es-MX" altLang="en-US" sz="1800"/>
          </a:p>
          <a:p>
            <a:pPr>
              <a:buFontTx/>
              <a:buNone/>
            </a:pPr>
            <a:r>
              <a:rPr lang="es-MX" altLang="en-US" sz="1800"/>
              <a:t>GL* </a:t>
            </a:r>
            <a:r>
              <a:rPr lang="es-MX" altLang="en-US" sz="1800" i="1"/>
              <a:t>u1</a:t>
            </a:r>
            <a:r>
              <a:rPr lang="es-MX" altLang="en-US" sz="1800"/>
              <a:t>,	</a:t>
            </a:r>
            <a:r>
              <a:rPr lang="es-MX" altLang="en-US" sz="1800" b="1"/>
              <a:t>// </a:t>
            </a:r>
            <a:r>
              <a:rPr lang="es-MX" altLang="en-US" sz="1800" b="1" i="1"/>
              <a:t>u1, u2</a:t>
            </a:r>
            <a:r>
              <a:rPr lang="es-MX" altLang="en-US" sz="1800" b="1"/>
              <a:t> especifican transformación lineal que será aplicada al </a:t>
            </a:r>
          </a:p>
          <a:p>
            <a:pPr>
              <a:buFontTx/>
              <a:buNone/>
            </a:pPr>
            <a:r>
              <a:rPr lang="es-MX" altLang="en-US" sz="1800"/>
              <a:t>GL* u2,	</a:t>
            </a:r>
            <a:r>
              <a:rPr lang="es-MX" altLang="en-US" sz="1800" b="1"/>
              <a:t>// parámetro </a:t>
            </a:r>
            <a:r>
              <a:rPr lang="es-MX" altLang="en-US" sz="1800" b="1" i="1"/>
              <a:t>u</a:t>
            </a:r>
            <a:r>
              <a:rPr lang="es-MX" altLang="en-US" sz="1800" b="1"/>
              <a:t> de glEvalCoord1: </a:t>
            </a:r>
            <a:r>
              <a:rPr lang="es-MX" altLang="en-US" sz="1800" b="1" i="1"/>
              <a:t>u*=(u-u1)/(u2-u1)</a:t>
            </a:r>
          </a:p>
          <a:p>
            <a:pPr>
              <a:buFontTx/>
              <a:buNone/>
            </a:pPr>
            <a:r>
              <a:rPr lang="es-MX" altLang="en-US" sz="1800"/>
              <a:t>GLint </a:t>
            </a:r>
            <a:r>
              <a:rPr lang="es-MX" altLang="en-US" sz="1800" i="1"/>
              <a:t>stride</a:t>
            </a:r>
            <a:r>
              <a:rPr lang="es-MX" altLang="en-US" sz="1800"/>
              <a:t>, 	</a:t>
            </a:r>
            <a:r>
              <a:rPr lang="es-MX" altLang="en-US" sz="1800" b="1"/>
              <a:t>// distancia (el número de flotantes o dobles) entre dos </a:t>
            </a:r>
          </a:p>
          <a:p>
            <a:pPr>
              <a:buFontTx/>
              <a:buNone/>
            </a:pPr>
            <a:r>
              <a:rPr lang="es-MX" altLang="en-US" sz="1800" b="1"/>
              <a:t>			// puntos vecinos en la estructura *</a:t>
            </a:r>
            <a:r>
              <a:rPr lang="es-MX" altLang="en-US" sz="1800" b="1" i="1"/>
              <a:t>puntos</a:t>
            </a:r>
            <a:endParaRPr lang="es-MX" altLang="en-US" sz="1800" b="1"/>
          </a:p>
          <a:p>
            <a:pPr>
              <a:buFontTx/>
              <a:buNone/>
            </a:pPr>
            <a:r>
              <a:rPr lang="es-MX" altLang="en-US" sz="1800"/>
              <a:t>GLint </a:t>
            </a:r>
            <a:r>
              <a:rPr lang="es-MX" altLang="en-US" sz="1800" i="1"/>
              <a:t>order	</a:t>
            </a:r>
            <a:r>
              <a:rPr lang="es-MX" altLang="en-US" sz="1800" b="1"/>
              <a:t>// número de puntos de control en la estructura de</a:t>
            </a:r>
          </a:p>
          <a:p>
            <a:pPr>
              <a:buFontTx/>
              <a:buNone/>
            </a:pPr>
            <a:r>
              <a:rPr lang="es-MX" altLang="en-US" sz="1800"/>
              <a:t>Const GL*  *</a:t>
            </a:r>
            <a:r>
              <a:rPr lang="es-MX" altLang="en-US" sz="1800" i="1"/>
              <a:t>puntos  </a:t>
            </a:r>
            <a:r>
              <a:rPr lang="es-MX" altLang="en-US" sz="1800" b="1" i="1"/>
              <a:t>//el 1r ‘*’ es ‘float’ o ‘double’, el 2º es apuntador a la </a:t>
            </a:r>
          </a:p>
          <a:p>
            <a:pPr>
              <a:buFontTx/>
              <a:buNone/>
            </a:pPr>
            <a:r>
              <a:rPr lang="es-MX" altLang="en-US" sz="1800" b="1" i="1"/>
              <a:t>			//estructura que contiene puntos de control de evaluador</a:t>
            </a:r>
          </a:p>
          <a:p>
            <a:pPr>
              <a:buFontTx/>
              <a:buNone/>
            </a:pPr>
            <a:r>
              <a:rPr lang="es-MX" altLang="en-US" sz="1800"/>
              <a:t>)</a:t>
            </a:r>
            <a:endParaRPr lang="en-US" altLang="en-US" sz="1800"/>
          </a:p>
          <a:p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506105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altLang="en-US" sz="2800" i="1"/>
              <a:t>target: configura diferentes tareas</a:t>
            </a:r>
            <a:endParaRPr lang="en-US" altLang="en-US" sz="2800" i="1"/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400"/>
              <a:t>El mismo mecanismo de evaluadores se aplica para evaluar posiciones en </a:t>
            </a:r>
          </a:p>
          <a:p>
            <a:r>
              <a:rPr lang="en-US" altLang="en-US" sz="2400"/>
              <a:t>espacio geométrico: GL_MAP1_VERTEX3{4}</a:t>
            </a:r>
          </a:p>
          <a:p>
            <a:r>
              <a:rPr lang="en-US" altLang="en-US" sz="2400"/>
              <a:t>espacio de coordenadas texturales:</a:t>
            </a:r>
          </a:p>
          <a:p>
            <a:pPr>
              <a:buFontTx/>
              <a:buNone/>
            </a:pPr>
            <a:r>
              <a:rPr lang="en-US" altLang="en-US" sz="2400"/>
              <a:t>       GL_MAP1_TEXTURE_COORD_1{2}{3}{4}</a:t>
            </a:r>
          </a:p>
          <a:p>
            <a:r>
              <a:rPr lang="en-US" altLang="en-US" sz="2400"/>
              <a:t>espacio de colores: GL_MAP1_COLOR_4</a:t>
            </a:r>
          </a:p>
          <a:p>
            <a:r>
              <a:rPr lang="en-US" altLang="en-US" sz="2400"/>
              <a:t>Para evaluar vectores normales: GL_MAP1_NORMAL</a:t>
            </a:r>
          </a:p>
          <a:p>
            <a:endParaRPr lang="en-US" altLang="en-US" sz="2400"/>
          </a:p>
          <a:p>
            <a:endParaRPr lang="en-US" altLang="en-US" smtClean="0"/>
          </a:p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06534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altLang="en-US" sz="3200" dirty="0"/>
              <a:t>Uso de evaluadores </a:t>
            </a:r>
            <a:r>
              <a:rPr lang="es-MX" altLang="en-US" sz="3200" dirty="0" err="1"/>
              <a:t>glEvalCoord</a:t>
            </a:r>
            <a:r>
              <a:rPr lang="es-MX" altLang="en-US" sz="3200" dirty="0"/>
              <a:t>*,</a:t>
            </a:r>
            <a:br>
              <a:rPr lang="es-MX" altLang="en-US" sz="3200" dirty="0"/>
            </a:br>
            <a:r>
              <a:rPr lang="es-MX" altLang="en-US" sz="3200" dirty="0"/>
              <a:t>o de mallas </a:t>
            </a:r>
            <a:r>
              <a:rPr lang="es-MX" altLang="en-US" sz="3200" dirty="0" err="1"/>
              <a:t>glMapGrid</a:t>
            </a:r>
            <a:r>
              <a:rPr lang="es-MX" altLang="en-US" sz="3200" dirty="0"/>
              <a:t>*, </a:t>
            </a:r>
            <a:r>
              <a:rPr lang="es-MX" altLang="en-US" sz="3200" dirty="0" err="1"/>
              <a:t>glEvalMesh</a:t>
            </a:r>
            <a:r>
              <a:rPr lang="en-US" altLang="en-US" sz="3200" dirty="0"/>
              <a:t/>
            </a:r>
            <a:br>
              <a:rPr lang="en-US" altLang="en-US" sz="3200" dirty="0"/>
            </a:br>
            <a:endParaRPr lang="en-US" altLang="en-US" sz="3200" dirty="0"/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altLang="en-US" dirty="0" smtClean="0"/>
              <a:t> </a:t>
            </a:r>
            <a:endParaRPr lang="en-US" altLang="en-US" dirty="0" smtClean="0"/>
          </a:p>
        </p:txBody>
      </p:sp>
      <p:sp>
        <p:nvSpPr>
          <p:cNvPr id="110599" name="Text Box 8"/>
          <p:cNvSpPr txBox="1">
            <a:spLocks noChangeArrowheads="1"/>
          </p:cNvSpPr>
          <p:nvPr/>
        </p:nvSpPr>
        <p:spPr bwMode="auto">
          <a:xfrm>
            <a:off x="4583112" y="1773238"/>
            <a:ext cx="4725987" cy="1633397"/>
          </a:xfrm>
          <a:prstGeom prst="rect">
            <a:avLst/>
          </a:prstGeom>
          <a:noFill/>
          <a:ln w="9525">
            <a:solidFill>
              <a:schemeClr val="bg2">
                <a:lumMod val="2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dirty="0"/>
              <a:t>glMap1f(GL_MAP1_VERTEX_3,...) </a:t>
            </a:r>
          </a:p>
          <a:p>
            <a:pPr eaLnBrk="1" hangingPunct="1"/>
            <a:endParaRPr lang="en-US" altLang="en-US" sz="2000" dirty="0"/>
          </a:p>
          <a:p>
            <a:pPr eaLnBrk="1" hangingPunct="1"/>
            <a:r>
              <a:rPr lang="en-US" altLang="en-US" sz="2000" dirty="0"/>
              <a:t>… </a:t>
            </a:r>
          </a:p>
          <a:p>
            <a:pPr eaLnBrk="1" hangingPunct="1"/>
            <a:endParaRPr lang="en-US" altLang="en-US" sz="2000" dirty="0"/>
          </a:p>
          <a:p>
            <a:pPr eaLnBrk="1" hangingPunct="1"/>
            <a:r>
              <a:rPr lang="en-US" altLang="en-US" sz="2000" dirty="0" err="1"/>
              <a:t>glEnable</a:t>
            </a:r>
            <a:r>
              <a:rPr lang="en-US" altLang="en-US" sz="2000" dirty="0"/>
              <a:t>(GL_MAP1_VERTEX_3);</a:t>
            </a:r>
          </a:p>
        </p:txBody>
      </p:sp>
      <p:sp>
        <p:nvSpPr>
          <p:cNvPr id="110600" name="Text Box 9"/>
          <p:cNvSpPr txBox="1">
            <a:spLocks noChangeArrowheads="1"/>
          </p:cNvSpPr>
          <p:nvPr/>
        </p:nvSpPr>
        <p:spPr bwMode="auto">
          <a:xfrm>
            <a:off x="2705101" y="4076700"/>
            <a:ext cx="2886076" cy="132562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dirty="0" err="1"/>
              <a:t>ciclo</a:t>
            </a:r>
            <a:r>
              <a:rPr lang="en-US" altLang="en-US" sz="2000" dirty="0"/>
              <a:t> de control de </a:t>
            </a:r>
            <a:r>
              <a:rPr lang="en-US" altLang="en-US" sz="2000" dirty="0" err="1"/>
              <a:t>argumentos</a:t>
            </a:r>
            <a:r>
              <a:rPr lang="en-US" altLang="en-US" sz="2000" dirty="0"/>
              <a:t> de</a:t>
            </a:r>
          </a:p>
          <a:p>
            <a:pPr eaLnBrk="1" hangingPunct="1"/>
            <a:endParaRPr lang="en-US" altLang="en-US" sz="2000" dirty="0"/>
          </a:p>
          <a:p>
            <a:pPr eaLnBrk="1" hangingPunct="1"/>
            <a:r>
              <a:rPr lang="en-US" altLang="en-US" sz="2000" dirty="0"/>
              <a:t>glEvalCoord1f(...)</a:t>
            </a:r>
          </a:p>
        </p:txBody>
      </p:sp>
      <p:sp>
        <p:nvSpPr>
          <p:cNvPr id="110601" name="Text Box 10"/>
          <p:cNvSpPr txBox="1">
            <a:spLocks noChangeArrowheads="1"/>
          </p:cNvSpPr>
          <p:nvPr/>
        </p:nvSpPr>
        <p:spPr bwMode="auto">
          <a:xfrm>
            <a:off x="7391401" y="4076700"/>
            <a:ext cx="2628899" cy="13256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wrap="square" lIns="90000" tIns="46800" rIns="90000" bIns="4680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dirty="0"/>
              <a:t>glMapGrid1d</a:t>
            </a:r>
          </a:p>
          <a:p>
            <a:pPr eaLnBrk="1" hangingPunct="1"/>
            <a:endParaRPr lang="en-US" altLang="en-US" sz="2000" dirty="0"/>
          </a:p>
          <a:p>
            <a:pPr eaLnBrk="1" hangingPunct="1"/>
            <a:r>
              <a:rPr lang="en-US" altLang="en-US" sz="2000" dirty="0"/>
              <a:t>…</a:t>
            </a:r>
          </a:p>
          <a:p>
            <a:pPr eaLnBrk="1" hangingPunct="1"/>
            <a:r>
              <a:rPr lang="en-US" altLang="en-US" sz="2000" dirty="0"/>
              <a:t>glEvalMesh1(..);</a:t>
            </a:r>
          </a:p>
        </p:txBody>
      </p:sp>
      <p:sp>
        <p:nvSpPr>
          <p:cNvPr id="110602" name="Line 11"/>
          <p:cNvSpPr>
            <a:spLocks noChangeShapeType="1"/>
          </p:cNvSpPr>
          <p:nvPr/>
        </p:nvSpPr>
        <p:spPr bwMode="auto">
          <a:xfrm flipH="1">
            <a:off x="5232400" y="3500439"/>
            <a:ext cx="647700" cy="433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110603" name="Line 12"/>
          <p:cNvSpPr>
            <a:spLocks noChangeShapeType="1"/>
          </p:cNvSpPr>
          <p:nvPr/>
        </p:nvSpPr>
        <p:spPr bwMode="auto">
          <a:xfrm>
            <a:off x="6816725" y="3500439"/>
            <a:ext cx="863600" cy="433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110605" name="Text Box 14"/>
          <p:cNvSpPr txBox="1">
            <a:spLocks noChangeArrowheads="1"/>
          </p:cNvSpPr>
          <p:nvPr/>
        </p:nvSpPr>
        <p:spPr bwMode="auto">
          <a:xfrm>
            <a:off x="6167438" y="4292600"/>
            <a:ext cx="576262" cy="10178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altLang="en-US" sz="6000"/>
              <a:t>=</a:t>
            </a:r>
            <a:endParaRPr lang="es-ES" altLang="en-US" sz="6000"/>
          </a:p>
        </p:txBody>
      </p:sp>
    </p:spTree>
    <p:extLst>
      <p:ext uri="{BB962C8B-B14F-4D97-AF65-F5344CB8AC3E}">
        <p14:creationId xmlns:p14="http://schemas.microsoft.com/office/powerpoint/2010/main" val="2638524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98450"/>
            <a:ext cx="10515600" cy="1325563"/>
          </a:xfrm>
        </p:spPr>
        <p:txBody>
          <a:bodyPr>
            <a:normAutofit/>
          </a:bodyPr>
          <a:lstStyle/>
          <a:p>
            <a:r>
              <a:rPr lang="es-ES" altLang="en-US" sz="4000" b="1" dirty="0" smtClean="0"/>
              <a:t>Ejemplos: </a:t>
            </a:r>
            <a:r>
              <a:rPr lang="en-US" altLang="en-US" sz="4000" dirty="0" err="1"/>
              <a:t>Analizar</a:t>
            </a:r>
            <a:r>
              <a:rPr lang="en-US" altLang="en-US" sz="4000" dirty="0"/>
              <a:t> </a:t>
            </a:r>
            <a:r>
              <a:rPr lang="en-US" altLang="en-US" sz="4000" dirty="0" err="1" smtClean="0"/>
              <a:t>ejemplos</a:t>
            </a:r>
            <a:r>
              <a:rPr lang="en-US" altLang="en-US" sz="4000" dirty="0" smtClean="0"/>
              <a:t> de </a:t>
            </a:r>
            <a:r>
              <a:rPr lang="en-US" altLang="en-US" sz="4000" dirty="0" err="1" smtClean="0"/>
              <a:t>código</a:t>
            </a:r>
            <a:r>
              <a:rPr lang="en-US" altLang="en-US" sz="4000" dirty="0" smtClean="0"/>
              <a:t> y </a:t>
            </a:r>
            <a:r>
              <a:rPr lang="en-US" altLang="en-US" sz="4000" dirty="0" err="1" smtClean="0"/>
              <a:t>su</a:t>
            </a:r>
            <a:r>
              <a:rPr lang="en-US" altLang="en-US" sz="4000" dirty="0" smtClean="0"/>
              <a:t> </a:t>
            </a:r>
            <a:r>
              <a:rPr lang="en-US" altLang="en-US" sz="4000" dirty="0" err="1" smtClean="0"/>
              <a:t>funcionamiento</a:t>
            </a:r>
            <a:endParaRPr lang="en-US" altLang="en-US" sz="4000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24013"/>
            <a:ext cx="10515600" cy="455295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altLang="en-US" dirty="0" smtClean="0">
                <a:hlinkClick r:id="rId2"/>
              </a:rPr>
              <a:t>http</a:t>
            </a:r>
            <a:r>
              <a:rPr lang="en-US" altLang="en-US" dirty="0">
                <a:hlinkClick r:id="rId2"/>
              </a:rPr>
              <a:t>://</a:t>
            </a:r>
            <a:r>
              <a:rPr lang="en-US" altLang="en-US" dirty="0" smtClean="0">
                <a:hlinkClick r:id="rId2"/>
              </a:rPr>
              <a:t>newton.uam.mx/xgeorge/uea/graficacion/TEST_programs/redbook_samples/bezcurve.c</a:t>
            </a:r>
            <a:endParaRPr lang="en-US" altLang="en-US" dirty="0" smtClean="0"/>
          </a:p>
          <a:p>
            <a:r>
              <a:rPr lang="en-US" altLang="en-US" dirty="0">
                <a:hlinkClick r:id="rId3"/>
              </a:rPr>
              <a:t>http://</a:t>
            </a:r>
            <a:r>
              <a:rPr lang="en-US" altLang="en-US" dirty="0" smtClean="0">
                <a:hlinkClick r:id="rId3"/>
              </a:rPr>
              <a:t>newton.uam.mx/xgeorge/uea/graficacion/TEST_programs/redbook_samples/bezmesh.c</a:t>
            </a:r>
            <a:endParaRPr lang="en-US" altLang="en-US" dirty="0" smtClean="0"/>
          </a:p>
          <a:p>
            <a:r>
              <a:rPr lang="en-US" altLang="en-US" dirty="0"/>
              <a:t>http://newton.uam.mx/xgeorge/uea/graficacion/TEST_programs/redbook_samples/bezsurf.c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675557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98450"/>
            <a:ext cx="10515600" cy="1325563"/>
          </a:xfrm>
        </p:spPr>
        <p:txBody>
          <a:bodyPr>
            <a:normAutofit/>
          </a:bodyPr>
          <a:lstStyle/>
          <a:p>
            <a:r>
              <a:rPr lang="es-419" altLang="en-US" sz="4000" b="1" dirty="0" smtClean="0"/>
              <a:t>Ejercicios:</a:t>
            </a:r>
            <a:endParaRPr lang="en-US" altLang="en-US" sz="4000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24013"/>
            <a:ext cx="10515600" cy="4552950"/>
          </a:xfrm>
        </p:spPr>
        <p:txBody>
          <a:bodyPr>
            <a:normAutofit/>
          </a:bodyPr>
          <a:lstStyle/>
          <a:p>
            <a:r>
              <a:rPr lang="es-419" altLang="en-US" b="1" dirty="0"/>
              <a:t>realizar la curva  del primer código de la diapositiva anterior mediante “malla” (</a:t>
            </a:r>
            <a:r>
              <a:rPr lang="es-419" altLang="en-US" b="1" dirty="0" err="1"/>
              <a:t>mesh</a:t>
            </a:r>
            <a:r>
              <a:rPr lang="es-419" altLang="en-US" b="1" dirty="0" smtClean="0"/>
              <a:t>)</a:t>
            </a:r>
          </a:p>
          <a:p>
            <a:r>
              <a:rPr lang="es-419" b="1" dirty="0" smtClean="0"/>
              <a:t>Analizar como se aplica la textura a la superficie </a:t>
            </a:r>
            <a:r>
              <a:rPr lang="es-419" b="1" dirty="0"/>
              <a:t>en </a:t>
            </a:r>
            <a:r>
              <a:rPr lang="es-419" b="1" dirty="0">
                <a:hlinkClick r:id="rId2"/>
              </a:rPr>
              <a:t>http://</a:t>
            </a:r>
            <a:r>
              <a:rPr lang="es-419" b="1" dirty="0" smtClean="0">
                <a:hlinkClick r:id="rId2"/>
              </a:rPr>
              <a:t>newton.uam.mx/xgeorge/uea/graficacion/TEST_programs/eval_texture_GL_MAP2_TEXTURE_2x3.cpp</a:t>
            </a:r>
            <a:endParaRPr lang="es-419" b="1" dirty="0" smtClean="0"/>
          </a:p>
          <a:p>
            <a:r>
              <a:rPr lang="es-419" b="1" dirty="0" smtClean="0"/>
              <a:t>¿Porque se ve el efecto de iluminación en el último ejemplo?</a:t>
            </a:r>
          </a:p>
          <a:p>
            <a:r>
              <a:rPr lang="es-419" b="1" dirty="0" smtClean="0"/>
              <a:t>El buffer de textura en el último ejemplo contiene 4 </a:t>
            </a:r>
            <a:r>
              <a:rPr lang="es-419" b="1" dirty="0" err="1" smtClean="0"/>
              <a:t>fraglmentos</a:t>
            </a:r>
            <a:r>
              <a:rPr lang="es-419" b="1" dirty="0" smtClean="0"/>
              <a:t> incrustados. ¿Por qué en la superficie aparecen 24 fragmentos?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34915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2573</TotalTime>
  <Words>330</Words>
  <Application>Microsoft Office PowerPoint</Application>
  <PresentationFormat>Panorámica</PresentationFormat>
  <Paragraphs>100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Arial</vt:lpstr>
      <vt:lpstr>Bradley Hand ITC</vt:lpstr>
      <vt:lpstr>Calibri</vt:lpstr>
      <vt:lpstr>Calibri Light</vt:lpstr>
      <vt:lpstr>Symbol</vt:lpstr>
      <vt:lpstr>Tema de Office</vt:lpstr>
      <vt:lpstr>Trimestre: 21-O uea: Graficas por Computadora(1151051)  Grupo CSI01; Horario: Lu-Mie-Vie 16:00—17:30 RESUMENES DEL CURSO Sección: Uso de Evaluadores</vt:lpstr>
      <vt:lpstr>Organigrama para explicar la relación de los temas del curso</vt:lpstr>
      <vt:lpstr>Resumen</vt:lpstr>
      <vt:lpstr>Especificacion de glMap1* para lenguaje C</vt:lpstr>
      <vt:lpstr>target: configura diferentes tareas</vt:lpstr>
      <vt:lpstr>Uso de evaluadores glEvalCoord*, o de mallas glMapGrid*, glEvalMesh </vt:lpstr>
      <vt:lpstr>Ejemplos: Analizar ejemplos de código y su funcionamiento</vt:lpstr>
      <vt:lpstr>Ejercicios: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xgeorge</dc:creator>
  <cp:lastModifiedBy>xgeorge</cp:lastModifiedBy>
  <cp:revision>148</cp:revision>
  <dcterms:created xsi:type="dcterms:W3CDTF">2020-05-15T00:49:28Z</dcterms:created>
  <dcterms:modified xsi:type="dcterms:W3CDTF">2021-12-06T21:11:01Z</dcterms:modified>
</cp:coreProperties>
</file>