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Matriz de sombra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(6)</a:t>
            </a:r>
            <a:endParaRPr lang="es-ES" alt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000"/>
              <a:t>Multiplicamos todos componentes del vector en (***) por 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2000"/>
              <a:t>(estamos usando la equivalencia antemencionada). Se tiene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Desarrollando las últimas expresiones, se tiene</a:t>
            </a:r>
            <a:endParaRPr lang="es-ES" altLang="en-US" sz="2000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3" name="Object 4"/>
          <p:cNvGraphicFramePr>
            <a:graphicFrameLocks noChangeAspect="1"/>
          </p:cNvGraphicFramePr>
          <p:nvPr/>
        </p:nvGraphicFramePr>
        <p:xfrm>
          <a:off x="3071813" y="1989138"/>
          <a:ext cx="65532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cuación" r:id="rId3" imgW="2019300" imgH="241300" progId="Equation.3">
                  <p:embed/>
                </p:oleObj>
              </mc:Choice>
              <mc:Fallback>
                <p:oleObj name="Ecuación" r:id="rId3" imgW="2019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989138"/>
                        <a:ext cx="65532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8375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1631951" y="3573463"/>
          <a:ext cx="90011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cuación" r:id="rId5" imgW="4775200" imgH="939800" progId="Equation.3">
                  <p:embed/>
                </p:oleObj>
              </mc:Choice>
              <mc:Fallback>
                <p:oleObj name="Ecuación" r:id="rId5" imgW="477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573463"/>
                        <a:ext cx="90011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(7)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087563" y="1628776"/>
          <a:ext cx="77533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cuación" r:id="rId3" imgW="3505200" imgH="939800" progId="Equation.3">
                  <p:embed/>
                </p:oleObj>
              </mc:Choice>
              <mc:Fallback>
                <p:oleObj name="Ecuación" r:id="rId3" imgW="350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628776"/>
                        <a:ext cx="775335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400" name="Rectangle 11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401" name="Object 10"/>
          <p:cNvGraphicFramePr>
            <a:graphicFrameLocks noChangeAspect="1"/>
          </p:cNvGraphicFramePr>
          <p:nvPr/>
        </p:nvGraphicFramePr>
        <p:xfrm>
          <a:off x="2330450" y="3902075"/>
          <a:ext cx="72215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902075"/>
                        <a:ext cx="72215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(8)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Comparándolo con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992313" y="4005263"/>
          <a:ext cx="5472112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cuación" r:id="rId3" imgW="2501900" imgH="1066800" progId="Equation.3">
                  <p:embed/>
                </p:oleObj>
              </mc:Choice>
              <mc:Fallback>
                <p:oleObj name="Ecuación" r:id="rId3" imgW="25019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05263"/>
                        <a:ext cx="5472112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3" name="Object 6"/>
          <p:cNvGraphicFramePr>
            <a:graphicFrameLocks noChangeAspect="1"/>
          </p:cNvGraphicFramePr>
          <p:nvPr/>
        </p:nvGraphicFramePr>
        <p:xfrm>
          <a:off x="1774826" y="1341439"/>
          <a:ext cx="60499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9"/>
                        <a:ext cx="604996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(9)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Finalmente</a:t>
            </a:r>
            <a:r>
              <a:rPr lang="en-US" altLang="en-US" dirty="0"/>
              <a:t>, se </a:t>
            </a:r>
            <a:r>
              <a:rPr lang="en-US" altLang="en-US" dirty="0" err="1"/>
              <a:t>tiene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 err="1" smtClean="0"/>
              <a:t>Ejercicio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 err="1"/>
              <a:t>Comparen</a:t>
            </a:r>
            <a:r>
              <a:rPr lang="en-US" altLang="en-US" dirty="0"/>
              <a:t>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dirty="0" err="1"/>
              <a:t>elemento</a:t>
            </a:r>
            <a:r>
              <a:rPr lang="en-US" altLang="en-US" dirty="0"/>
              <a:t> de la </a:t>
            </a:r>
            <a:r>
              <a:rPr lang="en-US" altLang="en-US" b="1" dirty="0"/>
              <a:t>M</a:t>
            </a:r>
            <a:r>
              <a:rPr lang="en-US" altLang="en-US" dirty="0"/>
              <a:t> con </a:t>
            </a:r>
            <a:r>
              <a:rPr lang="en-US" altLang="en-US" dirty="0" err="1"/>
              <a:t>los</a:t>
            </a:r>
            <a:r>
              <a:rPr lang="en-US" altLang="en-US" dirty="0"/>
              <a:t> </a:t>
            </a:r>
            <a:r>
              <a:rPr lang="en-US" altLang="en-US" dirty="0" err="1"/>
              <a:t>elementos</a:t>
            </a:r>
            <a:r>
              <a:rPr lang="en-US" altLang="en-US" dirty="0"/>
              <a:t> </a:t>
            </a:r>
            <a:r>
              <a:rPr lang="en-US" altLang="en-US" dirty="0" err="1"/>
              <a:t>correspondientes</a:t>
            </a:r>
            <a:r>
              <a:rPr lang="en-US" altLang="en-US" dirty="0"/>
              <a:t> del </a:t>
            </a:r>
            <a:r>
              <a:rPr lang="en-US" altLang="en-US" dirty="0" err="1"/>
              <a:t>siguiente</a:t>
            </a:r>
            <a:r>
              <a:rPr lang="en-US" altLang="en-US" dirty="0"/>
              <a:t> </a:t>
            </a:r>
            <a:r>
              <a:rPr lang="en-US" altLang="en-US" dirty="0" err="1"/>
              <a:t>código</a:t>
            </a:r>
            <a:r>
              <a:rPr lang="en-US" altLang="en-US" dirty="0"/>
              <a:t> de la "</a:t>
            </a:r>
            <a:r>
              <a:rPr lang="en-US" altLang="en-US" dirty="0" err="1"/>
              <a:t>Superbiblia</a:t>
            </a:r>
            <a:r>
              <a:rPr lang="en-US" altLang="en-US" dirty="0"/>
              <a:t>…"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703388" y="2713038"/>
          <a:ext cx="8856662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cuación" r:id="rId3" imgW="5130800" imgH="914400" progId="Equation.3">
                  <p:embed/>
                </p:oleObj>
              </mc:Choice>
              <mc:Fallback>
                <p:oleObj name="Ecuación" r:id="rId3" imgW="5130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713038"/>
                        <a:ext cx="8856662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470"/>
            <a:ext cx="10515600" cy="13330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Shadow matrix (10</a:t>
            </a:r>
            <a:r>
              <a:rPr lang="en-US" altLang="en-US" sz="4000" dirty="0" smtClean="0"/>
              <a:t>): 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control. </a:t>
            </a:r>
            <a:r>
              <a:rPr lang="en-US" altLang="en-US" sz="3100" dirty="0" err="1" smtClean="0"/>
              <a:t>Comparen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los</a:t>
            </a:r>
            <a:r>
              <a:rPr lang="en-US" altLang="en-US" sz="3100" dirty="0" smtClean="0"/>
              <a:t>  </a:t>
            </a:r>
            <a:r>
              <a:rPr lang="en-US" altLang="en-US" sz="3100" dirty="0" err="1" smtClean="0"/>
              <a:t>elementos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matriz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Sombra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diapositiva</a:t>
            </a:r>
            <a:r>
              <a:rPr lang="en-US" altLang="en-US" sz="3100" dirty="0" smtClean="0"/>
              <a:t> 13 y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el </a:t>
            </a:r>
            <a:r>
              <a:rPr lang="en-US" altLang="en-US" sz="3100" dirty="0" err="1" smtClean="0"/>
              <a:t>código</a:t>
            </a:r>
            <a:r>
              <a:rPr lang="en-US" altLang="en-US" sz="3100" dirty="0" smtClean="0"/>
              <a:t> de la </a:t>
            </a:r>
            <a:r>
              <a:rPr lang="en-US" altLang="en-US" sz="3100" dirty="0" err="1" smtClean="0"/>
              <a:t>siguiente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función</a:t>
            </a:r>
            <a:endParaRPr lang="en-US" altLang="en-US" sz="31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38" y="1739292"/>
            <a:ext cx="5762171" cy="493969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void gltMakeShadowMatrix(GLfloat vPlaneEquation[], GLfloat vLightPos[], GLfloat destMat[])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</a:t>
            </a:r>
            <a:r>
              <a:rPr lang="es-ES" altLang="en-US" sz="1400" noProof="1" smtClean="0"/>
              <a:t>{    </a:t>
            </a:r>
            <a:r>
              <a:rPr lang="es-ES" altLang="en-US" sz="1400" noProof="1"/>
              <a:t>GLfloat dot</a:t>
            </a:r>
            <a:r>
              <a:rPr lang="es-ES" altLang="en-US" sz="1400" noProof="1" smtClean="0"/>
              <a:t>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	// Dot product of plane and light position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dot =   vPlaneEquation[0]*vLightPos[0] + vPlaneEquation[1]*vLightPos[1] +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        vPlaneEquation[2]*vLightPos[2] + vPlaneEquation[3]*vLightPos[3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Now do the projection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First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destMat[0] = dot - vLightPos[0]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destMat[4] = 0.0f - vLightPos[0]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destMat[8] = 0.0f - vLightPos[0]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destMat[12] = 0.0f - vLightPos[0] * vPlaneEquation[3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Second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destMat[1] = 0.0f - vLightPos[1]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destMat[5] = dot - vLightPos[1]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destMat[9] = 0.0f - vLightPos[1]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destMat[13] = 0.0f - vLightPos[1] * vPlaneEquation[3</a:t>
            </a:r>
            <a:r>
              <a:rPr lang="es-ES" altLang="en-US" sz="1400" noProof="1" smtClean="0"/>
              <a:t>];</a:t>
            </a:r>
            <a:endParaRPr lang="en-US" altLang="en-US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42743" y="1538514"/>
            <a:ext cx="5595255" cy="492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Third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destMat[2] = 0.0f - vLightPos[2]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destMat[6] = 0.0f - vLightPos[2]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destMat[10] = dot - vLightPos[2]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destMat[14] = 0.0f - vLightPos[2] * vPlaneEquation[3];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Fourth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destMat[3] = 0.0f - vLightPos[3]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destMat[7] = 0.0f - vLightPos[3]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destMat[11] = 0.0f - vLightPos[3]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destMat[15] = dot - vLightPos[3] * vPlaneEquation[3];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}</a:t>
            </a:r>
          </a:p>
          <a:p>
            <a:pPr>
              <a:lnSpc>
                <a:spcPct val="80000"/>
              </a:lnSpc>
            </a:pPr>
            <a:endParaRPr lang="en-US" alt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err="1" smtClean="0"/>
              <a:t>Expliquien</a:t>
            </a:r>
            <a:r>
              <a:rPr lang="en-US" altLang="en-US" sz="1600" dirty="0" smtClean="0"/>
              <a:t> la </a:t>
            </a:r>
            <a:r>
              <a:rPr lang="en-US" altLang="en-US" sz="1600" dirty="0" err="1" smtClean="0"/>
              <a:t>diferencia</a:t>
            </a:r>
            <a:r>
              <a:rPr lang="en-US" altLang="en-US" sz="1600" dirty="0" smtClean="0"/>
              <a:t> del </a:t>
            </a:r>
            <a:r>
              <a:rPr lang="en-US" altLang="en-US" sz="1600" dirty="0" err="1" smtClean="0"/>
              <a:t>signo</a:t>
            </a:r>
            <a:r>
              <a:rPr lang="en-US" altLang="en-US" sz="1600" dirty="0" smtClean="0"/>
              <a:t> y del </a:t>
            </a:r>
            <a:r>
              <a:rPr lang="en-US" altLang="en-US" sz="1600" dirty="0" err="1" smtClean="0"/>
              <a:t>orden</a:t>
            </a:r>
            <a:r>
              <a:rPr lang="en-US" altLang="en-US" sz="1600" dirty="0" smtClean="0"/>
              <a:t> "fila-</a:t>
            </a:r>
            <a:r>
              <a:rPr lang="en-US" altLang="en-US" sz="1600" dirty="0" err="1" smtClean="0"/>
              <a:t>columna</a:t>
            </a:r>
            <a:r>
              <a:rPr lang="en-US" altLang="en-US" sz="1600" dirty="0" smtClean="0"/>
              <a:t>" de la M con </a:t>
            </a:r>
            <a:r>
              <a:rPr lang="en-US" altLang="en-US" sz="1600" dirty="0" err="1" smtClean="0"/>
              <a:t>este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código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2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(11).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 2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¿</a:t>
            </a:r>
            <a:r>
              <a:rPr lang="en-US" altLang="en-US" smtClean="0"/>
              <a:t>En que orden hay que construir los siguientes componentes de la imagen?: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Piso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Objeto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Sombra del objeto en el piso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Matriz de sombra es una matriz 4x4 que al ser aplicada a un  modelo virtual genera geométricamente la sombra del modelo a un plano</a:t>
            </a:r>
          </a:p>
          <a:p>
            <a:r>
              <a:rPr lang="es-419" dirty="0" smtClean="0"/>
              <a:t>Para sombra a un plano, la matriz de sombra se construye mediante datos del plano y de posición de la fuente de luz</a:t>
            </a:r>
          </a:p>
          <a:p>
            <a:r>
              <a:rPr lang="es-419" dirty="0" smtClean="0"/>
              <a:t>En esta presentación se deduce la matriz de sombra. </a:t>
            </a:r>
          </a:p>
          <a:p>
            <a:r>
              <a:rPr lang="es-419" dirty="0" smtClean="0"/>
              <a:t>Un punto crucial de la deducción es la estructura de datos que representa a un plano + la ecuación de prueba que un punto en espacio 3D pertenece al plano o no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Modelview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modelo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78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4836"/>
            <a:ext cx="10515600" cy="867323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Shadow matrix </a:t>
            </a:r>
            <a:r>
              <a:rPr lang="en-US" altLang="en-US" sz="4000" dirty="0" smtClean="0"/>
              <a:t>(0)</a:t>
            </a:r>
            <a:endParaRPr lang="en-US" altLang="en-US" sz="4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0638"/>
            <a:ext cx="10515600" cy="51134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Geometria</a:t>
            </a:r>
            <a:r>
              <a:rPr lang="en-US" altLang="en-US" sz="2400" b="1" dirty="0" smtClean="0"/>
              <a:t> de “</a:t>
            </a:r>
            <a:r>
              <a:rPr lang="en-US" altLang="en-US" sz="2400" b="1" dirty="0" err="1" smtClean="0"/>
              <a:t>Sombra</a:t>
            </a:r>
            <a:r>
              <a:rPr lang="en-US" altLang="en-US" sz="2400" b="1" dirty="0" smtClean="0"/>
              <a:t> de un </a:t>
            </a:r>
            <a:r>
              <a:rPr lang="en-US" altLang="en-US" sz="2400" b="1" dirty="0" err="1" smtClean="0"/>
              <a:t>punto</a:t>
            </a:r>
            <a:r>
              <a:rPr lang="en-US" altLang="en-US" sz="2400" b="1" dirty="0" smtClean="0"/>
              <a:t>”:     (</a:t>
            </a:r>
            <a:r>
              <a:rPr lang="en-US" altLang="en-US" sz="2400" b="1" i="1" dirty="0" err="1" smtClean="0"/>
              <a:t>i</a:t>
            </a:r>
            <a:r>
              <a:rPr lang="en-US" altLang="en-US" sz="2400" b="1" dirty="0" smtClean="0"/>
              <a:t>)</a:t>
            </a:r>
            <a:r>
              <a:rPr lang="en-US" altLang="en-US" sz="2400" b="1" dirty="0" err="1" smtClean="0"/>
              <a:t>Representación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computacional</a:t>
            </a:r>
            <a:r>
              <a:rPr lang="en-US" altLang="en-US" sz="2400" b="1" dirty="0" smtClean="0"/>
              <a:t> de un </a:t>
            </a:r>
            <a:r>
              <a:rPr lang="en-US" altLang="en-US" sz="2400" b="1" i="1" dirty="0" smtClean="0"/>
              <a:t>S-</a:t>
            </a:r>
            <a:r>
              <a:rPr lang="en-US" altLang="en-US" sz="2400" b="1" i="1" dirty="0" err="1" smtClean="0"/>
              <a:t>objeto</a:t>
            </a:r>
            <a:r>
              <a:rPr lang="en-US" altLang="en-US" sz="2400" b="1" i="1" dirty="0"/>
              <a:t>, L-Luz , P </a:t>
            </a:r>
            <a:r>
              <a:rPr lang="en-US" altLang="en-US" sz="2400" b="1" i="1" dirty="0" smtClean="0"/>
              <a:t>– </a:t>
            </a:r>
            <a:r>
              <a:rPr lang="en-US" altLang="en-US" sz="2400" b="1" i="1" dirty="0" err="1" smtClean="0"/>
              <a:t>plano</a:t>
            </a:r>
            <a:r>
              <a:rPr lang="en-US" altLang="en-US" sz="2400" b="1" dirty="0" smtClean="0"/>
              <a:t>                               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ii</a:t>
            </a:r>
            <a:r>
              <a:rPr lang="en-US" altLang="en-US" sz="2400" b="1" dirty="0"/>
              <a:t>) la </a:t>
            </a:r>
            <a:r>
              <a:rPr lang="en-US" altLang="en-US" sz="2400" b="1" dirty="0" err="1"/>
              <a:t>condición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pertenencia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de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r- un valor </a:t>
            </a:r>
            <a:r>
              <a:rPr lang="en-US" altLang="en-US" sz="2400" b="1" dirty="0" err="1" smtClean="0"/>
              <a:t>incógnito</a:t>
            </a:r>
            <a:r>
              <a:rPr lang="en-US" altLang="en-US" sz="2400" b="1" dirty="0" smtClean="0"/>
              <a:t>                                    un </a:t>
            </a:r>
            <a:r>
              <a:rPr lang="en-US" altLang="en-US" sz="2400" b="1" dirty="0" err="1"/>
              <a:t>punto</a:t>
            </a:r>
            <a:r>
              <a:rPr lang="en-US" altLang="en-US" sz="2400" b="1" dirty="0"/>
              <a:t> al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(se </a:t>
            </a:r>
            <a:r>
              <a:rPr lang="en-US" altLang="en-US" sz="2400" b="1" dirty="0" err="1" smtClean="0"/>
              <a:t>demuestra</a:t>
            </a:r>
            <a:r>
              <a:rPr lang="en-US" alt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                                                                     </a:t>
            </a:r>
            <a:r>
              <a:rPr lang="en-US" altLang="en-US" sz="2400" b="1" dirty="0" err="1" smtClean="0"/>
              <a:t>mediante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 recta </a:t>
            </a:r>
            <a:r>
              <a:rPr lang="en-US" altLang="en-US" sz="2400" b="1" dirty="0" err="1"/>
              <a:t>en</a:t>
            </a:r>
            <a:r>
              <a:rPr lang="en-US" altLang="en-US" sz="2400" b="1" dirty="0"/>
              <a:t> 2D)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smtClean="0"/>
              <a:t>                                                                 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8" y="2134330"/>
            <a:ext cx="3979493" cy="39259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18" y="2194580"/>
            <a:ext cx="3803557" cy="420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el </a:t>
            </a:r>
            <a:r>
              <a:rPr lang="en-US" altLang="en-US" sz="2400" dirty="0" err="1" smtClean="0"/>
              <a:t>marco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tacsonomía</a:t>
            </a:r>
            <a:r>
              <a:rPr lang="en-US" altLang="en-US" sz="2400" dirty="0" smtClean="0"/>
              <a:t> de las </a:t>
            </a:r>
            <a:r>
              <a:rPr lang="en-US" altLang="en-US" sz="2400" dirty="0" err="1" smtClean="0"/>
              <a:t>transformaciones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cadena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procesamiento</a:t>
            </a:r>
            <a:r>
              <a:rPr lang="en-US" altLang="en-US" sz="2400" dirty="0" smtClean="0"/>
              <a:t> de OpenGL, la </a:t>
            </a:r>
            <a:r>
              <a:rPr lang="en-US" altLang="en-US" sz="2400" dirty="0"/>
              <a:t>matrix de </a:t>
            </a:r>
            <a:r>
              <a:rPr lang="en-US" altLang="en-US" sz="2400" dirty="0" err="1"/>
              <a:t>sombra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especie</a:t>
            </a:r>
            <a:r>
              <a:rPr lang="en-US" altLang="en-US" sz="2400" dirty="0"/>
              <a:t> de la transformation </a:t>
            </a:r>
            <a:r>
              <a:rPr lang="en-US" altLang="en-US" sz="2400" dirty="0" err="1" smtClean="0"/>
              <a:t>tipo</a:t>
            </a:r>
            <a:r>
              <a:rPr lang="en-US" altLang="en-US" sz="2400" dirty="0" smtClean="0"/>
              <a:t> "</a:t>
            </a:r>
            <a:r>
              <a:rPr lang="en-US" altLang="en-US" sz="2400" dirty="0" err="1" smtClean="0"/>
              <a:t>modelview</a:t>
            </a:r>
            <a:r>
              <a:rPr lang="en-US" altLang="en-US" sz="2400" dirty="0"/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n-US" sz="2400" u="sng" dirty="0" smtClean="0"/>
              <a:t>Sub-imagen izquierda de la diapositiva 4:</a:t>
            </a:r>
            <a:r>
              <a:rPr lang="es-MX" altLang="en-US" sz="2400" dirty="0" smtClean="0"/>
              <a:t>   </a:t>
            </a:r>
            <a:r>
              <a:rPr lang="es-MX" altLang="en-US" sz="2400" dirty="0"/>
              <a:t>Dada </a:t>
            </a:r>
            <a:r>
              <a:rPr lang="es-MX" altLang="en-US" sz="2400" b="1" dirty="0"/>
              <a:t>L</a:t>
            </a:r>
            <a:r>
              <a:rPr lang="es-MX" altLang="en-US" sz="2400" dirty="0"/>
              <a:t> como vector de la posición de la fuente de luz, un plano, y un punto </a:t>
            </a:r>
            <a:r>
              <a:rPr lang="es-MX" altLang="en-US" sz="2400" b="1" dirty="0"/>
              <a:t>s</a:t>
            </a:r>
            <a:r>
              <a:rPr lang="es-MX" altLang="en-US" sz="2400" dirty="0"/>
              <a:t> en </a:t>
            </a:r>
            <a:r>
              <a:rPr lang="es-MX" altLang="en-US" sz="2400" dirty="0" smtClean="0"/>
              <a:t>espacio 3D, </a:t>
            </a:r>
            <a:r>
              <a:rPr lang="es-MX" altLang="en-US" sz="2400" dirty="0"/>
              <a:t>la sombra del punto al plano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representa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donde</a:t>
            </a:r>
            <a:r>
              <a:rPr lang="en-US" altLang="en-US" sz="2400" dirty="0"/>
              <a:t> el </a:t>
            </a:r>
            <a:r>
              <a:rPr lang="en-US" altLang="en-US" sz="2400" dirty="0" err="1"/>
              <a:t>parametro</a:t>
            </a:r>
            <a:r>
              <a:rPr lang="en-US" altLang="en-US" sz="2400" dirty="0"/>
              <a:t> </a:t>
            </a:r>
            <a:r>
              <a:rPr lang="en-US" altLang="en-US" sz="2400" b="1" dirty="0"/>
              <a:t>r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de la </a:t>
            </a:r>
            <a:r>
              <a:rPr lang="en-US" altLang="en-US" sz="2400" dirty="0" err="1"/>
              <a:t>condicion</a:t>
            </a:r>
            <a:r>
              <a:rPr lang="en-US" altLang="en-US" sz="2400" dirty="0"/>
              <a:t> que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pertenece</a:t>
            </a:r>
            <a:r>
              <a:rPr lang="en-US" altLang="en-US" sz="2400" dirty="0"/>
              <a:t> al </a:t>
            </a:r>
            <a:r>
              <a:rPr lang="en-US" altLang="en-US" sz="2400" dirty="0" err="1"/>
              <a:t>plano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cuestion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s-MX" altLang="en-US" sz="2400" u="sng" dirty="0"/>
              <a:t>Sub-imagen </a:t>
            </a:r>
            <a:r>
              <a:rPr lang="es-MX" altLang="en-US" sz="2400" u="sng" dirty="0" smtClean="0"/>
              <a:t>derecha </a:t>
            </a:r>
            <a:r>
              <a:rPr lang="es-MX" altLang="en-US" sz="2400" u="sng" dirty="0"/>
              <a:t>de la diapositiva 4:</a:t>
            </a:r>
            <a:r>
              <a:rPr lang="es-MX" altLang="en-US" sz="2400" dirty="0" smtClean="0"/>
              <a:t>    </a:t>
            </a:r>
            <a:r>
              <a:rPr lang="es-MX" altLang="en-US" sz="2400" dirty="0"/>
              <a:t>Elijamos la representación del plano mediante la cuádruple {</a:t>
            </a:r>
            <a:r>
              <a:rPr lang="es-MX" altLang="en-US" sz="2400" b="1" dirty="0"/>
              <a:t>a, b, c, d}, </a:t>
            </a:r>
            <a:r>
              <a:rPr lang="es-MX" altLang="en-US" sz="2400" dirty="0"/>
              <a:t>donde </a:t>
            </a:r>
            <a:r>
              <a:rPr lang="es-MX" altLang="en-US" sz="2400" b="1" dirty="0"/>
              <a:t>n</a:t>
            </a:r>
            <a:r>
              <a:rPr lang="es-MX" altLang="en-US" sz="2400" dirty="0"/>
              <a:t>={</a:t>
            </a:r>
            <a:r>
              <a:rPr lang="es-MX" altLang="en-US" sz="2400" b="1" dirty="0"/>
              <a:t>a, b, c} </a:t>
            </a:r>
            <a:r>
              <a:rPr lang="es-MX" altLang="en-US" sz="2400" dirty="0"/>
              <a:t>es un vector </a:t>
            </a:r>
            <a:r>
              <a:rPr lang="es-MX" altLang="en-US" sz="2400" dirty="0" err="1"/>
              <a:t>ortonormal</a:t>
            </a:r>
            <a:r>
              <a:rPr lang="es-MX" altLang="en-US" sz="2400" dirty="0"/>
              <a:t> al plano y</a:t>
            </a:r>
            <a:r>
              <a:rPr lang="es-MX" altLang="en-US" sz="2400" b="1" dirty="0"/>
              <a:t> d </a:t>
            </a:r>
            <a:r>
              <a:rPr lang="es-MX" altLang="en-US" sz="2400" dirty="0"/>
              <a:t>es el desplazamiento del plano desde el origen del sistema de coordenadas a lo largo del eje generado por </a:t>
            </a:r>
            <a:r>
              <a:rPr lang="es-MX" altLang="en-US" sz="2400" b="1" dirty="0" smtClean="0"/>
              <a:t>n</a:t>
            </a:r>
            <a:r>
              <a:rPr lang="es-MX" altLang="en-US" sz="2400" dirty="0" smtClean="0"/>
              <a:t>. </a:t>
            </a:r>
            <a:endParaRPr lang="es-MX" altLang="en-US" sz="2400" dirty="0"/>
          </a:p>
          <a:p>
            <a:pPr>
              <a:lnSpc>
                <a:spcPct val="80000"/>
              </a:lnSpc>
            </a:pPr>
            <a:r>
              <a:rPr lang="es-MX" altLang="en-US" sz="2400" u="sng" dirty="0" smtClean="0"/>
              <a:t>Criterio de pertenencia de un punto al plano:</a:t>
            </a:r>
            <a:r>
              <a:rPr lang="es-MX" altLang="en-US" sz="2400" dirty="0" smtClean="0"/>
              <a:t>    El </a:t>
            </a:r>
            <a:r>
              <a:rPr lang="es-MX" altLang="en-US" sz="2400" dirty="0"/>
              <a:t>vector</a:t>
            </a:r>
            <a:r>
              <a:rPr lang="es-MX" altLang="en-US" sz="2400" b="1" dirty="0"/>
              <a:t> </a:t>
            </a:r>
            <a:r>
              <a:rPr lang="es-MX" altLang="en-US" sz="2400" dirty="0"/>
              <a:t>(</a:t>
            </a:r>
            <a:r>
              <a:rPr lang="es-MX" altLang="en-US" sz="2400" b="1" dirty="0" err="1"/>
              <a:t>x,y,z</a:t>
            </a:r>
            <a:r>
              <a:rPr lang="es-MX" altLang="en-US" sz="2400" dirty="0"/>
              <a:t>) pertenece al plano </a:t>
            </a:r>
            <a:r>
              <a:rPr lang="es-MX" altLang="en-US" sz="2400" dirty="0" smtClean="0"/>
              <a:t>representado por </a:t>
            </a:r>
            <a:r>
              <a:rPr lang="es-MX" altLang="en-US" sz="2400" dirty="0"/>
              <a:t>{</a:t>
            </a:r>
            <a:r>
              <a:rPr lang="es-MX" altLang="en-US" sz="2400" b="1" dirty="0"/>
              <a:t>a, b, c, d}, </a:t>
            </a:r>
            <a:r>
              <a:rPr lang="es-MX" altLang="en-US" sz="2400" dirty="0" smtClean="0"/>
              <a:t>si </a:t>
            </a:r>
            <a:r>
              <a:rPr lang="es-MX" altLang="en-US" sz="2400" dirty="0"/>
              <a:t>y solo si se cumple la</a:t>
            </a:r>
            <a:r>
              <a:rPr lang="es-MX" altLang="en-US" sz="2400" b="1" dirty="0"/>
              <a:t> </a:t>
            </a:r>
            <a:r>
              <a:rPr lang="es-MX" altLang="en-US" sz="2400" dirty="0"/>
              <a:t>ecuación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MX" altLang="en-US" sz="2400" b="1" dirty="0" err="1"/>
              <a:t>ax+by+cz+d</a:t>
            </a:r>
            <a:r>
              <a:rPr lang="es-MX" altLang="en-US" sz="2400" b="1" dirty="0"/>
              <a:t>=0.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8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dirty="0" smtClean="0"/>
              <a:t>	</a:t>
            </a:r>
            <a:r>
              <a:rPr lang="es-MX" altLang="en-US" smtClean="0"/>
              <a:t>La ecuación</a:t>
            </a:r>
            <a:r>
              <a:rPr lang="es-MX" altLang="en-US" b="1" smtClean="0"/>
              <a:t> </a:t>
            </a:r>
            <a:r>
              <a:rPr lang="es-MX" altLang="en-US" dirty="0" smtClean="0"/>
              <a:t>anterior implica</a:t>
            </a:r>
          </a:p>
          <a:p>
            <a:pPr eaLnBrk="1" hangingPunct="1">
              <a:buFontTx/>
              <a:buNone/>
            </a:pPr>
            <a:endParaRPr lang="es-MX" altLang="en-US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/>
              <a:t>a(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x</a:t>
            </a:r>
            <a:r>
              <a:rPr lang="en-US" altLang="en-US" sz="2400" b="1" dirty="0"/>
              <a:t>))+b(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y</a:t>
            </a:r>
            <a:r>
              <a:rPr lang="en-US" altLang="en-US" sz="2400" b="1" dirty="0"/>
              <a:t>))+c(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- </a:t>
            </a:r>
            <a:r>
              <a:rPr lang="en-US" altLang="en-US" sz="2400" b="1" dirty="0" err="1"/>
              <a:t>L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))+d=0</a:t>
            </a:r>
          </a:p>
          <a:p>
            <a:pPr eaLnBrk="1" hangingPunct="1">
              <a:buFontTx/>
              <a:buNone/>
            </a:pPr>
            <a:endParaRPr lang="es-MX" altLang="en-US" dirty="0" smtClean="0"/>
          </a:p>
          <a:p>
            <a:pPr eaLnBrk="1" hangingPunct="1">
              <a:buFontTx/>
              <a:buNone/>
            </a:pPr>
            <a:r>
              <a:rPr lang="es-MX" altLang="en-US" dirty="0" smtClean="0"/>
              <a:t>De donde se tiene</a:t>
            </a:r>
          </a:p>
          <a:p>
            <a:pPr algn="ctr" eaLnBrk="1" hangingPunct="1">
              <a:buFontTx/>
              <a:buNone/>
            </a:pPr>
            <a:r>
              <a:rPr lang="en-US" altLang="en-US" dirty="0" smtClean="0"/>
              <a:t>  </a:t>
            </a:r>
            <a:r>
              <a:rPr lang="en-US" altLang="en-US" sz="3600" b="1" dirty="0"/>
              <a:t>    </a:t>
            </a:r>
            <a:r>
              <a:rPr lang="en-US" altLang="en-US" dirty="0" smtClean="0"/>
              <a:t>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                                                         </a:t>
            </a:r>
            <a:r>
              <a:rPr lang="en-US" altLang="en-US" sz="3600" b="1" dirty="0" smtClean="0"/>
              <a:t>(*)</a:t>
            </a:r>
            <a:endParaRPr lang="en-US" altLang="en-US" sz="3600" b="1" dirty="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3351"/>
              </p:ext>
            </p:extLst>
          </p:nvPr>
        </p:nvGraphicFramePr>
        <p:xfrm>
          <a:off x="185061" y="4922838"/>
          <a:ext cx="787241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cuación" r:id="rId3" imgW="2400120" imgH="469800" progId="Equation.3">
                  <p:embed/>
                </p:oleObj>
              </mc:Choice>
              <mc:Fallback>
                <p:oleObj name="Ecuación" r:id="rId3" imgW="2400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" y="4922838"/>
                        <a:ext cx="7872413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otras</a:t>
            </a:r>
            <a:r>
              <a:rPr lang="en-US" altLang="en-US" dirty="0"/>
              <a:t> palabras, para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b="1" dirty="0"/>
              <a:t>s </a:t>
            </a:r>
            <a:r>
              <a:rPr lang="en-US" altLang="en-US" dirty="0"/>
              <a:t>del </a:t>
            </a:r>
            <a:r>
              <a:rPr lang="en-US" altLang="en-US" dirty="0" err="1"/>
              <a:t>espacio</a:t>
            </a:r>
            <a:r>
              <a:rPr lang="en-US" altLang="en-US" dirty="0"/>
              <a:t> se ha </a:t>
            </a:r>
            <a:r>
              <a:rPr lang="en-US" altLang="en-US" dirty="0" err="1"/>
              <a:t>encontrado</a:t>
            </a:r>
            <a:r>
              <a:rPr lang="en-US" altLang="en-US" dirty="0"/>
              <a:t> el </a:t>
            </a:r>
            <a:r>
              <a:rPr lang="en-US" altLang="en-US" dirty="0" err="1"/>
              <a:t>mapeo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                                                                     </a:t>
            </a:r>
            <a:r>
              <a:rPr lang="en-US" altLang="en-US" dirty="0" smtClean="0"/>
              <a:t>                                 </a:t>
            </a:r>
            <a:r>
              <a:rPr lang="en-US" altLang="en-US" b="1" dirty="0" smtClean="0"/>
              <a:t>(**)</a:t>
            </a:r>
            <a:endParaRPr lang="en-US" altLang="en-US" b="1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err="1"/>
              <a:t>donde</a:t>
            </a:r>
            <a:r>
              <a:rPr lang="en-US" altLang="en-US" dirty="0"/>
              <a:t> </a:t>
            </a:r>
            <a:r>
              <a:rPr lang="en-US" altLang="en-US" b="1" dirty="0"/>
              <a:t>r </a:t>
            </a:r>
            <a:r>
              <a:rPr lang="en-US" altLang="en-US" dirty="0" err="1"/>
              <a:t>es</a:t>
            </a:r>
            <a:r>
              <a:rPr lang="en-US" altLang="en-US" dirty="0"/>
              <a:t> el valor de (*) de la </a:t>
            </a:r>
            <a:r>
              <a:rPr lang="en-US" altLang="en-US" dirty="0" err="1"/>
              <a:t>diapositiva</a:t>
            </a:r>
            <a:r>
              <a:rPr lang="en-US" altLang="en-US" dirty="0"/>
              <a:t> anterior.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1524000" y="28860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75662"/>
              </p:ext>
            </p:extLst>
          </p:nvPr>
        </p:nvGraphicFramePr>
        <p:xfrm>
          <a:off x="813708" y="2508478"/>
          <a:ext cx="69850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cuación" r:id="rId3" imgW="2209800" imgH="711200" progId="Equation.3">
                  <p:embed/>
                </p:oleObj>
              </mc:Choice>
              <mc:Fallback>
                <p:oleObj name="Ecuación" r:id="rId3" imgW="2209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08" y="2508478"/>
                        <a:ext cx="6985000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6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(4)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altLang="en-US" b="1" smtClean="0"/>
          </a:p>
          <a:p>
            <a:pPr eaLnBrk="1" hangingPunct="1">
              <a:buFontTx/>
              <a:buNone/>
            </a:pPr>
            <a:r>
              <a:rPr lang="es-ES" altLang="en-US" smtClean="0"/>
              <a:t>La última parte de la búsqueda de la matriz de sombra ("shadow matrix") usa las dependencias mencionadas para encontrar los elementos de tal matrix </a:t>
            </a:r>
            <a:r>
              <a:rPr lang="es-ES" altLang="en-US" b="1" smtClean="0"/>
              <a:t>M</a:t>
            </a:r>
            <a:r>
              <a:rPr lang="es-ES" altLang="en-US" b="1" baseline="-25000" smtClean="0"/>
              <a:t>sombra</a:t>
            </a:r>
            <a:r>
              <a:rPr lang="es-ES" altLang="en-US" smtClean="0"/>
              <a:t>, que el mapeo del (**) se representa como</a:t>
            </a:r>
          </a:p>
          <a:p>
            <a:pPr eaLnBrk="1" hangingPunct="1">
              <a:buFontTx/>
              <a:buNone/>
            </a:pPr>
            <a:r>
              <a:rPr lang="es-ES" altLang="en-US" b="1" smtClean="0"/>
              <a:t>			s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= M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 s</a:t>
            </a:r>
            <a:endParaRPr lang="es-ES" altLang="en-US" b="1" baseline="-25000" smtClean="0"/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193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000" dirty="0"/>
              <a:t>Los elementos de la matriz de sombra tienen una flexibilidad para la </a:t>
            </a:r>
            <a:r>
              <a:rPr lang="es-ES" altLang="en-US" sz="2000" dirty="0" err="1"/>
              <a:t>definicion</a:t>
            </a:r>
            <a:r>
              <a:rPr lang="es-ES" altLang="en-US" sz="2000" dirty="0"/>
              <a:t> de sus coeficientes, basada en la equivalencia</a:t>
            </a:r>
            <a:r>
              <a:rPr lang="es-ES" alt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n-US" dirty="0" smtClean="0"/>
              <a:t>                                 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Re-</a:t>
            </a:r>
            <a:r>
              <a:rPr lang="en-US" altLang="en-US" sz="2400" dirty="0" err="1"/>
              <a:t>escribimos</a:t>
            </a:r>
            <a:r>
              <a:rPr lang="en-US" altLang="en-US" sz="2400" dirty="0"/>
              <a:t> (**):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                                   </a:t>
            </a:r>
            <a:r>
              <a:rPr lang="en-US" altLang="en-US" sz="2400" dirty="0" smtClean="0"/>
              <a:t>                                </a:t>
            </a:r>
            <a:r>
              <a:rPr lang="en-US" altLang="en-US" sz="2400" dirty="0"/>
              <a:t>(***)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524000" y="2709845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776414" y="2349501"/>
          <a:ext cx="388778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cuación" r:id="rId3" imgW="2489200" imgH="1066800" progId="Equation.3">
                  <p:embed/>
                </p:oleObj>
              </mc:Choice>
              <mc:Fallback>
                <p:oleObj name="Ecuación" r:id="rId3" imgW="2489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4" y="2349501"/>
                        <a:ext cx="388778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51" name="Object 6"/>
          <p:cNvGraphicFramePr>
            <a:graphicFrameLocks noChangeAspect="1"/>
          </p:cNvGraphicFramePr>
          <p:nvPr/>
        </p:nvGraphicFramePr>
        <p:xfrm>
          <a:off x="6527801" y="2276475"/>
          <a:ext cx="3097213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cuación" r:id="rId5" imgW="1866900" imgH="1041400" progId="Equation.3">
                  <p:embed/>
                </p:oleObj>
              </mc:Choice>
              <mc:Fallback>
                <p:oleObj name="Ecuación" r:id="rId5" imgW="1866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2276475"/>
                        <a:ext cx="3097213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3" name="Rectangle 12"/>
          <p:cNvSpPr>
            <a:spLocks noChangeArrowheads="1"/>
          </p:cNvSpPr>
          <p:nvPr/>
        </p:nvSpPr>
        <p:spPr bwMode="auto">
          <a:xfrm>
            <a:off x="1524000" y="27336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4" name="Rectangle 14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4090"/>
              </p:ext>
            </p:extLst>
          </p:nvPr>
        </p:nvGraphicFramePr>
        <p:xfrm>
          <a:off x="2177060" y="4669010"/>
          <a:ext cx="543242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cuación" r:id="rId7" imgW="5432727" imgH="1621602" progId="Equation.3">
                  <p:embed/>
                </p:oleObj>
              </mc:Choice>
              <mc:Fallback>
                <p:oleObj name="Ecuación" r:id="rId7" imgW="5432727" imgH="1621602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060" y="4669010"/>
                        <a:ext cx="5432425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8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814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Symbol</vt:lpstr>
      <vt:lpstr>Tema de Office</vt:lpstr>
      <vt:lpstr>Ecuación</vt:lpstr>
      <vt:lpstr>Trimestre: 21-O uea: Graficas por Computadora(1151051)  Grupo CSI01; Horario: Lu-Mie-Vie 16:00—17:30 RESUMENES DEL CURSO Sección: Matriz de sombra</vt:lpstr>
      <vt:lpstr>Resumen</vt:lpstr>
      <vt:lpstr>Organigrama para explicar la relación de los temas del curso</vt:lpstr>
      <vt:lpstr>Shadow matrix (0)</vt:lpstr>
      <vt:lpstr>Shadow matrix (1)</vt:lpstr>
      <vt:lpstr>Shadow matrix (2)</vt:lpstr>
      <vt:lpstr>Shadow matrix (3)</vt:lpstr>
      <vt:lpstr>Shadow matrix (4)</vt:lpstr>
      <vt:lpstr>Shadow matrix (5)</vt:lpstr>
      <vt:lpstr>Shadow matrix (6)</vt:lpstr>
      <vt:lpstr>Shadow matrix (7)</vt:lpstr>
      <vt:lpstr>Shadow matrix (8)</vt:lpstr>
      <vt:lpstr>Shadow matrix (9)</vt:lpstr>
      <vt:lpstr>Shadow matrix (10):  Pregunta de control. Comparen los  elementos de matriz de Sombra en diapositiva 13 y en el código de la siguiente función</vt:lpstr>
      <vt:lpstr>Shadow matrix (11). Pregunta de control 2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69</cp:revision>
  <dcterms:created xsi:type="dcterms:W3CDTF">2020-05-15T00:49:28Z</dcterms:created>
  <dcterms:modified xsi:type="dcterms:W3CDTF">2021-11-18T02:13:18Z</dcterms:modified>
</cp:coreProperties>
</file>