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60" r:id="rId4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3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216" y="10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2033C-87CA-44F6-B5AE-8E60FEB7F6D2}" type="datetimeFigureOut">
              <a:rPr lang="en-US" smtClean="0"/>
              <a:t>11/17/2021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9288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2033C-87CA-44F6-B5AE-8E60FEB7F6D2}" type="datetimeFigureOut">
              <a:rPr lang="en-US" smtClean="0"/>
              <a:t>11/17/2021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34528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2033C-87CA-44F6-B5AE-8E60FEB7F6D2}" type="datetimeFigureOut">
              <a:rPr lang="en-US" smtClean="0"/>
              <a:t>11/17/2021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46852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2033C-87CA-44F6-B5AE-8E60FEB7F6D2}" type="datetimeFigureOut">
              <a:rPr lang="en-US" smtClean="0"/>
              <a:t>11/17/2021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3211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2033C-87CA-44F6-B5AE-8E60FEB7F6D2}" type="datetimeFigureOut">
              <a:rPr lang="en-US" smtClean="0"/>
              <a:t>11/17/2021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91433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2033C-87CA-44F6-B5AE-8E60FEB7F6D2}" type="datetimeFigureOut">
              <a:rPr lang="en-US" smtClean="0"/>
              <a:t>11/17/2021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52276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2033C-87CA-44F6-B5AE-8E60FEB7F6D2}" type="datetimeFigureOut">
              <a:rPr lang="en-US" smtClean="0"/>
              <a:t>11/17/2021</a:t>
            </a:fld>
            <a:endParaRPr lang="en-U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34071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2033C-87CA-44F6-B5AE-8E60FEB7F6D2}" type="datetimeFigureOut">
              <a:rPr lang="en-US" smtClean="0"/>
              <a:t>11/17/2021</a:t>
            </a:fld>
            <a:endParaRPr lang="en-U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67517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2033C-87CA-44F6-B5AE-8E60FEB7F6D2}" type="datetimeFigureOut">
              <a:rPr lang="en-US" smtClean="0"/>
              <a:t>11/17/2021</a:t>
            </a:fld>
            <a:endParaRPr lang="en-U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481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2033C-87CA-44F6-B5AE-8E60FEB7F6D2}" type="datetimeFigureOut">
              <a:rPr lang="en-US" smtClean="0"/>
              <a:t>11/17/2021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04956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2033C-87CA-44F6-B5AE-8E60FEB7F6D2}" type="datetimeFigureOut">
              <a:rPr lang="en-US" smtClean="0"/>
              <a:t>11/17/2021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09493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32033C-87CA-44F6-B5AE-8E60FEB7F6D2}" type="datetimeFigureOut">
              <a:rPr lang="en-US" smtClean="0"/>
              <a:t>11/17/2021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40407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mailto:graficas.21.invierno@gmail.com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478971" y="232230"/>
            <a:ext cx="11263085" cy="2455405"/>
          </a:xfrm>
        </p:spPr>
        <p:txBody>
          <a:bodyPr>
            <a:normAutofit fontScale="90000"/>
          </a:bodyPr>
          <a:lstStyle/>
          <a:p>
            <a:r>
              <a:rPr lang="es-MX" sz="3600" b="1" dirty="0"/>
              <a:t>Trimestre:</a:t>
            </a:r>
            <a:r>
              <a:rPr lang="es-MX" sz="3600" dirty="0"/>
              <a:t> 21-O</a:t>
            </a:r>
            <a:br>
              <a:rPr lang="es-MX" sz="3600" dirty="0"/>
            </a:br>
            <a:r>
              <a:rPr lang="es-MX" sz="3600" b="1" dirty="0" err="1"/>
              <a:t>uea</a:t>
            </a:r>
            <a:r>
              <a:rPr lang="es-MX" sz="3600" b="1" dirty="0"/>
              <a:t>:</a:t>
            </a:r>
            <a:r>
              <a:rPr lang="es-MX" sz="3600" dirty="0"/>
              <a:t> Graficas por Computadora(1151051)</a:t>
            </a:r>
            <a:br>
              <a:rPr lang="es-MX" sz="3600" dirty="0"/>
            </a:br>
            <a:r>
              <a:rPr lang="es-MX" sz="3600" dirty="0"/>
              <a:t> </a:t>
            </a:r>
            <a:r>
              <a:rPr lang="es-MX" sz="3600" b="1" dirty="0"/>
              <a:t>Grupo</a:t>
            </a:r>
            <a:r>
              <a:rPr lang="es-MX" sz="3600" dirty="0"/>
              <a:t> CSI01; </a:t>
            </a:r>
            <a:r>
              <a:rPr lang="es-MX" sz="3600" b="1" dirty="0"/>
              <a:t>Horario:</a:t>
            </a:r>
            <a:r>
              <a:rPr lang="es-MX" sz="3600" dirty="0"/>
              <a:t> Lu-Mie-Vie 16:00—17:30</a:t>
            </a:r>
            <a:r>
              <a:rPr lang="es-MX" sz="3600" dirty="0" smtClean="0"/>
              <a:t/>
            </a:r>
            <a:br>
              <a:rPr lang="es-MX" sz="3600" dirty="0" smtClean="0"/>
            </a:br>
            <a:r>
              <a:rPr lang="es-MX" sz="3600" dirty="0" smtClean="0">
                <a:latin typeface="Bradley Hand ITC" panose="03070402050302030203" pitchFamily="66" charset="0"/>
              </a:rPr>
              <a:t>RESUMENES DEL CURSO</a:t>
            </a:r>
            <a:br>
              <a:rPr lang="es-MX" sz="3600" dirty="0" smtClean="0">
                <a:latin typeface="Bradley Hand ITC" panose="03070402050302030203" pitchFamily="66" charset="0"/>
              </a:rPr>
            </a:br>
            <a:r>
              <a:rPr lang="es-MX" sz="3600" dirty="0" smtClean="0"/>
              <a:t>Sección: Fundamentos </a:t>
            </a:r>
            <a:r>
              <a:rPr lang="es-MX" sz="3600" dirty="0" err="1" smtClean="0"/>
              <a:t>matématicos</a:t>
            </a:r>
            <a:r>
              <a:rPr lang="es-MX" sz="3600" dirty="0" smtClean="0"/>
              <a:t> de representación</a:t>
            </a:r>
            <a:endParaRPr lang="en-US" sz="36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478972" y="2960914"/>
            <a:ext cx="4978400" cy="3381828"/>
          </a:xfrm>
        </p:spPr>
        <p:txBody>
          <a:bodyPr/>
          <a:lstStyle/>
          <a:p>
            <a:r>
              <a:rPr lang="en-US" dirty="0" smtClean="0"/>
              <a:t>PROFESOR:	  </a:t>
            </a:r>
          </a:p>
          <a:p>
            <a:r>
              <a:rPr lang="en-US" dirty="0" smtClean="0"/>
              <a:t>GUEORGI KHATCHATOUROV</a:t>
            </a:r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http://newton.uam.mx/xgeorge/</a:t>
            </a:r>
            <a:endParaRPr lang="en-US" dirty="0"/>
          </a:p>
        </p:txBody>
      </p:sp>
      <p:sp>
        <p:nvSpPr>
          <p:cNvPr id="4" name="Subtítulo 2"/>
          <p:cNvSpPr txBox="1">
            <a:spLocks/>
          </p:cNvSpPr>
          <p:nvPr/>
        </p:nvSpPr>
        <p:spPr>
          <a:xfrm>
            <a:off x="6654795" y="3120570"/>
            <a:ext cx="4978400" cy="3127831"/>
          </a:xfrm>
          <a:prstGeom prst="rect">
            <a:avLst/>
          </a:prstGeom>
        </p:spPr>
        <p:txBody>
          <a:bodyPr vert="horz" lIns="91440" tIns="45720" rIns="91440" bIns="45720" rtlCol="0">
            <a:normAutofit fontScale="550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err="1" smtClean="0"/>
              <a:t>Ayudante</a:t>
            </a:r>
            <a:r>
              <a:rPr lang="en-US" dirty="0" smtClean="0"/>
              <a:t>:	  </a:t>
            </a:r>
          </a:p>
          <a:p>
            <a:r>
              <a:rPr lang="es-ES" sz="3200" b="1" dirty="0"/>
              <a:t>Carlos </a:t>
            </a:r>
            <a:r>
              <a:rPr lang="es-ES" sz="3200" b="1" dirty="0" err="1"/>
              <a:t>Yoshimar</a:t>
            </a:r>
            <a:r>
              <a:rPr lang="es-ES" sz="3200" b="1" dirty="0"/>
              <a:t> Hernández Badillo</a:t>
            </a:r>
            <a:r>
              <a:rPr lang="es-ES" sz="3200" dirty="0"/>
              <a:t> </a:t>
            </a:r>
            <a:endParaRPr lang="en-US" sz="4400" dirty="0"/>
          </a:p>
          <a:p>
            <a:endParaRPr lang="en-US" sz="3200" dirty="0"/>
          </a:p>
          <a:p>
            <a:endParaRPr lang="en-US" sz="3200" dirty="0"/>
          </a:p>
          <a:p>
            <a:endParaRPr lang="en-US" sz="3200" dirty="0"/>
          </a:p>
          <a:p>
            <a:endParaRPr lang="en-US" sz="3200" dirty="0"/>
          </a:p>
          <a:p>
            <a:endParaRPr lang="en-US" sz="3200" dirty="0"/>
          </a:p>
          <a:p>
            <a:endParaRPr lang="es-ES" sz="3200" b="1" dirty="0"/>
          </a:p>
          <a:p>
            <a:endParaRPr lang="es-ES" sz="3200" b="1" dirty="0"/>
          </a:p>
          <a:p>
            <a:r>
              <a:rPr lang="es-ES" sz="3200" u="sng" dirty="0" smtClean="0">
                <a:hlinkClick r:id="rId2"/>
              </a:rPr>
              <a:t>graficas.21o@gmail.com</a:t>
            </a:r>
            <a:r>
              <a:rPr lang="es-ES" sz="3200" b="1" dirty="0" smtClean="0"/>
              <a:t> </a:t>
            </a:r>
            <a:endParaRPr lang="en-US" sz="3200" dirty="0"/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63308" y="3814318"/>
            <a:ext cx="1452243" cy="15704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7886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57275"/>
          </a:xfrm>
        </p:spPr>
        <p:txBody>
          <a:bodyPr>
            <a:normAutofit/>
          </a:bodyPr>
          <a:lstStyle/>
          <a:p>
            <a:pPr algn="ctr"/>
            <a:r>
              <a:rPr lang="es-MX" dirty="0" smtClean="0"/>
              <a:t>Resumen</a:t>
            </a: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422400"/>
            <a:ext cx="10515600" cy="5339152"/>
          </a:xfrm>
        </p:spPr>
        <p:txBody>
          <a:bodyPr>
            <a:normAutofit/>
          </a:bodyPr>
          <a:lstStyle/>
          <a:p>
            <a:r>
              <a:rPr lang="es-419" dirty="0" smtClean="0"/>
              <a:t>El diseñador de aplicación gráfica trabaja en términos de geometría tradicional. Sin embargo, la representación interna de datos se trata con el </a:t>
            </a:r>
            <a:r>
              <a:rPr lang="es-419" i="1" dirty="0" smtClean="0"/>
              <a:t>espacio proyectivo (= espacio de coordenadas homogéneas) </a:t>
            </a:r>
            <a:r>
              <a:rPr lang="es-419" dirty="0" smtClean="0"/>
              <a:t>y con las trasformaciones en este espacio.</a:t>
            </a:r>
          </a:p>
          <a:p>
            <a:endParaRPr lang="es-419" dirty="0" smtClean="0"/>
          </a:p>
          <a:p>
            <a:r>
              <a:rPr lang="es-419" dirty="0" smtClean="0"/>
              <a:t>Esta presentación se enfoca a la representación interna de los elementos coloreados en el organigrama de la diapositiva siguiente</a:t>
            </a:r>
          </a:p>
          <a:p>
            <a:endParaRPr lang="es-419" dirty="0" smtClean="0"/>
          </a:p>
          <a:p>
            <a:r>
              <a:rPr lang="es-419" dirty="0" smtClean="0"/>
              <a:t>Estudien el contenido especifico de esta presentación en http</a:t>
            </a:r>
            <a:r>
              <a:rPr lang="es-419" dirty="0"/>
              <a:t>://</a:t>
            </a:r>
            <a:r>
              <a:rPr lang="es-419" dirty="0" smtClean="0"/>
              <a:t>newton.uam.mx/xgeorge/uea/graficacion/20_P/Representacion_interna_de_vectores_y_transformaciones.pdf</a:t>
            </a:r>
          </a:p>
        </p:txBody>
      </p:sp>
    </p:spTree>
    <p:extLst>
      <p:ext uri="{BB962C8B-B14F-4D97-AF65-F5344CB8AC3E}">
        <p14:creationId xmlns:p14="http://schemas.microsoft.com/office/powerpoint/2010/main" val="1653902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93271"/>
            <a:ext cx="10515600" cy="939203"/>
          </a:xfrm>
        </p:spPr>
        <p:txBody>
          <a:bodyPr>
            <a:normAutofit fontScale="90000"/>
          </a:bodyPr>
          <a:lstStyle/>
          <a:p>
            <a:r>
              <a:rPr lang="en-US" sz="3600" dirty="0" err="1" smtClean="0"/>
              <a:t>Organigrama</a:t>
            </a:r>
            <a:r>
              <a:rPr lang="en-US" sz="3600" dirty="0" smtClean="0"/>
              <a:t> para </a:t>
            </a:r>
            <a:r>
              <a:rPr lang="en-US" sz="3600" dirty="0" err="1" smtClean="0"/>
              <a:t>explicar</a:t>
            </a:r>
            <a:r>
              <a:rPr lang="en-US" sz="3600" dirty="0" smtClean="0"/>
              <a:t> la </a:t>
            </a:r>
            <a:r>
              <a:rPr lang="en-US" sz="3600" dirty="0" err="1" smtClean="0"/>
              <a:t>relación</a:t>
            </a:r>
            <a:r>
              <a:rPr lang="en-US" sz="3600" dirty="0" smtClean="0"/>
              <a:t> de </a:t>
            </a:r>
            <a:r>
              <a:rPr lang="en-US" sz="3600" dirty="0" err="1" smtClean="0"/>
              <a:t>los</a:t>
            </a:r>
            <a:r>
              <a:rPr lang="en-US" sz="3600" dirty="0" smtClean="0"/>
              <a:t> </a:t>
            </a:r>
            <a:r>
              <a:rPr lang="en-US" sz="3600" dirty="0" err="1" smtClean="0"/>
              <a:t>temas</a:t>
            </a:r>
            <a:r>
              <a:rPr lang="en-US" sz="3600" dirty="0" smtClean="0"/>
              <a:t> del </a:t>
            </a:r>
            <a:r>
              <a:rPr lang="en-US" sz="3600" dirty="0" err="1" smtClean="0"/>
              <a:t>curso</a:t>
            </a:r>
            <a:endParaRPr lang="en-US" sz="3600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947166" y="2592631"/>
            <a:ext cx="2936961" cy="682440"/>
          </a:xfrm>
          <a:solidFill>
            <a:srgbClr val="FFC000"/>
          </a:solidFill>
          <a:ln>
            <a:solidFill>
              <a:schemeClr val="accent1"/>
            </a:solidFill>
          </a:ln>
        </p:spPr>
        <p:txBody>
          <a:bodyPr/>
          <a:lstStyle/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</a:t>
            </a:r>
            <a:r>
              <a:rPr lang="en-US" dirty="0" err="1" smtClean="0"/>
              <a:t>Transformaciones</a:t>
            </a:r>
            <a:endParaRPr lang="en-US" dirty="0"/>
          </a:p>
        </p:txBody>
      </p:sp>
      <p:sp>
        <p:nvSpPr>
          <p:cNvPr id="4" name="Marcador de contenido 2"/>
          <p:cNvSpPr txBox="1">
            <a:spLocks/>
          </p:cNvSpPr>
          <p:nvPr/>
        </p:nvSpPr>
        <p:spPr>
          <a:xfrm>
            <a:off x="7872551" y="2637356"/>
            <a:ext cx="2081347" cy="585472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dirty="0" smtClean="0"/>
              <a:t>  </a:t>
            </a:r>
            <a:r>
              <a:rPr lang="en-US" dirty="0" err="1" smtClean="0"/>
              <a:t>Modelo</a:t>
            </a:r>
            <a:endParaRPr lang="en-US" dirty="0"/>
          </a:p>
        </p:txBody>
      </p:sp>
      <p:sp>
        <p:nvSpPr>
          <p:cNvPr id="5" name="Marcador de contenido 2"/>
          <p:cNvSpPr txBox="1">
            <a:spLocks/>
          </p:cNvSpPr>
          <p:nvPr/>
        </p:nvSpPr>
        <p:spPr>
          <a:xfrm>
            <a:off x="7160639" y="2553443"/>
            <a:ext cx="481143" cy="747753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4400" dirty="0" smtClean="0">
                <a:sym typeface="Symbol" panose="05050102010706020507" pitchFamily="18" charset="2"/>
              </a:rPr>
              <a:t></a:t>
            </a:r>
            <a:endParaRPr lang="en-US" sz="4400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1633627" y="2568389"/>
            <a:ext cx="1621976" cy="682440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dirty="0" smtClean="0"/>
              <a:t>  Imagen</a:t>
            </a:r>
            <a:endParaRPr lang="en-US" dirty="0"/>
          </a:p>
        </p:txBody>
      </p:sp>
      <p:sp>
        <p:nvSpPr>
          <p:cNvPr id="8" name="Marcador de contenido 2"/>
          <p:cNvSpPr txBox="1">
            <a:spLocks/>
          </p:cNvSpPr>
          <p:nvPr/>
        </p:nvSpPr>
        <p:spPr>
          <a:xfrm>
            <a:off x="3250484" y="2536024"/>
            <a:ext cx="481143" cy="747753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4400" dirty="0" smtClean="0">
                <a:sym typeface="Symbol" panose="05050102010706020507" pitchFamily="18" charset="2"/>
              </a:rPr>
              <a:t></a:t>
            </a:r>
            <a:endParaRPr lang="en-US" sz="4400" dirty="0"/>
          </a:p>
        </p:txBody>
      </p:sp>
      <p:sp>
        <p:nvSpPr>
          <p:cNvPr id="9" name="Marcador de contenido 2"/>
          <p:cNvSpPr txBox="1">
            <a:spLocks/>
          </p:cNvSpPr>
          <p:nvPr/>
        </p:nvSpPr>
        <p:spPr>
          <a:xfrm>
            <a:off x="1043936" y="1140412"/>
            <a:ext cx="2832168" cy="653834"/>
          </a:xfrm>
          <a:prstGeom prst="rect">
            <a:avLst/>
          </a:prstGeom>
          <a:ln w="25400">
            <a:solidFill>
              <a:schemeClr val="accent1"/>
            </a:solidFill>
            <a:prstDash val="dash"/>
          </a:ln>
        </p:spPr>
        <p:txBody>
          <a:bodyPr vert="horz" lIns="91440" tIns="45720" rIns="91440" bIns="45720" rtlCol="0">
            <a:normAutofit/>
          </a:bodyPr>
          <a:lstStyle>
            <a:defPPr>
              <a:defRPr lang="es-ES"/>
            </a:defPPr>
            <a:lvl1pPr inden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/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en-US" dirty="0"/>
              <a:t>  </a:t>
            </a:r>
            <a:r>
              <a:rPr lang="en-US" dirty="0" err="1"/>
              <a:t>Animación</a:t>
            </a:r>
            <a:endParaRPr lang="en-US" dirty="0"/>
          </a:p>
        </p:txBody>
      </p:sp>
      <p:sp>
        <p:nvSpPr>
          <p:cNvPr id="10" name="Marcador de contenido 2"/>
          <p:cNvSpPr txBox="1">
            <a:spLocks/>
          </p:cNvSpPr>
          <p:nvPr/>
        </p:nvSpPr>
        <p:spPr>
          <a:xfrm>
            <a:off x="322217" y="3529741"/>
            <a:ext cx="6418213" cy="1591269"/>
          </a:xfrm>
          <a:prstGeom prst="rect">
            <a:avLst/>
          </a:prstGeom>
          <a:ln w="25400">
            <a:solidFill>
              <a:schemeClr val="accent1"/>
            </a:solidFill>
            <a:prstDash val="dash"/>
          </a:ln>
        </p:spPr>
        <p:txBody>
          <a:bodyPr vert="horz" lIns="91440" tIns="45720" rIns="91440" bIns="45720" rtlCol="0">
            <a:normAutofit/>
          </a:bodyPr>
          <a:lstStyle>
            <a:defPPr>
              <a:defRPr lang="es-ES"/>
            </a:defPPr>
            <a:lvl1pPr inden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/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en-US" dirty="0"/>
              <a:t>  Cadena </a:t>
            </a:r>
            <a:r>
              <a:rPr lang="en-US" dirty="0" err="1"/>
              <a:t>estándar</a:t>
            </a:r>
            <a:r>
              <a:rPr lang="en-US" dirty="0"/>
              <a:t> de </a:t>
            </a:r>
            <a:r>
              <a:rPr lang="en-US" dirty="0" err="1"/>
              <a:t>transformaciones</a:t>
            </a:r>
            <a:r>
              <a:rPr lang="en-US" dirty="0"/>
              <a:t> del </a:t>
            </a:r>
            <a:r>
              <a:rPr lang="en-US" dirty="0" err="1"/>
              <a:t>modelo</a:t>
            </a:r>
            <a:r>
              <a:rPr lang="en-US" dirty="0"/>
              <a:t> </a:t>
            </a:r>
          </a:p>
        </p:txBody>
      </p:sp>
      <p:sp>
        <p:nvSpPr>
          <p:cNvPr id="11" name="Marcador de contenido 2"/>
          <p:cNvSpPr txBox="1">
            <a:spLocks/>
          </p:cNvSpPr>
          <p:nvPr/>
        </p:nvSpPr>
        <p:spPr>
          <a:xfrm>
            <a:off x="507272" y="4335802"/>
            <a:ext cx="1360717" cy="682440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 fontScale="85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dirty="0" smtClean="0"/>
              <a:t>  </a:t>
            </a:r>
            <a:r>
              <a:rPr lang="en-US" sz="2000" dirty="0" err="1" smtClean="0"/>
              <a:t>Puerta</a:t>
            </a:r>
            <a:r>
              <a:rPr lang="en-US" sz="2000" dirty="0" smtClean="0"/>
              <a:t> 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2000" dirty="0" smtClean="0"/>
              <a:t>de vista</a:t>
            </a:r>
            <a:endParaRPr lang="en-US" sz="2000" dirty="0"/>
          </a:p>
        </p:txBody>
      </p:sp>
      <p:sp>
        <p:nvSpPr>
          <p:cNvPr id="12" name="Marcador de contenido 2"/>
          <p:cNvSpPr txBox="1">
            <a:spLocks/>
          </p:cNvSpPr>
          <p:nvPr/>
        </p:nvSpPr>
        <p:spPr>
          <a:xfrm>
            <a:off x="2579919" y="4300964"/>
            <a:ext cx="1547947" cy="682440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dirty="0" smtClean="0"/>
              <a:t>  </a:t>
            </a:r>
            <a:r>
              <a:rPr lang="en-US" sz="2000" dirty="0" err="1" smtClean="0"/>
              <a:t>Proyección</a:t>
            </a:r>
            <a:endParaRPr lang="en-US" sz="2000" dirty="0"/>
          </a:p>
        </p:txBody>
      </p:sp>
      <p:sp>
        <p:nvSpPr>
          <p:cNvPr id="13" name="Marcador de contenido 2"/>
          <p:cNvSpPr txBox="1">
            <a:spLocks/>
          </p:cNvSpPr>
          <p:nvPr/>
        </p:nvSpPr>
        <p:spPr>
          <a:xfrm>
            <a:off x="4717875" y="4295159"/>
            <a:ext cx="1547947" cy="682440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dirty="0" smtClean="0"/>
              <a:t>  </a:t>
            </a:r>
            <a:r>
              <a:rPr lang="en-US" sz="2000" dirty="0" err="1" smtClean="0"/>
              <a:t>Modelview</a:t>
            </a:r>
            <a:endParaRPr lang="en-US" sz="2000" dirty="0"/>
          </a:p>
        </p:txBody>
      </p:sp>
      <p:sp>
        <p:nvSpPr>
          <p:cNvPr id="14" name="Marcador de contenido 2"/>
          <p:cNvSpPr txBox="1">
            <a:spLocks/>
          </p:cNvSpPr>
          <p:nvPr/>
        </p:nvSpPr>
        <p:spPr>
          <a:xfrm>
            <a:off x="4217138" y="4430146"/>
            <a:ext cx="481143" cy="747753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4400" dirty="0" smtClean="0">
                <a:sym typeface="Symbol" panose="05050102010706020507" pitchFamily="18" charset="2"/>
              </a:rPr>
              <a:t></a:t>
            </a:r>
            <a:endParaRPr lang="en-US" sz="4400" dirty="0"/>
          </a:p>
        </p:txBody>
      </p:sp>
      <p:sp>
        <p:nvSpPr>
          <p:cNvPr id="15" name="Marcador de contenido 2"/>
          <p:cNvSpPr txBox="1">
            <a:spLocks/>
          </p:cNvSpPr>
          <p:nvPr/>
        </p:nvSpPr>
        <p:spPr>
          <a:xfrm>
            <a:off x="2005159" y="4425790"/>
            <a:ext cx="481143" cy="747753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4400" dirty="0" smtClean="0">
                <a:sym typeface="Symbol" panose="05050102010706020507" pitchFamily="18" charset="2"/>
              </a:rPr>
              <a:t></a:t>
            </a:r>
            <a:endParaRPr lang="en-US" sz="4400" dirty="0"/>
          </a:p>
        </p:txBody>
      </p:sp>
      <p:sp>
        <p:nvSpPr>
          <p:cNvPr id="16" name="Marcador de contenido 2"/>
          <p:cNvSpPr txBox="1">
            <a:spLocks/>
          </p:cNvSpPr>
          <p:nvPr/>
        </p:nvSpPr>
        <p:spPr>
          <a:xfrm>
            <a:off x="7633055" y="2148114"/>
            <a:ext cx="4247620" cy="3253015"/>
          </a:xfrm>
          <a:prstGeom prst="rect">
            <a:avLst/>
          </a:prstGeom>
          <a:ln w="25400">
            <a:solidFill>
              <a:schemeClr val="accent1"/>
            </a:solidFill>
            <a:prstDash val="dash"/>
          </a:ln>
        </p:spPr>
        <p:txBody>
          <a:bodyPr vert="horz" lIns="91440" tIns="45720" rIns="91440" bIns="45720" rtlCol="0">
            <a:normAutofit fontScale="92500"/>
          </a:bodyPr>
          <a:lstStyle>
            <a:defPPr>
              <a:defRPr lang="es-ES"/>
            </a:defPPr>
            <a:lvl1pPr inden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/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en-US" dirty="0"/>
              <a:t>  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 err="1"/>
              <a:t>Efectos</a:t>
            </a:r>
            <a:r>
              <a:rPr lang="en-US" dirty="0"/>
              <a:t> </a:t>
            </a:r>
            <a:r>
              <a:rPr lang="en-US" dirty="0" err="1"/>
              <a:t>sobre</a:t>
            </a:r>
            <a:r>
              <a:rPr lang="en-US" dirty="0"/>
              <a:t> </a:t>
            </a:r>
            <a:r>
              <a:rPr lang="en-US" dirty="0" err="1"/>
              <a:t>modelo</a:t>
            </a:r>
            <a:r>
              <a:rPr lang="en-US" dirty="0"/>
              <a:t>: </a:t>
            </a:r>
          </a:p>
          <a:p>
            <a:r>
              <a:rPr lang="en-US" dirty="0" err="1"/>
              <a:t>modo</a:t>
            </a:r>
            <a:r>
              <a:rPr lang="en-US" dirty="0"/>
              <a:t> de </a:t>
            </a:r>
            <a:r>
              <a:rPr lang="en-US" dirty="0" err="1"/>
              <a:t>alambre</a:t>
            </a:r>
            <a:r>
              <a:rPr lang="en-US" dirty="0"/>
              <a:t>, </a:t>
            </a:r>
            <a:r>
              <a:rPr lang="en-US" dirty="0" err="1"/>
              <a:t>niebla</a:t>
            </a:r>
            <a:r>
              <a:rPr lang="en-US" dirty="0"/>
              <a:t>, luz,</a:t>
            </a:r>
          </a:p>
          <a:p>
            <a:r>
              <a:rPr lang="en-US" dirty="0"/>
              <a:t>Stencil, </a:t>
            </a:r>
            <a:r>
              <a:rPr lang="en-US" dirty="0" err="1"/>
              <a:t>textura</a:t>
            </a:r>
            <a:r>
              <a:rPr lang="en-US" dirty="0"/>
              <a:t>, superficies </a:t>
            </a:r>
            <a:r>
              <a:rPr lang="en-US" dirty="0" err="1"/>
              <a:t>curveadas</a:t>
            </a:r>
            <a:r>
              <a:rPr lang="en-US" dirty="0"/>
              <a:t>… </a:t>
            </a:r>
          </a:p>
        </p:txBody>
      </p:sp>
      <p:sp>
        <p:nvSpPr>
          <p:cNvPr id="17" name="Marcador de contenido 2"/>
          <p:cNvSpPr txBox="1">
            <a:spLocks/>
          </p:cNvSpPr>
          <p:nvPr/>
        </p:nvSpPr>
        <p:spPr>
          <a:xfrm>
            <a:off x="5573494" y="5838524"/>
            <a:ext cx="6196142" cy="705965"/>
          </a:xfrm>
          <a:prstGeom prst="rect">
            <a:avLst/>
          </a:prstGeom>
          <a:ln w="25400">
            <a:solidFill>
              <a:schemeClr val="accent1"/>
            </a:solidFill>
            <a:prstDash val="dash"/>
          </a:ln>
        </p:spPr>
        <p:txBody>
          <a:bodyPr vert="horz" lIns="91440" tIns="45720" rIns="91440" bIns="45720" rtlCol="0">
            <a:normAutofit fontScale="70000" lnSpcReduction="20000"/>
          </a:bodyPr>
          <a:lstStyle>
            <a:defPPr>
              <a:defRPr lang="es-ES"/>
            </a:defPPr>
            <a:lvl1pPr inden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/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en-US" dirty="0"/>
              <a:t>  </a:t>
            </a:r>
          </a:p>
          <a:p>
            <a:r>
              <a:rPr lang="en-US" dirty="0" err="1"/>
              <a:t>Interacción</a:t>
            </a:r>
            <a:r>
              <a:rPr lang="en-US" dirty="0"/>
              <a:t> del </a:t>
            </a:r>
            <a:r>
              <a:rPr lang="en-US" dirty="0" err="1"/>
              <a:t>operador</a:t>
            </a:r>
            <a:r>
              <a:rPr lang="en-US" dirty="0"/>
              <a:t> con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mundo</a:t>
            </a:r>
            <a:r>
              <a:rPr lang="en-US" dirty="0"/>
              <a:t> virtual: </a:t>
            </a:r>
            <a:r>
              <a:rPr lang="en-US" dirty="0" err="1"/>
              <a:t>Selección</a:t>
            </a:r>
            <a:endParaRPr lang="en-US" dirty="0"/>
          </a:p>
        </p:txBody>
      </p:sp>
      <p:sp>
        <p:nvSpPr>
          <p:cNvPr id="19" name="Flecha arriba y abajo 18"/>
          <p:cNvSpPr/>
          <p:nvPr/>
        </p:nvSpPr>
        <p:spPr>
          <a:xfrm rot="3771974">
            <a:off x="3164265" y="2319564"/>
            <a:ext cx="325288" cy="1818830"/>
          </a:xfrm>
          <a:prstGeom prst="upDownArrow">
            <a:avLst>
              <a:gd name="adj1" fmla="val 26531"/>
              <a:gd name="adj2" fmla="val 50000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Marcador de contenido 2"/>
          <p:cNvSpPr txBox="1">
            <a:spLocks/>
          </p:cNvSpPr>
          <p:nvPr/>
        </p:nvSpPr>
        <p:spPr>
          <a:xfrm>
            <a:off x="507272" y="5809832"/>
            <a:ext cx="4726587" cy="439617"/>
          </a:xfrm>
          <a:prstGeom prst="rect">
            <a:avLst/>
          </a:prstGeom>
          <a:ln w="25400">
            <a:solidFill>
              <a:schemeClr val="accent1"/>
            </a:solidFill>
            <a:prstDash val="dash"/>
          </a:ln>
        </p:spPr>
        <p:txBody>
          <a:bodyPr vert="horz" lIns="91440" tIns="45720" rIns="91440" bIns="45720" rtlCol="0">
            <a:normAutofit fontScale="55000" lnSpcReduction="20000"/>
          </a:bodyPr>
          <a:lstStyle>
            <a:defPPr>
              <a:defRPr lang="es-ES"/>
            </a:defPPr>
            <a:lvl1pPr inden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/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en-US" dirty="0" err="1"/>
              <a:t>Combina</a:t>
            </a:r>
            <a:r>
              <a:rPr lang="en-US" dirty="0"/>
              <a:t> </a:t>
            </a:r>
            <a:r>
              <a:rPr lang="en-US" dirty="0" err="1"/>
              <a:t>transformaciones</a:t>
            </a:r>
            <a:r>
              <a:rPr lang="en-US" dirty="0"/>
              <a:t> de </a:t>
            </a:r>
            <a:r>
              <a:rPr lang="en-US" dirty="0" err="1"/>
              <a:t>modelo</a:t>
            </a:r>
            <a:r>
              <a:rPr lang="en-US" dirty="0"/>
              <a:t> y de  la </a:t>
            </a:r>
            <a:r>
              <a:rPr lang="en-US" dirty="0" err="1"/>
              <a:t>camara</a:t>
            </a:r>
            <a:r>
              <a:rPr lang="en-US" dirty="0"/>
              <a:t> </a:t>
            </a:r>
          </a:p>
        </p:txBody>
      </p:sp>
      <p:sp>
        <p:nvSpPr>
          <p:cNvPr id="21" name="Flecha arriba y abajo 20"/>
          <p:cNvSpPr/>
          <p:nvPr/>
        </p:nvSpPr>
        <p:spPr>
          <a:xfrm rot="4202457">
            <a:off x="4723870" y="4483672"/>
            <a:ext cx="325288" cy="2091723"/>
          </a:xfrm>
          <a:prstGeom prst="upDownArrow">
            <a:avLst>
              <a:gd name="adj1" fmla="val 26531"/>
              <a:gd name="adj2" fmla="val 50000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Marcador de contenido 2"/>
          <p:cNvSpPr txBox="1">
            <a:spLocks/>
          </p:cNvSpPr>
          <p:nvPr/>
        </p:nvSpPr>
        <p:spPr>
          <a:xfrm>
            <a:off x="706585" y="5253393"/>
            <a:ext cx="2802159" cy="424056"/>
          </a:xfrm>
          <a:prstGeom prst="rect">
            <a:avLst/>
          </a:prstGeom>
          <a:ln w="25400">
            <a:solidFill>
              <a:schemeClr val="accent1"/>
            </a:solidFill>
            <a:prstDash val="dash"/>
          </a:ln>
        </p:spPr>
        <p:txBody>
          <a:bodyPr vert="horz" lIns="91440" tIns="45720" rIns="91440" bIns="45720" rtlCol="0">
            <a:normAutofit fontScale="55000" lnSpcReduction="20000"/>
          </a:bodyPr>
          <a:lstStyle>
            <a:defPPr>
              <a:defRPr lang="es-ES"/>
            </a:defPPr>
            <a:lvl1pPr inden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/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en-US" dirty="0"/>
              <a:t>  </a:t>
            </a:r>
            <a:r>
              <a:rPr lang="en-US" dirty="0" err="1"/>
              <a:t>Proyeccion</a:t>
            </a:r>
            <a:r>
              <a:rPr lang="en-US" dirty="0"/>
              <a:t>  de </a:t>
            </a:r>
            <a:r>
              <a:rPr lang="en-US" dirty="0" err="1"/>
              <a:t>perspectiva</a:t>
            </a:r>
            <a:r>
              <a:rPr lang="en-US"/>
              <a:t> u </a:t>
            </a:r>
            <a:r>
              <a:rPr lang="en-US" dirty="0" err="1"/>
              <a:t>ortografica</a:t>
            </a:r>
            <a:endParaRPr lang="en-US" dirty="0"/>
          </a:p>
        </p:txBody>
      </p:sp>
      <p:sp>
        <p:nvSpPr>
          <p:cNvPr id="23" name="Flecha arriba y abajo 22"/>
          <p:cNvSpPr/>
          <p:nvPr/>
        </p:nvSpPr>
        <p:spPr>
          <a:xfrm rot="4378450">
            <a:off x="2611721" y="4455573"/>
            <a:ext cx="211132" cy="1229850"/>
          </a:xfrm>
          <a:prstGeom prst="upDownArrow">
            <a:avLst>
              <a:gd name="adj1" fmla="val 26531"/>
              <a:gd name="adj2" fmla="val 50000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Marcador de contenido 2"/>
          <p:cNvSpPr txBox="1">
            <a:spLocks/>
          </p:cNvSpPr>
          <p:nvPr/>
        </p:nvSpPr>
        <p:spPr>
          <a:xfrm>
            <a:off x="4868564" y="1152907"/>
            <a:ext cx="2010037" cy="632226"/>
          </a:xfrm>
          <a:prstGeom prst="rect">
            <a:avLst/>
          </a:prstGeom>
          <a:solidFill>
            <a:srgbClr val="FFC000"/>
          </a:solidFill>
          <a:ln w="25400">
            <a:solidFill>
              <a:schemeClr val="accent1"/>
            </a:solidFill>
            <a:prstDash val="dash"/>
          </a:ln>
        </p:spPr>
        <p:txBody>
          <a:bodyPr vert="horz" lIns="91440" tIns="45720" rIns="91440" bIns="45720" rtlCol="0">
            <a:normAutofit fontScale="62500" lnSpcReduction="20000"/>
          </a:bodyPr>
          <a:lstStyle>
            <a:defPPr>
              <a:defRPr lang="es-ES"/>
            </a:defPPr>
            <a:lvl1pPr inden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/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en-US" dirty="0"/>
              <a:t>  </a:t>
            </a:r>
          </a:p>
          <a:p>
            <a:r>
              <a:rPr lang="en-US" dirty="0" err="1"/>
              <a:t>Primitivas</a:t>
            </a:r>
            <a:endParaRPr lang="en-US" dirty="0"/>
          </a:p>
        </p:txBody>
      </p:sp>
      <p:sp>
        <p:nvSpPr>
          <p:cNvPr id="25" name="Flecha arriba y abajo 24"/>
          <p:cNvSpPr/>
          <p:nvPr/>
        </p:nvSpPr>
        <p:spPr>
          <a:xfrm rot="18744424">
            <a:off x="7242920" y="1241053"/>
            <a:ext cx="211132" cy="1799923"/>
          </a:xfrm>
          <a:prstGeom prst="upDownArrow">
            <a:avLst>
              <a:gd name="adj1" fmla="val 26531"/>
              <a:gd name="adj2" fmla="val 50000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Marcador de contenido 2"/>
          <p:cNvSpPr txBox="1">
            <a:spLocks/>
          </p:cNvSpPr>
          <p:nvPr/>
        </p:nvSpPr>
        <p:spPr>
          <a:xfrm>
            <a:off x="7436411" y="960745"/>
            <a:ext cx="3568243" cy="921925"/>
          </a:xfrm>
          <a:prstGeom prst="rect">
            <a:avLst/>
          </a:prstGeom>
          <a:ln w="25400">
            <a:solidFill>
              <a:schemeClr val="accent1"/>
            </a:solidFill>
            <a:prstDash val="dash"/>
          </a:ln>
        </p:spPr>
        <p:txBody>
          <a:bodyPr vert="horz" lIns="91440" tIns="45720" rIns="91440" bIns="45720" rtlCol="0">
            <a:normAutofit fontScale="70000" lnSpcReduction="20000"/>
          </a:bodyPr>
          <a:lstStyle>
            <a:defPPr>
              <a:defRPr lang="es-ES"/>
            </a:defPPr>
            <a:lvl1pPr inden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/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en-US" dirty="0"/>
              <a:t>  </a:t>
            </a:r>
          </a:p>
          <a:p>
            <a:r>
              <a:rPr lang="en-US" dirty="0" err="1"/>
              <a:t>Máquina</a:t>
            </a:r>
            <a:r>
              <a:rPr lang="en-US" dirty="0"/>
              <a:t> de </a:t>
            </a:r>
            <a:r>
              <a:rPr lang="en-US" dirty="0" err="1"/>
              <a:t>estados</a:t>
            </a:r>
            <a:r>
              <a:rPr lang="en-US" dirty="0"/>
              <a:t> de OpenGL</a:t>
            </a:r>
          </a:p>
        </p:txBody>
      </p:sp>
      <p:sp>
        <p:nvSpPr>
          <p:cNvPr id="27" name="Flecha arriba y abajo 26"/>
          <p:cNvSpPr/>
          <p:nvPr/>
        </p:nvSpPr>
        <p:spPr>
          <a:xfrm>
            <a:off x="10364787" y="1712562"/>
            <a:ext cx="176071" cy="1868147"/>
          </a:xfrm>
          <a:prstGeom prst="upDownArrow">
            <a:avLst>
              <a:gd name="adj1" fmla="val 65550"/>
              <a:gd name="adj2" fmla="val 50000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Marcador de contenido 2"/>
          <p:cNvSpPr txBox="1">
            <a:spLocks/>
          </p:cNvSpPr>
          <p:nvPr/>
        </p:nvSpPr>
        <p:spPr>
          <a:xfrm>
            <a:off x="413536" y="6381755"/>
            <a:ext cx="4288980" cy="357849"/>
          </a:xfrm>
          <a:prstGeom prst="rect">
            <a:avLst/>
          </a:prstGeom>
          <a:ln w="25400">
            <a:solidFill>
              <a:schemeClr val="accent1"/>
            </a:solidFill>
            <a:prstDash val="dash"/>
          </a:ln>
        </p:spPr>
        <p:txBody>
          <a:bodyPr vert="horz" lIns="91440" tIns="45720" rIns="91440" bIns="45720" rtlCol="0">
            <a:normAutofit fontScale="55000" lnSpcReduction="20000"/>
          </a:bodyPr>
          <a:lstStyle>
            <a:defPPr>
              <a:defRPr lang="es-ES"/>
            </a:defPPr>
            <a:lvl1pPr inden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/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en-US" dirty="0" err="1"/>
              <a:t>Transformaciones</a:t>
            </a:r>
            <a:r>
              <a:rPr lang="en-US" dirty="0"/>
              <a:t> </a:t>
            </a:r>
            <a:r>
              <a:rPr lang="en-US" dirty="0" err="1"/>
              <a:t>especiales</a:t>
            </a:r>
            <a:r>
              <a:rPr lang="en-US" dirty="0"/>
              <a:t>: </a:t>
            </a:r>
            <a:r>
              <a:rPr lang="en-US" dirty="0" err="1"/>
              <a:t>Sombra</a:t>
            </a:r>
            <a:r>
              <a:rPr lang="en-US" dirty="0"/>
              <a:t>, </a:t>
            </a:r>
            <a:r>
              <a:rPr lang="en-US" dirty="0" err="1"/>
              <a:t>reflejo</a:t>
            </a:r>
            <a:r>
              <a:rPr lang="en-US" dirty="0"/>
              <a:t> </a:t>
            </a:r>
          </a:p>
        </p:txBody>
      </p:sp>
      <p:sp>
        <p:nvSpPr>
          <p:cNvPr id="29" name="Flecha arriba y abajo 28"/>
          <p:cNvSpPr/>
          <p:nvPr/>
        </p:nvSpPr>
        <p:spPr>
          <a:xfrm rot="3443225">
            <a:off x="2723488" y="6025561"/>
            <a:ext cx="211132" cy="478852"/>
          </a:xfrm>
          <a:prstGeom prst="upDownArrow">
            <a:avLst>
              <a:gd name="adj1" fmla="val 26531"/>
              <a:gd name="adj2" fmla="val 50000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Marcador de contenido 2"/>
          <p:cNvSpPr txBox="1">
            <a:spLocks/>
          </p:cNvSpPr>
          <p:nvPr/>
        </p:nvSpPr>
        <p:spPr>
          <a:xfrm>
            <a:off x="1235676" y="2351088"/>
            <a:ext cx="9028670" cy="995564"/>
          </a:xfrm>
          <a:prstGeom prst="rect">
            <a:avLst/>
          </a:prstGeom>
          <a:ln w="25400">
            <a:solidFill>
              <a:schemeClr val="accent1"/>
            </a:solidFill>
            <a:prstDash val="dash"/>
          </a:ln>
        </p:spPr>
        <p:txBody>
          <a:bodyPr vert="horz" lIns="91440" tIns="45720" rIns="91440" bIns="45720" rtlCol="0">
            <a:normAutofit/>
          </a:bodyPr>
          <a:lstStyle>
            <a:defPPr>
              <a:defRPr lang="es-ES"/>
            </a:defPPr>
            <a:lvl1pPr inden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/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en-US" dirty="0"/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4231221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FF00"/>
      </a:dk1>
      <a:lt1>
        <a:sysClr val="window" lastClr="000033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591</TotalTime>
  <Words>174</Words>
  <Application>Microsoft Office PowerPoint</Application>
  <PresentationFormat>Panorámica</PresentationFormat>
  <Paragraphs>54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9" baseType="lpstr">
      <vt:lpstr>Arial</vt:lpstr>
      <vt:lpstr>Bradley Hand ITC</vt:lpstr>
      <vt:lpstr>Calibri</vt:lpstr>
      <vt:lpstr>Calibri Light</vt:lpstr>
      <vt:lpstr>Symbol</vt:lpstr>
      <vt:lpstr>Tema de Office</vt:lpstr>
      <vt:lpstr>Trimestre: 21-O uea: Graficas por Computadora(1151051)  Grupo CSI01; Horario: Lu-Mie-Vie 16:00—17:30 RESUMENES DEL CURSO Sección: Fundamentos matématicos de representación</vt:lpstr>
      <vt:lpstr>Resumen</vt:lpstr>
      <vt:lpstr>Organigrama para explicar la relación de los temas del curso</vt:lpstr>
    </vt:vector>
  </TitlesOfParts>
  <Company>UAM Azcapotzalco División de CBI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xgeorge</dc:creator>
  <cp:lastModifiedBy>xgeorge</cp:lastModifiedBy>
  <cp:revision>58</cp:revision>
  <dcterms:created xsi:type="dcterms:W3CDTF">2020-05-15T00:49:28Z</dcterms:created>
  <dcterms:modified xsi:type="dcterms:W3CDTF">2021-11-18T02:10:12Z</dcterms:modified>
</cp:coreProperties>
</file>