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58" r:id="rId6"/>
    <p:sldId id="259" r:id="rId7"/>
    <p:sldId id="260" r:id="rId8"/>
    <p:sldId id="264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george" initials="x" lastIdx="1" clrIdx="0">
    <p:extLst>
      <p:ext uri="{19B8F6BF-5375-455C-9EA6-DF929625EA0E}">
        <p15:presenceInfo xmlns:p15="http://schemas.microsoft.com/office/powerpoint/2012/main" userId="xgeorg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6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2" y="12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6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655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05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377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194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430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05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533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176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8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694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546CE-266A-43C2-950F-686A60FA8AAB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002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21.invierno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newton.uam.mx/xgeorge/uea/graficacion/20_I/Intro_Programacion_lineamientos.do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newton.uam.mx/xgeorge/uea/graficacion/20_I/01_introducion_al_curso_01.doc" TargetMode="External"/><Relationship Id="rId2" Type="http://schemas.openxmlformats.org/officeDocument/2006/relationships/hyperlink" Target="http://newton.uam.mx/xgeorge/uea/Intro_Pro/19_O/Instalacion%20de%20Visual%20Studio%202010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newton.uam.mx/xgeorge/uea/graficacion/20_P/" TargetMode="External"/><Relationship Id="rId2" Type="http://schemas.openxmlformats.org/officeDocument/2006/relationships/hyperlink" Target="http://newton.uam.mx/xgeorge/uea/graficacio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newton.uam.mx/xgeorge/uea/graficacion/21_P/HORARIO_G_Kh_21_P.doc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t.me/joinchat/JcBZ8hFpvDFhODZj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 smtClean="0"/>
              <a:t>Trimestre:</a:t>
            </a:r>
            <a:r>
              <a:rPr lang="es-MX" sz="3600" dirty="0" smtClean="0"/>
              <a:t> </a:t>
            </a:r>
            <a:r>
              <a:rPr lang="es-MX" sz="3600" dirty="0" smtClean="0"/>
              <a:t>21-O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b="1" dirty="0" err="1" smtClean="0"/>
              <a:t>uea</a:t>
            </a:r>
            <a:r>
              <a:rPr lang="es-MX" sz="3600" b="1" dirty="0" smtClean="0"/>
              <a:t>:</a:t>
            </a:r>
            <a:r>
              <a:rPr lang="es-MX" sz="3600" dirty="0" smtClean="0"/>
              <a:t> Graficas por Computadora(1151038)</a:t>
            </a:r>
            <a:br>
              <a:rPr lang="es-MX" sz="3600" dirty="0" smtClean="0"/>
            </a:br>
            <a:r>
              <a:rPr lang="es-MX" sz="3600" dirty="0" smtClean="0"/>
              <a:t> </a:t>
            </a:r>
            <a:r>
              <a:rPr lang="es-MX" sz="3600" b="1" dirty="0" smtClean="0"/>
              <a:t>Grupo</a:t>
            </a:r>
            <a:r>
              <a:rPr lang="es-MX" sz="3600" dirty="0" smtClean="0"/>
              <a:t> </a:t>
            </a:r>
            <a:r>
              <a:rPr lang="es-MX" sz="3600" dirty="0" smtClean="0"/>
              <a:t>CSI81</a:t>
            </a:r>
            <a:r>
              <a:rPr lang="es-MX" sz="3600" dirty="0" smtClean="0"/>
              <a:t>; </a:t>
            </a:r>
            <a:r>
              <a:rPr lang="es-MX" sz="3600" b="1" dirty="0" smtClean="0"/>
              <a:t>Horario:</a:t>
            </a:r>
            <a:r>
              <a:rPr lang="es-MX" sz="3600" dirty="0" smtClean="0"/>
              <a:t> Lu-Mie-Vie </a:t>
            </a:r>
            <a:r>
              <a:rPr lang="es-MX" sz="3600" dirty="0" smtClean="0"/>
              <a:t>16:00—17:30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01_Introducción_01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2000" b="1" dirty="0"/>
              <a:t>Carlos </a:t>
            </a:r>
            <a:r>
              <a:rPr lang="es-ES" sz="2000" b="1" dirty="0" err="1"/>
              <a:t>Yoshimar</a:t>
            </a:r>
            <a:r>
              <a:rPr lang="es-ES" sz="2000" b="1" dirty="0"/>
              <a:t> Hernández Badillo</a:t>
            </a:r>
            <a:r>
              <a:rPr lang="es-ES" sz="2000" dirty="0"/>
              <a:t> </a:t>
            </a:r>
            <a:endParaRPr lang="en-US" sz="3200" dirty="0"/>
          </a:p>
          <a:p>
            <a:endParaRPr lang="en-US" sz="3200" dirty="0"/>
          </a:p>
          <a:p>
            <a:endParaRPr lang="en-US" sz="3200" dirty="0" smtClean="0"/>
          </a:p>
          <a:p>
            <a:endParaRPr lang="es-ES" sz="3200" b="1" dirty="0" smtClean="0"/>
          </a:p>
          <a:p>
            <a:endParaRPr lang="es-ES" sz="3200" b="1" dirty="0"/>
          </a:p>
          <a:p>
            <a:r>
              <a:rPr lang="es-ES" sz="3200" u="sng" dirty="0" smtClean="0">
                <a:hlinkClick r:id="rId2"/>
              </a:rPr>
              <a:t>graficas.21o@gmail.com</a:t>
            </a:r>
            <a:r>
              <a:rPr lang="es-ES" sz="2000" dirty="0"/>
              <a:t> </a:t>
            </a:r>
            <a:endParaRPr lang="es-ES" sz="3200" b="1" dirty="0"/>
          </a:p>
          <a:p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35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¿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vamos</a:t>
            </a:r>
            <a:r>
              <a:rPr lang="en-US" dirty="0" smtClean="0"/>
              <a:t> a </a:t>
            </a:r>
            <a:r>
              <a:rPr lang="en-US" dirty="0" err="1" smtClean="0"/>
              <a:t>trabajar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distancia</a:t>
            </a:r>
            <a:r>
              <a:rPr lang="en-US" dirty="0" smtClean="0"/>
              <a:t>? (1)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es-419" dirty="0" smtClean="0"/>
              <a:t>En la mayor parte del curso la comunicación ASÍNCRONICA:</a:t>
            </a:r>
          </a:p>
          <a:p>
            <a:pPr lvl="1"/>
            <a:r>
              <a:rPr lang="es-419" dirty="0" smtClean="0"/>
              <a:t>Profesor sube archivos del curso en anticipación de una clase</a:t>
            </a:r>
          </a:p>
          <a:p>
            <a:pPr lvl="2"/>
            <a:r>
              <a:rPr lang="es-419" dirty="0" smtClean="0"/>
              <a:t>Los archivos contienen presentación de conceptos y técnicas de Gráficas por Computadora, algoritmos,  ejemplos de implementación de problemas, ejercicios, tareas, avisos, videos, etc.</a:t>
            </a:r>
            <a:endParaRPr lang="es-419" dirty="0" smtClean="0">
              <a:sym typeface="Wingdings" panose="05000000000000000000" pitchFamily="2" charset="2"/>
            </a:endParaRPr>
          </a:p>
          <a:p>
            <a:pPr lvl="1"/>
            <a:r>
              <a:rPr lang="es-419" dirty="0" smtClean="0">
                <a:sym typeface="Wingdings" panose="05000000000000000000" pitchFamily="2" charset="2"/>
              </a:rPr>
              <a:t>Alumnos empiezan trabajar con los archivos del profesor en casa </a:t>
            </a:r>
            <a:r>
              <a:rPr lang="es-419" u="sng" dirty="0" smtClean="0">
                <a:sym typeface="Wingdings" panose="05000000000000000000" pitchFamily="2" charset="2"/>
              </a:rPr>
              <a:t>antes</a:t>
            </a:r>
            <a:r>
              <a:rPr lang="es-419" dirty="0" smtClean="0">
                <a:sym typeface="Wingdings" panose="05000000000000000000" pitchFamily="2" charset="2"/>
              </a:rPr>
              <a:t> de la sesión virtual. Es decir, el primer acercamiento a los temas de cada clase los alumnos realicen no en la propia sesión, sino  en anticipación</a:t>
            </a:r>
          </a:p>
          <a:p>
            <a:pPr lvl="1"/>
            <a:r>
              <a:rPr lang="es-419" dirty="0" smtClean="0">
                <a:sym typeface="Wingdings" panose="05000000000000000000" pitchFamily="2" charset="2"/>
              </a:rPr>
              <a:t>En la sesión virtual se aclaran dudas, se hacen ejercicios, se hacen comentarios a los códigos implementados por alumnos y el desarrollo más profundo de los temas presentados en los archivos preliminares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85571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90955"/>
            <a:ext cx="10515600" cy="59281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¿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vamos</a:t>
            </a:r>
            <a:r>
              <a:rPr lang="en-US" dirty="0" smtClean="0"/>
              <a:t> a </a:t>
            </a:r>
            <a:r>
              <a:rPr lang="en-US" dirty="0" err="1" smtClean="0"/>
              <a:t>trabajar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distancia</a:t>
            </a:r>
            <a:r>
              <a:rPr lang="en-US" dirty="0" smtClean="0"/>
              <a:t>? (2)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1885" y="696681"/>
            <a:ext cx="11466285" cy="5849262"/>
          </a:xfrm>
        </p:spPr>
        <p:txBody>
          <a:bodyPr>
            <a:noAutofit/>
          </a:bodyPr>
          <a:lstStyle/>
          <a:p>
            <a:r>
              <a:rPr lang="es-419" sz="2400" dirty="0" smtClean="0"/>
              <a:t>Las aplicaciones para sesiones virtuales son Google </a:t>
            </a:r>
            <a:r>
              <a:rPr lang="es-419" sz="2400" dirty="0" err="1" smtClean="0"/>
              <a:t>Classroom</a:t>
            </a:r>
            <a:r>
              <a:rPr lang="es-419" sz="2400" dirty="0" smtClean="0"/>
              <a:t> y Google </a:t>
            </a:r>
            <a:r>
              <a:rPr lang="es-419" sz="2400" dirty="0" err="1" smtClean="0"/>
              <a:t>Meet</a:t>
            </a:r>
            <a:r>
              <a:rPr lang="es-419" sz="2400" dirty="0" smtClean="0"/>
              <a:t> . Cuando abren la página de acceso a su correo universitario en la esquina superior-derecha hay botón “reja” abriendo el cual se pueden ver estas aplicaciones.</a:t>
            </a:r>
          </a:p>
          <a:p>
            <a:r>
              <a:rPr lang="es-419" sz="2400" dirty="0" smtClean="0"/>
              <a:t>Dichas aplicaciones vamos a usar simultáneamente durante cada sesión de clases virtuales. </a:t>
            </a:r>
          </a:p>
          <a:p>
            <a:pPr lvl="1"/>
            <a:r>
              <a:rPr lang="es-419" dirty="0" smtClean="0"/>
              <a:t>El </a:t>
            </a:r>
            <a:r>
              <a:rPr lang="es-419" dirty="0" err="1" smtClean="0"/>
              <a:t>Classroom</a:t>
            </a:r>
            <a:r>
              <a:rPr lang="es-419" dirty="0" smtClean="0"/>
              <a:t> permite organizar aspectos generales de la clase virtual y compartir información</a:t>
            </a:r>
          </a:p>
          <a:p>
            <a:pPr lvl="1"/>
            <a:r>
              <a:rPr lang="es-419" dirty="0" smtClean="0"/>
              <a:t>El </a:t>
            </a:r>
            <a:r>
              <a:rPr lang="es-419" dirty="0" err="1" smtClean="0"/>
              <a:t>Meet</a:t>
            </a:r>
            <a:r>
              <a:rPr lang="es-419" dirty="0" smtClean="0"/>
              <a:t> permite realizar chat durante la sesión. Tanto mediante mensajes instantáneos textuales como por audio (opción limitada, sujeto ancho de banda de Internet)</a:t>
            </a:r>
          </a:p>
          <a:p>
            <a:r>
              <a:rPr lang="es-419" sz="2400" dirty="0" smtClean="0"/>
              <a:t>En marco de </a:t>
            </a:r>
            <a:r>
              <a:rPr lang="es-419" sz="2400" dirty="0" err="1" smtClean="0"/>
              <a:t>Classroom</a:t>
            </a:r>
            <a:r>
              <a:rPr lang="es-419" sz="2400" dirty="0" smtClean="0"/>
              <a:t> el espacio virtual para nuestro grupo se configura por profesor una sola vez para todo trimestre. Él manda invitación solo una vez a todos alumnos; ellos la aceptan y luego en </a:t>
            </a:r>
            <a:r>
              <a:rPr lang="es-419" sz="2400" dirty="0" err="1" smtClean="0"/>
              <a:t>Classroom</a:t>
            </a:r>
            <a:r>
              <a:rPr lang="es-419" sz="2400" dirty="0" smtClean="0"/>
              <a:t> deben acceder a la clase configurada, según el horario oficial del grupo</a:t>
            </a:r>
          </a:p>
          <a:p>
            <a:r>
              <a:rPr lang="es-419" sz="2400" dirty="0"/>
              <a:t>Las sesiones de </a:t>
            </a:r>
            <a:r>
              <a:rPr lang="es-419" sz="2400" dirty="0" err="1"/>
              <a:t>Meet</a:t>
            </a:r>
            <a:r>
              <a:rPr lang="es-419" sz="2400" dirty="0"/>
              <a:t> son directamente derivadas de la clase en </a:t>
            </a:r>
            <a:r>
              <a:rPr lang="es-419" sz="2400" dirty="0" err="1"/>
              <a:t>Classroom</a:t>
            </a:r>
            <a:r>
              <a:rPr lang="es-419" sz="2400" dirty="0"/>
              <a:t>: hay una liga en </a:t>
            </a:r>
            <a:r>
              <a:rPr lang="es-419" sz="2400" dirty="0" err="1"/>
              <a:t>Classroom</a:t>
            </a:r>
            <a:r>
              <a:rPr lang="es-419" sz="2400" dirty="0"/>
              <a:t> a la reunión asociada de </a:t>
            </a:r>
            <a:r>
              <a:rPr lang="es-419" sz="2400" dirty="0" err="1"/>
              <a:t>Meet</a:t>
            </a:r>
            <a:r>
              <a:rPr lang="es-419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21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90955"/>
            <a:ext cx="10515600" cy="59281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¿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vamos</a:t>
            </a:r>
            <a:r>
              <a:rPr lang="en-US" dirty="0" smtClean="0"/>
              <a:t> a </a:t>
            </a:r>
            <a:r>
              <a:rPr lang="en-US" dirty="0" err="1" smtClean="0"/>
              <a:t>trabajar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distancia</a:t>
            </a:r>
            <a:r>
              <a:rPr lang="en-US" dirty="0" smtClean="0"/>
              <a:t>? (3)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1885" y="696681"/>
            <a:ext cx="11466285" cy="5849262"/>
          </a:xfrm>
        </p:spPr>
        <p:txBody>
          <a:bodyPr>
            <a:noAutofit/>
          </a:bodyPr>
          <a:lstStyle/>
          <a:p>
            <a:endParaRPr lang="es-419" sz="2400" dirty="0" smtClean="0"/>
          </a:p>
          <a:p>
            <a:endParaRPr lang="es-419" sz="2400" dirty="0"/>
          </a:p>
          <a:p>
            <a:r>
              <a:rPr lang="es-419" sz="2400" dirty="0" smtClean="0"/>
              <a:t>Normalmente, las sesiones de cada clase serán grabados,  y las grabaciones serán publicadas para los alumnos.</a:t>
            </a:r>
            <a:endParaRPr lang="es-419" sz="2400" dirty="0"/>
          </a:p>
        </p:txBody>
      </p:sp>
    </p:spTree>
    <p:extLst>
      <p:ext uri="{BB962C8B-B14F-4D97-AF65-F5344CB8AC3E}">
        <p14:creationId xmlns:p14="http://schemas.microsoft.com/office/powerpoint/2010/main" val="162733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 smtClean="0"/>
              <a:t>Evaluación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s-419" dirty="0" smtClean="0"/>
              <a:t>Alumnos deben:</a:t>
            </a:r>
          </a:p>
          <a:p>
            <a:pPr lvl="1"/>
            <a:r>
              <a:rPr lang="es-419" dirty="0" smtClean="0"/>
              <a:t> Realizar una serie de tareas (entre 5 y 7 en total).</a:t>
            </a:r>
          </a:p>
          <a:p>
            <a:pPr lvl="1"/>
            <a:r>
              <a:rPr lang="es-419" dirty="0" smtClean="0"/>
              <a:t>Aplicar dos exámenes rápidos . Los exámenes son práctico-conceptuales.</a:t>
            </a:r>
          </a:p>
          <a:p>
            <a:pPr lvl="1"/>
            <a:r>
              <a:rPr lang="es-419" dirty="0" smtClean="0"/>
              <a:t>Entregar un proyecto que cumple con una serie de especificaciones</a:t>
            </a:r>
          </a:p>
          <a:p>
            <a:r>
              <a:rPr lang="es-419" dirty="0" smtClean="0"/>
              <a:t>Los pesos de tareas + exámenes +proyecto para calificación final vean en archivo</a:t>
            </a:r>
          </a:p>
          <a:p>
            <a:pPr marL="0" indent="0">
              <a:buNone/>
            </a:pPr>
            <a:r>
              <a:rPr lang="es-MX" sz="2000" dirty="0" smtClean="0"/>
              <a:t>            </a:t>
            </a:r>
            <a:r>
              <a:rPr lang="es-MX" sz="2000" dirty="0" smtClean="0">
                <a:hlinkClick r:id="rId2"/>
              </a:rPr>
              <a:t>http</a:t>
            </a:r>
            <a:r>
              <a:rPr lang="es-MX" sz="2000" dirty="0">
                <a:hlinkClick r:id="rId2"/>
              </a:rPr>
              <a:t>://</a:t>
            </a:r>
            <a:r>
              <a:rPr lang="es-MX" sz="2000" dirty="0" smtClean="0">
                <a:hlinkClick r:id="rId2"/>
              </a:rPr>
              <a:t>newton.uam.mx/xgeorge/uea/graficacion/21_O/</a:t>
            </a:r>
            <a:r>
              <a:rPr lang="es-MX" sz="2000" dirty="0" smtClean="0"/>
              <a:t>01_introducion_al_curso_01.doc</a:t>
            </a:r>
            <a:endParaRPr lang="es-MX" sz="2000" dirty="0" smtClean="0"/>
          </a:p>
          <a:p>
            <a:pPr marL="0" indent="0">
              <a:buNone/>
            </a:pPr>
            <a:r>
              <a:rPr lang="es-419" dirty="0" smtClean="0"/>
              <a:t> </a:t>
            </a:r>
            <a:r>
              <a:rPr lang="es-MX" dirty="0" smtClean="0"/>
              <a:t>Nota: NO SE APLICA EXAMEN GLOBAL</a:t>
            </a:r>
            <a:endParaRPr lang="es-419" dirty="0"/>
          </a:p>
          <a:p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29750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 smtClean="0"/>
              <a:t>Herramientas de programación para el curso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9433"/>
            <a:ext cx="10515600" cy="5305195"/>
          </a:xfrm>
        </p:spPr>
        <p:txBody>
          <a:bodyPr>
            <a:normAutofit lnSpcReduction="10000"/>
          </a:bodyPr>
          <a:lstStyle/>
          <a:p>
            <a:r>
              <a:rPr lang="es-419" dirty="0" smtClean="0"/>
              <a:t>Vamos a implementar los programas de realidad virtual en la plataforma </a:t>
            </a:r>
            <a:r>
              <a:rPr lang="es-419" dirty="0" err="1" smtClean="0"/>
              <a:t>OpenGL</a:t>
            </a:r>
            <a:r>
              <a:rPr lang="es-419" dirty="0" smtClean="0"/>
              <a:t> bajo IDE Visual Studio (VS) 2010 (o una versión mayor) en sistema operativo Windows</a:t>
            </a:r>
          </a:p>
          <a:p>
            <a:r>
              <a:rPr lang="es-419" dirty="0" smtClean="0"/>
              <a:t>Si no tienen instalado alguna versión de VS, pueden instalar VS2010 según instructivo: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newton.uam.mx/xgeorge/uea/Intro_Pro/19_O/Instalacion%20de%20Visual%20Studio%202010.docx</a:t>
            </a:r>
            <a:endParaRPr lang="es-419" dirty="0"/>
          </a:p>
          <a:p>
            <a:r>
              <a:rPr lang="es-419" dirty="0" smtClean="0"/>
              <a:t>A parte del </a:t>
            </a:r>
            <a:r>
              <a:rPr lang="es-MX" i="1" dirty="0" smtClean="0"/>
              <a:t>Visual Studio,</a:t>
            </a:r>
            <a:r>
              <a:rPr lang="es-419" dirty="0" smtClean="0"/>
              <a:t> el paquete GLUT . Los detalles de configuración de un proyecto basado en GLUT vean en p.4 del </a:t>
            </a:r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newton.uam.mx/xgeorge/uea/graficacion/20_P/01_introducion_al_curso_01.doc</a:t>
            </a:r>
            <a:endParaRPr lang="en-US" sz="2000" dirty="0" smtClean="0"/>
          </a:p>
          <a:p>
            <a:r>
              <a:rPr lang="en-US" dirty="0" err="1"/>
              <a:t>Liga</a:t>
            </a:r>
            <a:r>
              <a:rPr lang="en-US" dirty="0"/>
              <a:t> al video </a:t>
            </a:r>
            <a:r>
              <a:rPr lang="en-US" dirty="0" err="1"/>
              <a:t>donde</a:t>
            </a:r>
            <a:r>
              <a:rPr lang="en-US" dirty="0"/>
              <a:t> se </a:t>
            </a:r>
            <a:r>
              <a:rPr lang="en-US" dirty="0" err="1"/>
              <a:t>explica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configurar</a:t>
            </a:r>
            <a:r>
              <a:rPr lang="en-US" dirty="0"/>
              <a:t> y </a:t>
            </a:r>
            <a:r>
              <a:rPr lang="en-US" dirty="0" err="1"/>
              <a:t>probar</a:t>
            </a:r>
            <a:r>
              <a:rPr lang="en-US" dirty="0"/>
              <a:t> un </a:t>
            </a:r>
            <a:r>
              <a:rPr lang="en-US" dirty="0" err="1"/>
              <a:t>proyecto</a:t>
            </a:r>
            <a:r>
              <a:rPr lang="en-US" dirty="0"/>
              <a:t> con GLUT:</a:t>
            </a:r>
          </a:p>
          <a:p>
            <a:pPr marL="0" indent="0">
              <a:buNone/>
            </a:pPr>
            <a:r>
              <a:rPr lang="en-US" dirty="0" smtClean="0"/>
              <a:t>                     https</a:t>
            </a:r>
            <a:r>
              <a:rPr lang="en-US" dirty="0"/>
              <a:t>://youtu.be/OINeHAAAALk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92156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74842"/>
            <a:ext cx="10515600" cy="1325563"/>
          </a:xfrm>
        </p:spPr>
        <p:txBody>
          <a:bodyPr/>
          <a:lstStyle/>
          <a:p>
            <a:r>
              <a:rPr lang="es-419" dirty="0" smtClean="0"/>
              <a:t>Fuentes de información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61143"/>
            <a:ext cx="10515600" cy="5471885"/>
          </a:xfrm>
        </p:spPr>
        <p:txBody>
          <a:bodyPr>
            <a:normAutofit/>
          </a:bodyPr>
          <a:lstStyle/>
          <a:p>
            <a:r>
              <a:rPr lang="es-419" dirty="0" smtClean="0"/>
              <a:t>La fuente principal para la </a:t>
            </a:r>
            <a:r>
              <a:rPr lang="es-419" dirty="0" err="1" smtClean="0"/>
              <a:t>uea</a:t>
            </a:r>
            <a:r>
              <a:rPr lang="es-419" dirty="0" smtClean="0"/>
              <a:t> será la página con archivos creados por profesor </a:t>
            </a:r>
            <a:r>
              <a:rPr lang="en-US" i="1" dirty="0" smtClean="0">
                <a:hlinkClick r:id="rId2"/>
              </a:rPr>
              <a:t>http://newton.uam.mx/xgeorge/uea/graficacion</a:t>
            </a:r>
            <a:r>
              <a:rPr lang="en-US" i="1" dirty="0" smtClean="0"/>
              <a:t> . </a:t>
            </a:r>
            <a:r>
              <a:rPr lang="en-US" dirty="0" smtClean="0"/>
              <a:t>La </a:t>
            </a:r>
            <a:r>
              <a:rPr lang="en-US" dirty="0" err="1" smtClean="0"/>
              <a:t>información</a:t>
            </a:r>
            <a:r>
              <a:rPr lang="en-US" dirty="0" smtClean="0"/>
              <a:t> </a:t>
            </a:r>
            <a:r>
              <a:rPr lang="en-US" dirty="0" err="1" smtClean="0"/>
              <a:t>específica</a:t>
            </a:r>
            <a:r>
              <a:rPr lang="en-US" dirty="0" smtClean="0"/>
              <a:t> para el trimester 21-P se </a:t>
            </a:r>
            <a:r>
              <a:rPr lang="en-US" dirty="0" err="1" smtClean="0"/>
              <a:t>ubicará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i="1" dirty="0">
                <a:hlinkClick r:id="rId2"/>
              </a:rPr>
              <a:t>http://</a:t>
            </a:r>
            <a:r>
              <a:rPr lang="en-US" i="1" dirty="0" smtClean="0">
                <a:hlinkClick r:id="rId2"/>
              </a:rPr>
              <a:t>newton.uam.mx/xgeorge/uea/graficacion</a:t>
            </a:r>
            <a:r>
              <a:rPr lang="en-US" i="1" dirty="0" smtClean="0"/>
              <a:t>/21_P</a:t>
            </a:r>
            <a:endParaRPr lang="es-MX" dirty="0" smtClean="0"/>
          </a:p>
          <a:p>
            <a:r>
              <a:rPr lang="es-419" dirty="0" smtClean="0"/>
              <a:t>Sobre libros de texto y tutoriales -&gt; vean p. 5 de </a:t>
            </a:r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newton.uam.mx/xgeorge/uea/graficacion/21_I/</a:t>
            </a:r>
            <a:r>
              <a:rPr lang="en-US" sz="2000" dirty="0" smtClean="0"/>
              <a:t>01_introducion_al_curso_01.doc</a:t>
            </a:r>
            <a:endParaRPr lang="es-MX" sz="2000" dirty="0" smtClean="0"/>
          </a:p>
          <a:p>
            <a:r>
              <a:rPr lang="es-MX" dirty="0" smtClean="0"/>
              <a:t>Página oficial de </a:t>
            </a:r>
            <a:r>
              <a:rPr lang="es-MX" dirty="0" err="1" smtClean="0"/>
              <a:t>OpenGL</a:t>
            </a:r>
            <a:r>
              <a:rPr lang="es-MX" dirty="0"/>
              <a:t> https://www.opengl.org/</a:t>
            </a:r>
            <a:endParaRPr lang="es-MX" dirty="0" smtClean="0"/>
          </a:p>
          <a:p>
            <a:r>
              <a:rPr lang="es-MX" dirty="0" smtClean="0"/>
              <a:t>Wikipedia y otras fuentes de Internet</a:t>
            </a:r>
          </a:p>
          <a:p>
            <a:r>
              <a:rPr lang="es-419" dirty="0" smtClean="0"/>
              <a:t>El archivo </a:t>
            </a:r>
            <a:r>
              <a:rPr lang="en-US" sz="2000" i="1" dirty="0" smtClean="0">
                <a:hlinkClick r:id="rId4"/>
              </a:rPr>
              <a:t>http://newton.uam.mx/xgeorge/uea/graficacion/21_P/</a:t>
            </a:r>
            <a:r>
              <a:rPr lang="es-419" sz="2000" dirty="0" smtClean="0">
                <a:hlinkClick r:id="rId4"/>
              </a:rPr>
              <a:t>HORARIO_G_Kh_21_P.doc</a:t>
            </a:r>
            <a:r>
              <a:rPr lang="es-419" sz="2000" dirty="0" smtClean="0"/>
              <a:t> </a:t>
            </a:r>
            <a:r>
              <a:rPr lang="es-419" dirty="0" smtClean="0"/>
              <a:t>entre otras cosas contiene direcciones del correo del </a:t>
            </a:r>
            <a:r>
              <a:rPr lang="es-419" dirty="0" err="1" smtClean="0"/>
              <a:t>prof.</a:t>
            </a:r>
            <a:r>
              <a:rPr lang="es-419" dirty="0" smtClean="0"/>
              <a:t> y del ayudante</a:t>
            </a:r>
            <a:endParaRPr lang="es-419" sz="2000" dirty="0"/>
          </a:p>
        </p:txBody>
      </p:sp>
    </p:spTree>
    <p:extLst>
      <p:ext uri="{BB962C8B-B14F-4D97-AF65-F5344CB8AC3E}">
        <p14:creationId xmlns:p14="http://schemas.microsoft.com/office/powerpoint/2010/main" val="26574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305331"/>
            <a:ext cx="10515600" cy="1325563"/>
          </a:xfrm>
        </p:spPr>
        <p:txBody>
          <a:bodyPr/>
          <a:lstStyle/>
          <a:p>
            <a:r>
              <a:rPr lang="es-419" dirty="0" smtClean="0"/>
              <a:t>Ayuda instantánea (con ayudante) 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509480"/>
            <a:ext cx="10515600" cy="502194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sz="3200" dirty="0"/>
          </a:p>
          <a:p>
            <a:pPr marL="0" indent="0">
              <a:buNone/>
            </a:pPr>
            <a:endParaRPr lang="es-419" sz="2000" dirty="0" smtClean="0"/>
          </a:p>
          <a:p>
            <a:pPr marL="0" indent="0">
              <a:buNone/>
            </a:pPr>
            <a:endParaRPr lang="es-419" sz="2000" dirty="0"/>
          </a:p>
          <a:p>
            <a:pPr marL="0" indent="0">
              <a:buNone/>
            </a:pPr>
            <a:r>
              <a:rPr lang="es-419" sz="2000" dirty="0" smtClean="0"/>
              <a:t>Grupo </a:t>
            </a:r>
            <a:r>
              <a:rPr lang="es-419" sz="2000" dirty="0"/>
              <a:t>de </a:t>
            </a:r>
            <a:r>
              <a:rPr lang="es-419" sz="2000" dirty="0" err="1"/>
              <a:t>Telegram</a:t>
            </a:r>
            <a:r>
              <a:rPr lang="es-419" sz="2000" dirty="0"/>
              <a:t> para contacto y dudas breves</a:t>
            </a:r>
            <a:r>
              <a:rPr lang="es-419" sz="2000" dirty="0" smtClean="0"/>
              <a:t>:</a:t>
            </a:r>
          </a:p>
          <a:p>
            <a:pPr marL="0" indent="0">
              <a:buNone/>
            </a:pPr>
            <a:r>
              <a:rPr lang="es-ES" sz="2000" u="sng" dirty="0">
                <a:hlinkClick r:id="rId2"/>
              </a:rPr>
              <a:t>https</a:t>
            </a:r>
            <a:r>
              <a:rPr lang="es-ES" sz="2000" u="sng">
                <a:hlinkClick r:id="rId2"/>
              </a:rPr>
              <a:t>://</a:t>
            </a:r>
            <a:r>
              <a:rPr lang="es-ES" sz="2000" u="sng" smtClean="0">
                <a:hlinkClick r:id="rId2"/>
              </a:rPr>
              <a:t>t.me/joinchat/JcBZ8hFpvDFhODZj</a:t>
            </a:r>
            <a:endParaRPr lang="es-419" sz="2000" dirty="0"/>
          </a:p>
        </p:txBody>
      </p:sp>
    </p:spTree>
    <p:extLst>
      <p:ext uri="{BB962C8B-B14F-4D97-AF65-F5344CB8AC3E}">
        <p14:creationId xmlns:p14="http://schemas.microsoft.com/office/powerpoint/2010/main" val="268988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618</Words>
  <Application>Microsoft Office PowerPoint</Application>
  <PresentationFormat>Panorámica</PresentationFormat>
  <Paragraphs>59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Bradley Hand ITC</vt:lpstr>
      <vt:lpstr>Calibri</vt:lpstr>
      <vt:lpstr>Calibri Light</vt:lpstr>
      <vt:lpstr>Wingdings</vt:lpstr>
      <vt:lpstr>Tema de Office</vt:lpstr>
      <vt:lpstr>Trimestre: 21-O uea: Graficas por Computadora(1151038)  Grupo CSI81; Horario: Lu-Mie-Vie 16:00—17:30  RESUMENES DEL CURSO Sección: 01_Introducción_01</vt:lpstr>
      <vt:lpstr>¿Cómo vamos a trabajar por distancia? (1)</vt:lpstr>
      <vt:lpstr>¿Cómo vamos a trabajar por distancia? (2)</vt:lpstr>
      <vt:lpstr>¿Cómo vamos a trabajar por distancia? (3)</vt:lpstr>
      <vt:lpstr>Evaluación</vt:lpstr>
      <vt:lpstr>Herramientas de programación para el curso</vt:lpstr>
      <vt:lpstr>Fuentes de información</vt:lpstr>
      <vt:lpstr>Ayuda instantánea (con ayudante) 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Lu-Mie-Vie 8:30—10:00</dc:title>
  <dc:creator>xgeorge</dc:creator>
  <cp:lastModifiedBy>xgeorge</cp:lastModifiedBy>
  <cp:revision>48</cp:revision>
  <dcterms:created xsi:type="dcterms:W3CDTF">2020-04-14T16:00:01Z</dcterms:created>
  <dcterms:modified xsi:type="dcterms:W3CDTF">2021-10-20T18:16:34Z</dcterms:modified>
</cp:coreProperties>
</file>