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328" r:id="rId3"/>
    <p:sldId id="327" r:id="rId4"/>
    <p:sldId id="329" r:id="rId5"/>
    <p:sldId id="320" r:id="rId6"/>
    <p:sldId id="324" r:id="rId7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9" autoAdjust="0"/>
    <p:restoredTop sz="94660"/>
  </p:normalViewPr>
  <p:slideViewPr>
    <p:cSldViewPr snapToGrid="0">
      <p:cViewPr varScale="1">
        <p:scale>
          <a:sx n="85" d="100"/>
          <a:sy n="85" d="100"/>
        </p:scale>
        <p:origin x="78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5/25/2023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52551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5/25/2023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03262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5/25/2023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4050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5/25/2023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35144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5/25/2023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15524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5/25/2023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0566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5/25/2023</a:t>
            </a:fld>
            <a:endParaRPr lang="en-U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68328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5/25/2023</a:t>
            </a:fld>
            <a:endParaRPr lang="en-U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0501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5/25/2023</a:t>
            </a:fld>
            <a:endParaRPr lang="en-U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45789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5/25/2023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0804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5/25/2023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08107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32DC9A-0721-4C5B-8B71-2131B8C44C3C}" type="datetimeFigureOut">
              <a:rPr lang="en-US" smtClean="0"/>
              <a:t>5/25/2023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26247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newton.uam.mx/xgeorge/uea/Intro_Pro/20_P/producto_punto.cpp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478971" y="232229"/>
            <a:ext cx="11263085" cy="3174161"/>
          </a:xfrm>
        </p:spPr>
        <p:txBody>
          <a:bodyPr>
            <a:normAutofit fontScale="90000"/>
          </a:bodyPr>
          <a:lstStyle/>
          <a:p>
            <a:r>
              <a:rPr lang="es-MX" sz="3600" b="1" dirty="0"/>
              <a:t>Trimestre:</a:t>
            </a:r>
            <a:r>
              <a:rPr lang="es-MX" sz="3600" dirty="0"/>
              <a:t> 23-I</a:t>
            </a:r>
            <a:br>
              <a:rPr lang="es-MX" sz="3600" dirty="0"/>
            </a:br>
            <a:r>
              <a:rPr lang="es-MX" sz="3600" b="1" dirty="0" err="1"/>
              <a:t>uea</a:t>
            </a:r>
            <a:r>
              <a:rPr lang="es-MX" sz="3600" b="1" dirty="0"/>
              <a:t>:</a:t>
            </a:r>
            <a:r>
              <a:rPr lang="es-MX" sz="3600" dirty="0"/>
              <a:t> Programación Estructurada (1151038)</a:t>
            </a:r>
            <a:br>
              <a:rPr lang="es-MX" sz="3600" dirty="0"/>
            </a:br>
            <a:r>
              <a:rPr lang="es-MX" sz="3600" dirty="0"/>
              <a:t> </a:t>
            </a:r>
            <a:r>
              <a:rPr lang="es-MX" sz="3600" b="1" dirty="0"/>
              <a:t>Grupo</a:t>
            </a:r>
            <a:r>
              <a:rPr lang="es-MX" sz="3600" dirty="0"/>
              <a:t> </a:t>
            </a:r>
            <a:r>
              <a:rPr lang="es-ES" sz="3200" dirty="0"/>
              <a:t>CSI06</a:t>
            </a:r>
            <a:r>
              <a:rPr lang="es-MX" sz="3600" dirty="0"/>
              <a:t>; </a:t>
            </a:r>
            <a:r>
              <a:rPr lang="es-MX" sz="3600" b="1" dirty="0"/>
              <a:t>Horario:</a:t>
            </a:r>
            <a:r>
              <a:rPr lang="es-MX" sz="3600" dirty="0"/>
              <a:t> Lu-Mie-Vie, </a:t>
            </a:r>
            <a:r>
              <a:rPr lang="es-MX" sz="3600" dirty="0" smtClean="0"/>
              <a:t>8:30—10:00</a:t>
            </a:r>
            <a:r>
              <a:rPr lang="es-MX" sz="3600" dirty="0"/>
              <a:t/>
            </a:r>
            <a:br>
              <a:rPr lang="es-MX" sz="3600" dirty="0"/>
            </a:br>
            <a:r>
              <a:rPr lang="es-MX" sz="3600" dirty="0"/>
              <a:t>Prof. </a:t>
            </a:r>
            <a:r>
              <a:rPr lang="es-MX" sz="3600" dirty="0" err="1"/>
              <a:t>Gueorgi</a:t>
            </a:r>
            <a:r>
              <a:rPr lang="es-MX" sz="3600" dirty="0"/>
              <a:t> </a:t>
            </a:r>
            <a:r>
              <a:rPr lang="es-MX" sz="3600" dirty="0" err="1"/>
              <a:t>Khatchatourov</a:t>
            </a:r>
            <a:r>
              <a:rPr lang="es-MX" sz="3600" dirty="0"/>
              <a:t>, ayudante </a:t>
            </a:r>
            <a:r>
              <a:rPr lang="es-ES" sz="3600" b="1" dirty="0"/>
              <a:t>Carlos </a:t>
            </a:r>
            <a:r>
              <a:rPr lang="es-ES" sz="3600" b="1" dirty="0" err="1"/>
              <a:t>Yoshimar</a:t>
            </a:r>
            <a:r>
              <a:rPr lang="es-ES" sz="3600" b="1" dirty="0"/>
              <a:t> Hernández Badillo</a:t>
            </a:r>
            <a:r>
              <a:rPr lang="es-MX" sz="3600" dirty="0" smtClean="0"/>
              <a:t/>
            </a:r>
            <a:br>
              <a:rPr lang="es-MX" sz="3600" dirty="0" smtClean="0"/>
            </a:br>
            <a:r>
              <a:rPr lang="es-MX" sz="3600" dirty="0" smtClean="0">
                <a:latin typeface="Bradley Hand ITC" panose="03070402050302030203" pitchFamily="66" charset="0"/>
              </a:rPr>
              <a:t>RESUMENES DEL CURSO</a:t>
            </a:r>
            <a:br>
              <a:rPr lang="es-MX" sz="3600" dirty="0" smtClean="0">
                <a:latin typeface="Bradley Hand ITC" panose="03070402050302030203" pitchFamily="66" charset="0"/>
              </a:rPr>
            </a:br>
            <a:r>
              <a:rPr lang="es-MX" sz="3600" dirty="0" smtClean="0">
                <a:latin typeface="Bradley Hand ITC" panose="03070402050302030203" pitchFamily="66" charset="0"/>
              </a:rPr>
              <a:t>Tema</a:t>
            </a:r>
            <a:r>
              <a:rPr lang="es-MX" sz="3600" dirty="0" smtClean="0"/>
              <a:t>: 27 Apuntadores</a:t>
            </a:r>
            <a:r>
              <a:rPr lang="es-419" sz="3600" dirty="0" smtClean="0"/>
              <a:t> </a:t>
            </a:r>
            <a:r>
              <a:rPr lang="es-419" sz="3600" dirty="0"/>
              <a:t>(</a:t>
            </a:r>
            <a:r>
              <a:rPr lang="es-MX" sz="3600" dirty="0"/>
              <a:t>Punteros) : </a:t>
            </a:r>
            <a:r>
              <a:rPr lang="es-MX" sz="3600" dirty="0" smtClean="0"/>
              <a:t>continuación del tema </a:t>
            </a:r>
            <a:endParaRPr lang="en-US" sz="36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004341" y="3547067"/>
            <a:ext cx="10553075" cy="3153535"/>
          </a:xfrm>
        </p:spPr>
        <p:txBody>
          <a:bodyPr>
            <a:normAutofit/>
          </a:bodyPr>
          <a:lstStyle/>
          <a:p>
            <a:endParaRPr lang="es-MX" sz="2800" dirty="0" smtClean="0"/>
          </a:p>
          <a:p>
            <a:endParaRPr lang="es-MX" sz="2800" dirty="0" smtClean="0"/>
          </a:p>
          <a:p>
            <a:r>
              <a:rPr lang="es-419" sz="2800" dirty="0" smtClean="0"/>
              <a:t>Resumen: </a:t>
            </a:r>
            <a:r>
              <a:rPr lang="es-419" sz="2800" u="sng" dirty="0" smtClean="0"/>
              <a:t>Apuntadores (</a:t>
            </a:r>
            <a:r>
              <a:rPr lang="es-MX" sz="2800" u="sng" dirty="0" smtClean="0"/>
              <a:t>Punteros): uso de punteros cómo argumentos de funciones</a:t>
            </a:r>
            <a:endParaRPr lang="es-419" sz="2800" u="sng" dirty="0" smtClean="0"/>
          </a:p>
        </p:txBody>
      </p:sp>
    </p:spTree>
    <p:extLst>
      <p:ext uri="{BB962C8B-B14F-4D97-AF65-F5344CB8AC3E}">
        <p14:creationId xmlns:p14="http://schemas.microsoft.com/office/powerpoint/2010/main" val="1168676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02895" y="203735"/>
            <a:ext cx="10479374" cy="1505144"/>
          </a:xfrm>
        </p:spPr>
        <p:txBody>
          <a:bodyPr>
            <a:normAutofit/>
          </a:bodyPr>
          <a:lstStyle/>
          <a:p>
            <a:r>
              <a:rPr lang="es-MX" sz="3600" dirty="0" smtClean="0"/>
              <a:t>Nombre de arreglo como apuntador; representación interna de arreglos</a:t>
            </a:r>
            <a:endParaRPr lang="es-ES" sz="3600" i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02088" y="1790159"/>
            <a:ext cx="10911673" cy="4706911"/>
          </a:xfrm>
        </p:spPr>
        <p:txBody>
          <a:bodyPr>
            <a:normAutofit fontScale="77500" lnSpcReduction="20000"/>
          </a:bodyPr>
          <a:lstStyle/>
          <a:p>
            <a:r>
              <a:rPr lang="es-MX" sz="3600" dirty="0"/>
              <a:t> </a:t>
            </a:r>
            <a:r>
              <a:rPr lang="es-MX" sz="3600" dirty="0" smtClean="0"/>
              <a:t>Nombre de cualquier arreglo es apuntador que apunta al 1r elemento de propio arreglo. Ejemplo:</a:t>
            </a:r>
          </a:p>
          <a:p>
            <a:pPr marL="0" indent="0">
              <a:buNone/>
            </a:pPr>
            <a:r>
              <a:rPr lang="es-MX" sz="3600" dirty="0" smtClean="0"/>
              <a:t>	</a:t>
            </a:r>
            <a:r>
              <a:rPr lang="es-MX" sz="3600" dirty="0" err="1" smtClean="0"/>
              <a:t>int</a:t>
            </a:r>
            <a:r>
              <a:rPr lang="es-MX" sz="3600" dirty="0" smtClean="0"/>
              <a:t> c[2], *p;</a:t>
            </a:r>
          </a:p>
          <a:p>
            <a:pPr marL="0" indent="0">
              <a:buNone/>
            </a:pPr>
            <a:r>
              <a:rPr lang="es-MX" sz="3600" dirty="0" smtClean="0"/>
              <a:t>	p=&amp;c[0]; //p </a:t>
            </a:r>
            <a:r>
              <a:rPr lang="es-MX" sz="3600" dirty="0" smtClean="0">
                <a:latin typeface="Bradley Hand ITC" panose="03070402050302030203" pitchFamily="66" charset="0"/>
              </a:rPr>
              <a:t>apunta al 1r elemento de</a:t>
            </a:r>
            <a:r>
              <a:rPr lang="es-MX" sz="3600" dirty="0" smtClean="0"/>
              <a:t> c[]</a:t>
            </a:r>
          </a:p>
          <a:p>
            <a:pPr marL="0" indent="0">
              <a:buNone/>
            </a:pPr>
            <a:r>
              <a:rPr lang="es-MX" sz="3600" dirty="0" smtClean="0"/>
              <a:t>	p=c;       //</a:t>
            </a:r>
            <a:r>
              <a:rPr lang="es-MX" sz="3600" dirty="0">
                <a:latin typeface="Bradley Hand ITC" panose="03070402050302030203" pitchFamily="66" charset="0"/>
              </a:rPr>
              <a:t>igual:</a:t>
            </a:r>
            <a:r>
              <a:rPr lang="es-MX" sz="3600" dirty="0" smtClean="0"/>
              <a:t> p </a:t>
            </a:r>
            <a:r>
              <a:rPr lang="es-MX" sz="3600" dirty="0">
                <a:latin typeface="Bradley Hand ITC" panose="03070402050302030203" pitchFamily="66" charset="0"/>
              </a:rPr>
              <a:t>apunta al 1r elemento de </a:t>
            </a:r>
            <a:r>
              <a:rPr lang="es-MX" sz="3600" dirty="0"/>
              <a:t>c</a:t>
            </a:r>
            <a:r>
              <a:rPr lang="es-MX" sz="3600" dirty="0" smtClean="0"/>
              <a:t>[]</a:t>
            </a:r>
          </a:p>
          <a:p>
            <a:r>
              <a:rPr lang="es-MX" sz="3600" dirty="0" smtClean="0"/>
              <a:t>Representación de arreglos bidimensionales en memoria es por columnas:</a:t>
            </a:r>
          </a:p>
          <a:p>
            <a:pPr marL="0" indent="0">
              <a:buNone/>
            </a:pPr>
            <a:r>
              <a:rPr lang="es-MX" sz="3600" dirty="0" smtClean="0"/>
              <a:t>         </a:t>
            </a:r>
            <a:r>
              <a:rPr lang="es-MX" sz="3600" dirty="0" err="1" smtClean="0"/>
              <a:t>int</a:t>
            </a:r>
            <a:r>
              <a:rPr lang="es-MX" sz="3600" dirty="0" smtClean="0"/>
              <a:t> </a:t>
            </a:r>
            <a:r>
              <a:rPr lang="es-MX" sz="3600" dirty="0"/>
              <a:t>c[2</a:t>
            </a:r>
            <a:r>
              <a:rPr lang="es-MX" sz="3600" dirty="0" smtClean="0"/>
              <a:t>][3], </a:t>
            </a:r>
            <a:r>
              <a:rPr lang="es-MX" sz="3600" dirty="0"/>
              <a:t>*</a:t>
            </a:r>
            <a:r>
              <a:rPr lang="es-MX" sz="3600" dirty="0" smtClean="0"/>
              <a:t>p=&amp;</a:t>
            </a:r>
            <a:r>
              <a:rPr lang="es-MX" sz="3600" dirty="0"/>
              <a:t>c[0</a:t>
            </a:r>
            <a:r>
              <a:rPr lang="es-MX" sz="3600" dirty="0" smtClean="0"/>
              <a:t>][0];</a:t>
            </a:r>
          </a:p>
          <a:p>
            <a:pPr marL="457200" lvl="1" indent="0">
              <a:buNone/>
            </a:pPr>
            <a:r>
              <a:rPr lang="es-MX" sz="3200" dirty="0" smtClean="0"/>
              <a:t>    p++; //p </a:t>
            </a:r>
            <a:r>
              <a:rPr lang="es-MX" sz="3600" dirty="0">
                <a:latin typeface="Bradley Hand ITC" panose="03070402050302030203" pitchFamily="66" charset="0"/>
              </a:rPr>
              <a:t>apunta a</a:t>
            </a:r>
            <a:r>
              <a:rPr lang="es-MX" sz="3200" dirty="0" smtClean="0"/>
              <a:t> c[0][1];</a:t>
            </a:r>
            <a:endParaRPr lang="es-MX" sz="3200" dirty="0"/>
          </a:p>
          <a:p>
            <a:pPr marL="0" indent="0">
              <a:buNone/>
            </a:pPr>
            <a:r>
              <a:rPr lang="es-MX" sz="3600" dirty="0" smtClean="0"/>
              <a:t>         </a:t>
            </a:r>
            <a:r>
              <a:rPr lang="es-MX" sz="3600" dirty="0"/>
              <a:t>p++; //p </a:t>
            </a:r>
            <a:r>
              <a:rPr lang="es-MX" sz="3600" dirty="0">
                <a:latin typeface="Bradley Hand ITC" panose="03070402050302030203" pitchFamily="66" charset="0"/>
              </a:rPr>
              <a:t>apunta a</a:t>
            </a:r>
            <a:r>
              <a:rPr lang="es-MX" sz="3600" dirty="0"/>
              <a:t> c[0</a:t>
            </a:r>
            <a:r>
              <a:rPr lang="es-MX" sz="3600" dirty="0" smtClean="0"/>
              <a:t>][2]; </a:t>
            </a:r>
            <a:r>
              <a:rPr lang="es-MX" sz="3600" dirty="0">
                <a:latin typeface="Bradley Hand ITC" panose="03070402050302030203" pitchFamily="66" charset="0"/>
              </a:rPr>
              <a:t>es último elemento de </a:t>
            </a:r>
            <a:r>
              <a:rPr lang="es-MX" sz="3600" dirty="0" smtClean="0"/>
              <a:t>1ª c</a:t>
            </a:r>
            <a:r>
              <a:rPr lang="es-MX" sz="3600" dirty="0">
                <a:latin typeface="Bradley Hand ITC" panose="03070402050302030203" pitchFamily="66" charset="0"/>
              </a:rPr>
              <a:t>olumn</a:t>
            </a:r>
            <a:r>
              <a:rPr lang="es-MX" sz="3600" dirty="0" smtClean="0"/>
              <a:t>a</a:t>
            </a:r>
          </a:p>
          <a:p>
            <a:pPr marL="0" indent="0">
              <a:buNone/>
            </a:pPr>
            <a:r>
              <a:rPr lang="es-MX" sz="3600" dirty="0" smtClean="0"/>
              <a:t>         </a:t>
            </a:r>
            <a:r>
              <a:rPr lang="es-MX" sz="3600" dirty="0"/>
              <a:t>p++; //p </a:t>
            </a:r>
            <a:r>
              <a:rPr lang="es-MX" sz="3600" dirty="0">
                <a:latin typeface="Bradley Hand ITC" panose="03070402050302030203" pitchFamily="66" charset="0"/>
              </a:rPr>
              <a:t>apunta a </a:t>
            </a:r>
            <a:r>
              <a:rPr lang="es-MX" sz="3600" dirty="0" smtClean="0"/>
              <a:t>c[1][0]; es 1r </a:t>
            </a:r>
            <a:r>
              <a:rPr lang="es-MX" sz="3600" dirty="0">
                <a:latin typeface="Bradley Hand ITC" panose="03070402050302030203" pitchFamily="66" charset="0"/>
              </a:rPr>
              <a:t>elemento de </a:t>
            </a:r>
            <a:r>
              <a:rPr lang="es-MX" sz="3600" dirty="0" smtClean="0"/>
              <a:t>2ª </a:t>
            </a:r>
            <a:r>
              <a:rPr lang="es-MX" sz="3600" dirty="0">
                <a:latin typeface="Bradley Hand ITC" panose="03070402050302030203" pitchFamily="66" charset="0"/>
              </a:rPr>
              <a:t>columna</a:t>
            </a:r>
            <a:r>
              <a:rPr lang="es-MX" sz="3600" dirty="0"/>
              <a:t/>
            </a:r>
            <a:br>
              <a:rPr lang="es-MX" sz="3600" dirty="0"/>
            </a:br>
            <a:r>
              <a:rPr lang="es-MX" sz="3600" dirty="0" smtClean="0"/>
              <a:t>          …. etc.</a:t>
            </a:r>
            <a:endParaRPr lang="es-MX" sz="3400" dirty="0" smtClean="0"/>
          </a:p>
        </p:txBody>
      </p:sp>
    </p:spTree>
    <p:extLst>
      <p:ext uri="{BB962C8B-B14F-4D97-AF65-F5344CB8AC3E}">
        <p14:creationId xmlns:p14="http://schemas.microsoft.com/office/powerpoint/2010/main" val="2250785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02895" y="203735"/>
            <a:ext cx="10479374" cy="858946"/>
          </a:xfrm>
        </p:spPr>
        <p:txBody>
          <a:bodyPr>
            <a:normAutofit fontScale="90000"/>
          </a:bodyPr>
          <a:lstStyle/>
          <a:p>
            <a:r>
              <a:rPr lang="es-MX" sz="3600" dirty="0" smtClean="0"/>
              <a:t>Uso de apuntadores en funciones; comparen dos códigos equivalentes: </a:t>
            </a:r>
            <a:endParaRPr lang="es-ES" sz="3600" i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78009" y="1263684"/>
            <a:ext cx="5119138" cy="5272928"/>
          </a:xfrm>
          <a:ln>
            <a:solidFill>
              <a:schemeClr val="accent1"/>
            </a:solidFill>
          </a:ln>
        </p:spPr>
        <p:txBody>
          <a:bodyPr>
            <a:normAutofit lnSpcReduction="10000"/>
          </a:bodyPr>
          <a:lstStyle/>
          <a:p>
            <a:pPr lvl="1"/>
            <a:endParaRPr lang="es-ES" dirty="0"/>
          </a:p>
          <a:p>
            <a:pPr marL="0" indent="0">
              <a:buNone/>
            </a:pPr>
            <a:r>
              <a:rPr lang="es-419" dirty="0" smtClean="0"/>
              <a:t>/*función tradicional que busca máximo de arreglo*/</a:t>
            </a:r>
            <a:endParaRPr lang="es-ES" dirty="0"/>
          </a:p>
          <a:p>
            <a:pPr marL="0" indent="0">
              <a:buNone/>
            </a:pPr>
            <a:r>
              <a:rPr lang="en-US" dirty="0"/>
              <a:t> </a:t>
            </a:r>
            <a:endParaRPr lang="es-ES" dirty="0"/>
          </a:p>
          <a:p>
            <a:pPr marL="0" indent="0">
              <a:buNone/>
            </a:pPr>
            <a:r>
              <a:rPr lang="es-MX" sz="2400" dirty="0" err="1"/>
              <a:t>float</a:t>
            </a:r>
            <a:r>
              <a:rPr lang="es-MX" sz="2400" dirty="0"/>
              <a:t> </a:t>
            </a:r>
            <a:r>
              <a:rPr lang="es-MX" sz="2400" dirty="0" err="1"/>
              <a:t>mi_max</a:t>
            </a:r>
            <a:r>
              <a:rPr lang="es-MX" sz="2400" dirty="0"/>
              <a:t>(</a:t>
            </a:r>
            <a:r>
              <a:rPr lang="es-MX" sz="2400" dirty="0" err="1"/>
              <a:t>float</a:t>
            </a:r>
            <a:r>
              <a:rPr lang="es-MX" sz="2400" dirty="0"/>
              <a:t> a[], </a:t>
            </a:r>
            <a:r>
              <a:rPr lang="es-MX" sz="2400" dirty="0" err="1"/>
              <a:t>int</a:t>
            </a:r>
            <a:r>
              <a:rPr lang="es-MX" sz="2400" dirty="0"/>
              <a:t> </a:t>
            </a:r>
            <a:r>
              <a:rPr lang="es-MX" sz="2400" dirty="0" err="1"/>
              <a:t>dim</a:t>
            </a:r>
            <a:r>
              <a:rPr lang="es-MX" sz="2400" dirty="0"/>
              <a:t>){</a:t>
            </a:r>
          </a:p>
          <a:p>
            <a:pPr marL="0" indent="0">
              <a:buNone/>
            </a:pPr>
            <a:r>
              <a:rPr lang="es-MX" sz="2400" dirty="0"/>
              <a:t>    </a:t>
            </a:r>
            <a:r>
              <a:rPr lang="es-MX" sz="2400" dirty="0" err="1"/>
              <a:t>float</a:t>
            </a:r>
            <a:r>
              <a:rPr lang="es-MX" sz="2400" dirty="0"/>
              <a:t> </a:t>
            </a:r>
            <a:r>
              <a:rPr lang="es-MX" sz="2400" dirty="0" err="1"/>
              <a:t>max</a:t>
            </a:r>
            <a:r>
              <a:rPr lang="es-MX" sz="2400" dirty="0"/>
              <a:t> = a[0];</a:t>
            </a:r>
          </a:p>
          <a:p>
            <a:pPr marL="0" indent="0">
              <a:buNone/>
            </a:pPr>
            <a:r>
              <a:rPr lang="es-MX" sz="2400" dirty="0"/>
              <a:t>    </a:t>
            </a:r>
            <a:r>
              <a:rPr lang="es-MX" sz="2400" dirty="0" err="1"/>
              <a:t>int</a:t>
            </a:r>
            <a:r>
              <a:rPr lang="es-MX" sz="2400" dirty="0"/>
              <a:t> i;</a:t>
            </a:r>
          </a:p>
          <a:p>
            <a:pPr marL="0" indent="0">
              <a:buNone/>
            </a:pPr>
            <a:r>
              <a:rPr lang="es-MX" sz="2400" dirty="0"/>
              <a:t>    </a:t>
            </a:r>
            <a:r>
              <a:rPr lang="es-MX" sz="2400" dirty="0" err="1"/>
              <a:t>for</a:t>
            </a:r>
            <a:r>
              <a:rPr lang="es-MX" sz="2400" dirty="0"/>
              <a:t> (i = 0; i&lt;</a:t>
            </a:r>
            <a:r>
              <a:rPr lang="es-MX" sz="2400" dirty="0" err="1"/>
              <a:t>dim</a:t>
            </a:r>
            <a:r>
              <a:rPr lang="es-MX" sz="2400" dirty="0"/>
              <a:t>; i++)</a:t>
            </a:r>
          </a:p>
          <a:p>
            <a:pPr marL="0" indent="0">
              <a:buNone/>
            </a:pPr>
            <a:r>
              <a:rPr lang="es-MX" sz="2400" dirty="0"/>
              <a:t>        </a:t>
            </a:r>
            <a:r>
              <a:rPr lang="es-MX" sz="2400" dirty="0" err="1"/>
              <a:t>if</a:t>
            </a:r>
            <a:r>
              <a:rPr lang="es-MX" sz="2400" dirty="0"/>
              <a:t> (</a:t>
            </a:r>
            <a:r>
              <a:rPr lang="es-MX" sz="2400" dirty="0" err="1"/>
              <a:t>max</a:t>
            </a:r>
            <a:r>
              <a:rPr lang="es-MX" sz="2400" dirty="0"/>
              <a:t>&lt;a[i])</a:t>
            </a:r>
          </a:p>
          <a:p>
            <a:pPr marL="0" indent="0">
              <a:buNone/>
            </a:pPr>
            <a:r>
              <a:rPr lang="es-MX" sz="2400" dirty="0"/>
              <a:t>            </a:t>
            </a:r>
            <a:r>
              <a:rPr lang="es-MX" sz="2400" dirty="0" err="1"/>
              <a:t>max</a:t>
            </a:r>
            <a:r>
              <a:rPr lang="es-MX" sz="2400" dirty="0"/>
              <a:t> = a[i];</a:t>
            </a:r>
          </a:p>
          <a:p>
            <a:pPr marL="0" indent="0">
              <a:buNone/>
            </a:pPr>
            <a:r>
              <a:rPr lang="es-MX" sz="2400" dirty="0"/>
              <a:t>    </a:t>
            </a:r>
            <a:r>
              <a:rPr lang="es-MX" sz="2400" dirty="0" err="1"/>
              <a:t>return</a:t>
            </a:r>
            <a:r>
              <a:rPr lang="es-MX" sz="2400" dirty="0"/>
              <a:t> </a:t>
            </a:r>
            <a:r>
              <a:rPr lang="es-MX" sz="2400" dirty="0" err="1"/>
              <a:t>max</a:t>
            </a:r>
            <a:r>
              <a:rPr lang="es-MX" sz="2400" dirty="0"/>
              <a:t>;</a:t>
            </a:r>
          </a:p>
          <a:p>
            <a:pPr marL="0" indent="0">
              <a:buNone/>
            </a:pPr>
            <a:r>
              <a:rPr lang="es-MX" sz="2400" dirty="0"/>
              <a:t>} </a:t>
            </a:r>
          </a:p>
          <a:p>
            <a:pPr lvl="1"/>
            <a:endParaRPr lang="es-ES" dirty="0" smtClean="0"/>
          </a:p>
        </p:txBody>
      </p:sp>
      <p:sp>
        <p:nvSpPr>
          <p:cNvPr id="5" name="Marcador de contenido 2"/>
          <p:cNvSpPr txBox="1">
            <a:spLocks/>
          </p:cNvSpPr>
          <p:nvPr/>
        </p:nvSpPr>
        <p:spPr>
          <a:xfrm>
            <a:off x="6335434" y="1263684"/>
            <a:ext cx="4818607" cy="5194781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 fontScale="85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/>
              <a:t>    </a:t>
            </a:r>
            <a:r>
              <a:rPr lang="es-419" dirty="0"/>
              <a:t>/*función </a:t>
            </a:r>
            <a:r>
              <a:rPr lang="es-419" dirty="0" smtClean="0"/>
              <a:t>basada en apuntadores que </a:t>
            </a:r>
            <a:r>
              <a:rPr lang="es-419" dirty="0"/>
              <a:t>busca máximo de arreglo</a:t>
            </a:r>
            <a:r>
              <a:rPr lang="es-419" dirty="0" smtClean="0"/>
              <a:t>*/</a:t>
            </a:r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r>
              <a:rPr lang="en-US" dirty="0"/>
              <a:t/>
            </a:r>
            <a:br>
              <a:rPr lang="en-US" dirty="0"/>
            </a:br>
            <a:r>
              <a:rPr lang="en-US" dirty="0"/>
              <a:t>    float </a:t>
            </a:r>
            <a:r>
              <a:rPr lang="en-US" dirty="0" err="1"/>
              <a:t>mi_max</a:t>
            </a:r>
            <a:r>
              <a:rPr lang="en-US" dirty="0"/>
              <a:t>(float *a, </a:t>
            </a:r>
            <a:r>
              <a:rPr lang="en-US" dirty="0" err="1"/>
              <a:t>int</a:t>
            </a:r>
            <a:r>
              <a:rPr lang="en-US" dirty="0"/>
              <a:t> dim) {</a:t>
            </a:r>
          </a:p>
          <a:p>
            <a:pPr marL="0" indent="0">
              <a:buNone/>
            </a:pPr>
            <a:r>
              <a:rPr lang="en-US" dirty="0" smtClean="0"/>
              <a:t>         float </a:t>
            </a:r>
            <a:r>
              <a:rPr lang="en-US" dirty="0"/>
              <a:t>max = *a;</a:t>
            </a:r>
          </a:p>
          <a:p>
            <a:pPr marL="0" indent="0">
              <a:buNone/>
            </a:pPr>
            <a:r>
              <a:rPr lang="en-US" dirty="0" smtClean="0"/>
              <a:t>         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;</a:t>
            </a:r>
          </a:p>
          <a:p>
            <a:pPr marL="0" indent="0">
              <a:buNone/>
            </a:pPr>
            <a:r>
              <a:rPr lang="en-US" dirty="0" smtClean="0"/>
              <a:t>         for </a:t>
            </a:r>
            <a:r>
              <a:rPr lang="en-US" dirty="0"/>
              <a:t>(</a:t>
            </a:r>
            <a:r>
              <a:rPr lang="en-US" dirty="0" err="1"/>
              <a:t>i</a:t>
            </a:r>
            <a:r>
              <a:rPr lang="en-US" dirty="0"/>
              <a:t> = 0; </a:t>
            </a:r>
            <a:r>
              <a:rPr lang="en-US" dirty="0" err="1"/>
              <a:t>i</a:t>
            </a:r>
            <a:r>
              <a:rPr lang="en-US" dirty="0"/>
              <a:t>&lt;dim; </a:t>
            </a:r>
            <a:r>
              <a:rPr lang="en-US" dirty="0" err="1"/>
              <a:t>i</a:t>
            </a:r>
            <a:r>
              <a:rPr lang="en-US" dirty="0"/>
              <a:t>++)</a:t>
            </a:r>
          </a:p>
          <a:p>
            <a:pPr marL="0" indent="0">
              <a:buNone/>
            </a:pPr>
            <a:r>
              <a:rPr lang="en-US" dirty="0" smtClean="0"/>
              <a:t>              if </a:t>
            </a:r>
            <a:r>
              <a:rPr lang="en-US" dirty="0"/>
              <a:t>(max&lt;*(a + </a:t>
            </a:r>
            <a:r>
              <a:rPr lang="en-US" dirty="0" err="1"/>
              <a:t>i</a:t>
            </a:r>
            <a:r>
              <a:rPr lang="en-US" dirty="0"/>
              <a:t>))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     max </a:t>
            </a:r>
            <a:r>
              <a:rPr lang="en-US" dirty="0"/>
              <a:t>= *(a + </a:t>
            </a:r>
            <a:r>
              <a:rPr lang="en-US" dirty="0" err="1"/>
              <a:t>i</a:t>
            </a:r>
            <a:r>
              <a:rPr lang="en-US" dirty="0"/>
              <a:t>);</a:t>
            </a:r>
          </a:p>
          <a:p>
            <a:pPr marL="0" indent="0">
              <a:buNone/>
            </a:pPr>
            <a:r>
              <a:rPr lang="en-US" dirty="0"/>
              <a:t>	return max;</a:t>
            </a:r>
          </a:p>
          <a:p>
            <a:pPr marL="0" indent="0">
              <a:buNone/>
            </a:pPr>
            <a:r>
              <a:rPr lang="en-US" dirty="0" smtClean="0"/>
              <a:t>   }</a:t>
            </a:r>
            <a:endParaRPr lang="en-US" dirty="0"/>
          </a:p>
          <a:p>
            <a:pPr marL="457200" lvl="1" indent="0">
              <a:buNone/>
            </a:pPr>
            <a:r>
              <a:rPr lang="es-ES" sz="2000" dirty="0"/>
              <a:t/>
            </a:r>
            <a:br>
              <a:rPr lang="es-ES" sz="2000" dirty="0"/>
            </a:br>
            <a:endParaRPr lang="es-ES" sz="2000" dirty="0"/>
          </a:p>
          <a:p>
            <a:pPr marL="0" indent="0">
              <a:buFont typeface="Arial" panose="020B0604020202020204" pitchFamily="34" charset="0"/>
              <a:buNone/>
            </a:pPr>
            <a:endParaRPr lang="es-ES" dirty="0" smtClean="0"/>
          </a:p>
          <a:p>
            <a:pPr lvl="1"/>
            <a:endParaRPr lang="es-ES" dirty="0" smtClean="0"/>
          </a:p>
        </p:txBody>
      </p:sp>
    </p:spTree>
    <p:extLst>
      <p:ext uri="{BB962C8B-B14F-4D97-AF65-F5344CB8AC3E}">
        <p14:creationId xmlns:p14="http://schemas.microsoft.com/office/powerpoint/2010/main" val="849332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02895" y="203735"/>
            <a:ext cx="10479374" cy="858946"/>
          </a:xfrm>
        </p:spPr>
        <p:txBody>
          <a:bodyPr>
            <a:normAutofit fontScale="90000"/>
          </a:bodyPr>
          <a:lstStyle/>
          <a:p>
            <a:r>
              <a:rPr lang="es-MX" sz="3600" dirty="0" smtClean="0"/>
              <a:t>En el siguiente código aplicación de cada de los dos códigos da el mismo resultado (¡pruébenlo!)</a:t>
            </a:r>
            <a:endParaRPr lang="es-ES" sz="3600" i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78009" y="1263684"/>
            <a:ext cx="5119138" cy="5272928"/>
          </a:xfrm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lvl="1"/>
            <a:endParaRPr lang="es-ES" dirty="0"/>
          </a:p>
          <a:p>
            <a:pPr marL="0" indent="0">
              <a:buNone/>
            </a:pPr>
            <a:r>
              <a:rPr lang="pt-BR" dirty="0"/>
              <a:t>#include "</a:t>
            </a:r>
            <a:r>
              <a:rPr lang="pt-BR" dirty="0" err="1"/>
              <a:t>stdafx.h</a:t>
            </a:r>
            <a:r>
              <a:rPr lang="pt-BR" dirty="0"/>
              <a:t>"</a:t>
            </a:r>
          </a:p>
          <a:p>
            <a:pPr marL="0" indent="0">
              <a:buNone/>
            </a:pPr>
            <a:r>
              <a:rPr lang="pt-BR" dirty="0"/>
              <a:t>#define N 20</a:t>
            </a:r>
          </a:p>
          <a:p>
            <a:pPr marL="0" indent="0">
              <a:buNone/>
            </a:pPr>
            <a:r>
              <a:rPr lang="pt-BR" dirty="0" err="1"/>
              <a:t>int</a:t>
            </a:r>
            <a:r>
              <a:rPr lang="pt-BR" dirty="0"/>
              <a:t> </a:t>
            </a:r>
            <a:r>
              <a:rPr lang="pt-BR" dirty="0" err="1"/>
              <a:t>main</a:t>
            </a:r>
            <a:r>
              <a:rPr lang="pt-BR" dirty="0"/>
              <a:t>()</a:t>
            </a:r>
          </a:p>
          <a:p>
            <a:pPr marL="0" indent="0">
              <a:buNone/>
            </a:pPr>
            <a:r>
              <a:rPr lang="pt-BR" dirty="0" smtClean="0"/>
              <a:t>{    </a:t>
            </a:r>
            <a:r>
              <a:rPr lang="pt-BR" dirty="0" err="1"/>
              <a:t>int</a:t>
            </a:r>
            <a:r>
              <a:rPr lang="pt-BR" dirty="0"/>
              <a:t> a[N], i,  </a:t>
            </a:r>
            <a:r>
              <a:rPr lang="pt-BR" dirty="0" err="1"/>
              <a:t>max</a:t>
            </a:r>
            <a:r>
              <a:rPr lang="pt-BR" dirty="0"/>
              <a:t>;    </a:t>
            </a:r>
          </a:p>
          <a:p>
            <a:pPr marL="0" indent="0">
              <a:buNone/>
            </a:pPr>
            <a:endParaRPr lang="pt-BR" dirty="0"/>
          </a:p>
          <a:p>
            <a:pPr marL="0" indent="0">
              <a:buNone/>
            </a:pPr>
            <a:r>
              <a:rPr lang="pt-BR" dirty="0"/>
              <a:t>    for (i = 0; i&lt;N; i++)</a:t>
            </a:r>
          </a:p>
          <a:p>
            <a:pPr marL="0" indent="0">
              <a:buNone/>
            </a:pPr>
            <a:r>
              <a:rPr lang="pt-BR" dirty="0"/>
              <a:t>        a[i] = </a:t>
            </a:r>
            <a:r>
              <a:rPr lang="pt-BR" dirty="0" err="1"/>
              <a:t>rand</a:t>
            </a:r>
            <a:r>
              <a:rPr lang="pt-BR" dirty="0"/>
              <a:t>() % 100;</a:t>
            </a:r>
          </a:p>
          <a:p>
            <a:pPr marL="0" indent="0">
              <a:buNone/>
            </a:pPr>
            <a:endParaRPr lang="pt-BR" dirty="0"/>
          </a:p>
          <a:p>
            <a:pPr marL="0" indent="0">
              <a:buNone/>
            </a:pPr>
            <a:r>
              <a:rPr lang="pt-BR" dirty="0"/>
              <a:t>    </a:t>
            </a:r>
            <a:r>
              <a:rPr lang="pt-BR" dirty="0" err="1"/>
              <a:t>printf</a:t>
            </a:r>
            <a:r>
              <a:rPr lang="pt-BR" dirty="0"/>
              <a:t>("Arreglo original:\n");</a:t>
            </a:r>
          </a:p>
          <a:p>
            <a:pPr lvl="1"/>
            <a:endParaRPr lang="es-ES" dirty="0" smtClean="0"/>
          </a:p>
        </p:txBody>
      </p:sp>
      <p:sp>
        <p:nvSpPr>
          <p:cNvPr id="5" name="Marcador de contenido 2"/>
          <p:cNvSpPr txBox="1">
            <a:spLocks/>
          </p:cNvSpPr>
          <p:nvPr/>
        </p:nvSpPr>
        <p:spPr>
          <a:xfrm>
            <a:off x="6335434" y="1263684"/>
            <a:ext cx="4818607" cy="5194781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 fontScale="62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pt-BR" dirty="0" smtClean="0"/>
              <a:t>//</a:t>
            </a:r>
            <a:r>
              <a:rPr lang="pt-BR" sz="4400" dirty="0" err="1">
                <a:latin typeface="Bradley Hand ITC" panose="03070402050302030203" pitchFamily="66" charset="0"/>
              </a:rPr>
              <a:t>continuación</a:t>
            </a:r>
            <a:endParaRPr lang="pt-BR" sz="4400" dirty="0">
              <a:latin typeface="Bradley Hand ITC" panose="03070402050302030203" pitchFamily="66" charset="0"/>
            </a:endParaRPr>
          </a:p>
          <a:p>
            <a:pPr marL="0" indent="0">
              <a:buNone/>
            </a:pPr>
            <a:endParaRPr lang="pt-BR" dirty="0" smtClean="0"/>
          </a:p>
          <a:p>
            <a:pPr marL="0" indent="0">
              <a:buNone/>
            </a:pPr>
            <a:r>
              <a:rPr lang="pt-BR" dirty="0" smtClean="0"/>
              <a:t>for </a:t>
            </a:r>
            <a:r>
              <a:rPr lang="pt-BR" dirty="0"/>
              <a:t>(i = 0; i&lt;N; i++)</a:t>
            </a:r>
          </a:p>
          <a:p>
            <a:pPr marL="0" indent="0">
              <a:buNone/>
            </a:pPr>
            <a:r>
              <a:rPr lang="pt-BR" dirty="0"/>
              <a:t>        </a:t>
            </a:r>
            <a:r>
              <a:rPr lang="pt-BR" dirty="0" err="1"/>
              <a:t>printf</a:t>
            </a:r>
            <a:r>
              <a:rPr lang="pt-BR" dirty="0"/>
              <a:t>("%d ", a[i]);</a:t>
            </a:r>
          </a:p>
          <a:p>
            <a:pPr marL="0" indent="0">
              <a:buNone/>
            </a:pPr>
            <a:r>
              <a:rPr lang="pt-BR" dirty="0"/>
              <a:t>    </a:t>
            </a:r>
            <a:r>
              <a:rPr lang="pt-BR" dirty="0" err="1"/>
              <a:t>printf</a:t>
            </a:r>
            <a:r>
              <a:rPr lang="pt-BR" dirty="0"/>
              <a:t>("\n");</a:t>
            </a:r>
          </a:p>
          <a:p>
            <a:pPr marL="0" indent="0">
              <a:buNone/>
            </a:pPr>
            <a:endParaRPr lang="pt-BR" dirty="0"/>
          </a:p>
          <a:p>
            <a:pPr marL="0" indent="0">
              <a:buNone/>
            </a:pPr>
            <a:r>
              <a:rPr lang="pt-BR" dirty="0"/>
              <a:t>/*</a:t>
            </a:r>
            <a:r>
              <a:rPr lang="pt-BR" sz="3800" dirty="0" err="1">
                <a:latin typeface="Bradley Hand ITC" panose="03070402050302030203" pitchFamily="66" charset="0"/>
              </a:rPr>
              <a:t>busqueda</a:t>
            </a:r>
            <a:r>
              <a:rPr lang="pt-BR" sz="3800" dirty="0">
                <a:latin typeface="Bradley Hand ITC" panose="03070402050302030203" pitchFamily="66" charset="0"/>
              </a:rPr>
              <a:t> </a:t>
            </a:r>
            <a:r>
              <a:rPr lang="pt-BR" sz="3800" dirty="0" err="1" smtClean="0">
                <a:latin typeface="Bradley Hand ITC" panose="03070402050302030203" pitchFamily="66" charset="0"/>
              </a:rPr>
              <a:t>del</a:t>
            </a:r>
            <a:r>
              <a:rPr lang="pt-BR" sz="3800" dirty="0" smtClean="0">
                <a:latin typeface="Bradley Hand ITC" panose="03070402050302030203" pitchFamily="66" charset="0"/>
              </a:rPr>
              <a:t>  </a:t>
            </a:r>
            <a:r>
              <a:rPr lang="pt-BR" sz="3800" dirty="0">
                <a:latin typeface="Bradley Hand ITC" panose="03070402050302030203" pitchFamily="66" charset="0"/>
              </a:rPr>
              <a:t>máximo  de </a:t>
            </a:r>
            <a:r>
              <a:rPr lang="pt-BR" dirty="0"/>
              <a:t>a[i]*/</a:t>
            </a:r>
          </a:p>
          <a:p>
            <a:pPr marL="0" indent="0">
              <a:buNone/>
            </a:pPr>
            <a:r>
              <a:rPr lang="pt-BR" dirty="0"/>
              <a:t>    </a:t>
            </a:r>
            <a:r>
              <a:rPr lang="pt-BR" dirty="0" err="1"/>
              <a:t>max</a:t>
            </a:r>
            <a:r>
              <a:rPr lang="pt-BR" dirty="0"/>
              <a:t> = </a:t>
            </a:r>
            <a:r>
              <a:rPr lang="pt-BR" dirty="0" err="1"/>
              <a:t>mi_max</a:t>
            </a:r>
            <a:r>
              <a:rPr lang="pt-BR" dirty="0"/>
              <a:t>(a, N);</a:t>
            </a:r>
          </a:p>
          <a:p>
            <a:pPr marL="0" indent="0">
              <a:buNone/>
            </a:pPr>
            <a:endParaRPr lang="pt-BR" dirty="0"/>
          </a:p>
          <a:p>
            <a:pPr marL="0" indent="0">
              <a:buNone/>
            </a:pPr>
            <a:r>
              <a:rPr lang="pt-BR" dirty="0"/>
              <a:t>    </a:t>
            </a:r>
            <a:r>
              <a:rPr lang="pt-BR" dirty="0" err="1"/>
              <a:t>printf</a:t>
            </a:r>
            <a:r>
              <a:rPr lang="pt-BR" dirty="0"/>
              <a:t>(" </a:t>
            </a:r>
            <a:r>
              <a:rPr lang="pt-BR" dirty="0" err="1"/>
              <a:t>max</a:t>
            </a:r>
            <a:r>
              <a:rPr lang="pt-BR" dirty="0"/>
              <a:t> %d\n",  </a:t>
            </a:r>
            <a:r>
              <a:rPr lang="pt-BR" dirty="0" err="1"/>
              <a:t>max</a:t>
            </a:r>
            <a:r>
              <a:rPr lang="pt-BR" dirty="0"/>
              <a:t>);</a:t>
            </a:r>
          </a:p>
          <a:p>
            <a:pPr marL="0" indent="0">
              <a:buNone/>
            </a:pPr>
            <a:endParaRPr lang="pt-BR" dirty="0"/>
          </a:p>
          <a:p>
            <a:pPr marL="0" indent="0">
              <a:buNone/>
            </a:pPr>
            <a:r>
              <a:rPr lang="pt-BR" dirty="0"/>
              <a:t>    </a:t>
            </a:r>
            <a:r>
              <a:rPr lang="pt-BR" dirty="0" err="1"/>
              <a:t>return</a:t>
            </a:r>
            <a:r>
              <a:rPr lang="pt-BR" dirty="0"/>
              <a:t> 0;</a:t>
            </a:r>
          </a:p>
          <a:p>
            <a:pPr marL="0" indent="0">
              <a:buNone/>
            </a:pPr>
            <a:r>
              <a:rPr lang="pt-BR" dirty="0"/>
              <a:t>} </a:t>
            </a:r>
          </a:p>
          <a:p>
            <a:pPr marL="457200" lvl="1" indent="0">
              <a:buNone/>
            </a:pPr>
            <a:r>
              <a:rPr lang="es-ES" sz="2000" dirty="0"/>
              <a:t/>
            </a:r>
            <a:br>
              <a:rPr lang="es-ES" sz="2000" dirty="0"/>
            </a:br>
            <a:endParaRPr lang="es-ES" sz="2000" dirty="0"/>
          </a:p>
          <a:p>
            <a:pPr marL="0" indent="0">
              <a:buFont typeface="Arial" panose="020B0604020202020204" pitchFamily="34" charset="0"/>
              <a:buNone/>
            </a:pPr>
            <a:endParaRPr lang="es-ES" dirty="0" smtClean="0"/>
          </a:p>
          <a:p>
            <a:pPr lvl="1"/>
            <a:endParaRPr lang="es-ES" dirty="0" smtClean="0"/>
          </a:p>
        </p:txBody>
      </p:sp>
    </p:spTree>
    <p:extLst>
      <p:ext uri="{BB962C8B-B14F-4D97-AF65-F5344CB8AC3E}">
        <p14:creationId xmlns:p14="http://schemas.microsoft.com/office/powerpoint/2010/main" val="3987265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02895" y="203735"/>
            <a:ext cx="10479374" cy="1505144"/>
          </a:xfrm>
        </p:spPr>
        <p:txBody>
          <a:bodyPr>
            <a:normAutofit/>
          </a:bodyPr>
          <a:lstStyle/>
          <a:p>
            <a:r>
              <a:rPr lang="es-MX" sz="3600" dirty="0" smtClean="0"/>
              <a:t>Ejercicios</a:t>
            </a:r>
            <a:endParaRPr lang="es-ES" sz="3600" i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02088" y="1790159"/>
            <a:ext cx="10911673" cy="470691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419" sz="3600" dirty="0" smtClean="0"/>
              <a:t>Para los archivos a continuación, similarmente a la diapositiva 3, modifiquen las funciones tradicionales a su representación equivalente con los apuntadores:</a:t>
            </a:r>
          </a:p>
          <a:p>
            <a:pPr marL="0" indent="0">
              <a:buNone/>
            </a:pPr>
            <a:endParaRPr lang="es-419" sz="3600" dirty="0" smtClean="0"/>
          </a:p>
          <a:p>
            <a:r>
              <a:rPr lang="es-MX" sz="2400" dirty="0">
                <a:hlinkClick r:id="rId2"/>
              </a:rPr>
              <a:t>http://newton.uam.mx/xgeorge/uea/Intro_Pro/20_P/producto_punto.cpp</a:t>
            </a:r>
            <a:endParaRPr lang="es-MX" sz="2400" dirty="0"/>
          </a:p>
          <a:p>
            <a:r>
              <a:rPr lang="es-MX" sz="2400" dirty="0" smtClean="0"/>
              <a:t>http</a:t>
            </a:r>
            <a:r>
              <a:rPr lang="es-MX" sz="2400" dirty="0"/>
              <a:t>://</a:t>
            </a:r>
            <a:r>
              <a:rPr lang="es-MX" sz="2400" dirty="0" smtClean="0"/>
              <a:t>newton.uam.mx/xgeorge/uea/Intro_Pro/20_I/23_ejer3_funcion_ordenar_cadena_23.cpp</a:t>
            </a:r>
          </a:p>
          <a:p>
            <a:r>
              <a:rPr lang="es-MX" sz="3600" dirty="0" smtClean="0"/>
              <a:t> </a:t>
            </a:r>
            <a:r>
              <a:rPr lang="es-MX" sz="2200" dirty="0"/>
              <a:t>http://</a:t>
            </a:r>
            <a:r>
              <a:rPr lang="es-MX" sz="2200" dirty="0" smtClean="0"/>
              <a:t>newton.uam.mx/xgeorge/uea/Intro_Pro/20_I/24_ejer_generar_cadena_24.cpp</a:t>
            </a:r>
          </a:p>
        </p:txBody>
      </p:sp>
    </p:spTree>
    <p:extLst>
      <p:ext uri="{BB962C8B-B14F-4D97-AF65-F5344CB8AC3E}">
        <p14:creationId xmlns:p14="http://schemas.microsoft.com/office/powerpoint/2010/main" val="2614303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02895" y="203735"/>
            <a:ext cx="10479374" cy="1505144"/>
          </a:xfrm>
        </p:spPr>
        <p:txBody>
          <a:bodyPr>
            <a:normAutofit/>
          </a:bodyPr>
          <a:lstStyle/>
          <a:p>
            <a:r>
              <a:rPr lang="es-ES" sz="3600" i="1" dirty="0" smtClean="0"/>
              <a:t>Tarea 5</a:t>
            </a:r>
            <a:endParaRPr lang="es-ES" sz="3600" i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02088" y="1790159"/>
            <a:ext cx="10911673" cy="4706911"/>
          </a:xfrm>
        </p:spPr>
        <p:txBody>
          <a:bodyPr>
            <a:normAutofit fontScale="77500" lnSpcReduction="20000"/>
          </a:bodyPr>
          <a:lstStyle/>
          <a:p>
            <a:r>
              <a:rPr lang="es-MX" sz="3600" dirty="0"/>
              <a:t>Desarrollar función que de cadena </a:t>
            </a:r>
            <a:r>
              <a:rPr lang="es-MX" sz="3600" dirty="0" smtClean="0"/>
              <a:t>A </a:t>
            </a:r>
            <a:r>
              <a:rPr lang="es-MX" sz="3600" dirty="0"/>
              <a:t>"resta" las letras de la cadena </a:t>
            </a:r>
            <a:r>
              <a:rPr lang="es-MX" sz="3600" dirty="0" smtClean="0"/>
              <a:t>B. </a:t>
            </a:r>
          </a:p>
          <a:p>
            <a:r>
              <a:rPr lang="es-MX" sz="3600" dirty="0" smtClean="0"/>
              <a:t>La </a:t>
            </a:r>
            <a:r>
              <a:rPr lang="es-MX" sz="3600" dirty="0"/>
              <a:t>función puede ser declarada </a:t>
            </a:r>
            <a:r>
              <a:rPr lang="es-MX" sz="3600" dirty="0" smtClean="0"/>
              <a:t>así </a:t>
            </a:r>
            <a:endParaRPr lang="es-ES" sz="3600" dirty="0"/>
          </a:p>
          <a:p>
            <a:pPr marL="0" indent="0">
              <a:buNone/>
            </a:pPr>
            <a:r>
              <a:rPr lang="es-ES" sz="3600" dirty="0" smtClean="0"/>
              <a:t>                     </a:t>
            </a:r>
            <a:r>
              <a:rPr lang="es-ES" sz="3600" dirty="0" err="1" smtClean="0"/>
              <a:t>void</a:t>
            </a:r>
            <a:r>
              <a:rPr lang="es-ES" sz="3600" dirty="0" smtClean="0"/>
              <a:t> </a:t>
            </a:r>
            <a:r>
              <a:rPr lang="es-ES" sz="3600" dirty="0" err="1"/>
              <a:t>resta_cad</a:t>
            </a:r>
            <a:r>
              <a:rPr lang="es-ES" sz="3600" dirty="0"/>
              <a:t>(</a:t>
            </a:r>
            <a:r>
              <a:rPr lang="es-ES" sz="3600" dirty="0" err="1"/>
              <a:t>char</a:t>
            </a:r>
            <a:r>
              <a:rPr lang="es-ES" sz="3600" dirty="0"/>
              <a:t> *</a:t>
            </a:r>
            <a:r>
              <a:rPr lang="es-ES" sz="3600" dirty="0" err="1"/>
              <a:t>pA</a:t>
            </a:r>
            <a:r>
              <a:rPr lang="es-ES" sz="3600" dirty="0"/>
              <a:t>, </a:t>
            </a:r>
            <a:r>
              <a:rPr lang="es-ES" sz="3600" dirty="0" err="1"/>
              <a:t>char</a:t>
            </a:r>
            <a:r>
              <a:rPr lang="es-ES" sz="3600" dirty="0"/>
              <a:t> *</a:t>
            </a:r>
            <a:r>
              <a:rPr lang="es-ES" sz="3600" dirty="0" err="1"/>
              <a:t>pB</a:t>
            </a:r>
            <a:r>
              <a:rPr lang="es-ES" sz="3600" dirty="0"/>
              <a:t>, </a:t>
            </a:r>
            <a:r>
              <a:rPr lang="es-ES" sz="3600" dirty="0" err="1"/>
              <a:t>char</a:t>
            </a:r>
            <a:r>
              <a:rPr lang="es-ES" sz="3600" dirty="0"/>
              <a:t> *</a:t>
            </a:r>
            <a:r>
              <a:rPr lang="es-ES" sz="3600" dirty="0" err="1"/>
              <a:t>pC</a:t>
            </a:r>
            <a:r>
              <a:rPr lang="es-ES" sz="3600" dirty="0" smtClean="0"/>
              <a:t>);</a:t>
            </a:r>
            <a:endParaRPr lang="es-ES" sz="3600" dirty="0"/>
          </a:p>
          <a:p>
            <a:pPr marL="0" indent="0">
              <a:buNone/>
            </a:pPr>
            <a:r>
              <a:rPr lang="es-MX" sz="3600" dirty="0"/>
              <a:t>donde dos primeros argumentos apuntan a las cadenas de entrada A, B, mientras el tercer argumento apunta a la cadena resultante C; todas cadenas A, B, C sean declaradas en función-dueña. La función </a:t>
            </a:r>
            <a:r>
              <a:rPr lang="es-ES" sz="3600" i="1" dirty="0" err="1"/>
              <a:t>resta_cad</a:t>
            </a:r>
            <a:r>
              <a:rPr lang="es-ES" sz="3600" dirty="0"/>
              <a:t> copia a C todo contenido de A excepto aquellos símbolos que se encuentran en B</a:t>
            </a:r>
            <a:r>
              <a:rPr lang="es-ES" sz="3600" dirty="0" smtClean="0"/>
              <a:t>.</a:t>
            </a:r>
            <a:endParaRPr lang="es-ES" sz="3600" dirty="0"/>
          </a:p>
          <a:p>
            <a:r>
              <a:rPr lang="es-ES" sz="3600" dirty="0"/>
              <a:t> La función </a:t>
            </a:r>
            <a:r>
              <a:rPr lang="es-ES" sz="3600" i="1" dirty="0" err="1"/>
              <a:t>main</a:t>
            </a:r>
            <a:r>
              <a:rPr lang="es-ES" sz="3600" dirty="0"/>
              <a:t> debe pedir del operador contenido de A y de B, luego llamar </a:t>
            </a:r>
            <a:r>
              <a:rPr lang="es-ES" sz="3600" i="1" dirty="0" err="1"/>
              <a:t>resta_cad</a:t>
            </a:r>
            <a:r>
              <a:rPr lang="es-ES" sz="3600" i="1" dirty="0"/>
              <a:t> </a:t>
            </a:r>
            <a:r>
              <a:rPr lang="es-ES" sz="3600" dirty="0"/>
              <a:t>para construir C y luego imprimir contenido de </a:t>
            </a:r>
            <a:r>
              <a:rPr lang="es-ES" sz="3600" dirty="0" smtClean="0"/>
              <a:t>la cadena </a:t>
            </a:r>
            <a:r>
              <a:rPr lang="es-ES" sz="3600" dirty="0"/>
              <a:t>resultante </a:t>
            </a:r>
            <a:r>
              <a:rPr lang="es-ES" sz="3600" dirty="0" smtClean="0"/>
              <a:t>C.</a:t>
            </a:r>
          </a:p>
          <a:p>
            <a:r>
              <a:rPr lang="es-ES" sz="3600" smtClean="0"/>
              <a:t>Entrega </a:t>
            </a:r>
            <a:r>
              <a:rPr lang="es-ES" sz="3600" smtClean="0"/>
              <a:t>01/06/2023</a:t>
            </a:r>
          </a:p>
        </p:txBody>
      </p:sp>
    </p:spTree>
    <p:extLst>
      <p:ext uri="{BB962C8B-B14F-4D97-AF65-F5344CB8AC3E}">
        <p14:creationId xmlns:p14="http://schemas.microsoft.com/office/powerpoint/2010/main" val="1089548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FF00"/>
      </a:dk1>
      <a:lt1>
        <a:sysClr val="window" lastClr="000033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5958</TotalTime>
  <Words>326</Words>
  <Application>Microsoft Office PowerPoint</Application>
  <PresentationFormat>Panorámica</PresentationFormat>
  <Paragraphs>77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1" baseType="lpstr">
      <vt:lpstr>Arial</vt:lpstr>
      <vt:lpstr>Bradley Hand ITC</vt:lpstr>
      <vt:lpstr>Calibri</vt:lpstr>
      <vt:lpstr>Calibri Light</vt:lpstr>
      <vt:lpstr>Tema de Office</vt:lpstr>
      <vt:lpstr>Trimestre: 23-I uea: Programación Estructurada (1151038)  Grupo CSI06; Horario: Lu-Mie-Vie, 8:30—10:00 Prof. Gueorgi Khatchatourov, ayudante Carlos Yoshimar Hernández Badillo RESUMENES DEL CURSO Tema: 27 Apuntadores (Punteros) : continuación del tema </vt:lpstr>
      <vt:lpstr>Nombre de arreglo como apuntador; representación interna de arreglos</vt:lpstr>
      <vt:lpstr>Uso de apuntadores en funciones; comparen dos códigos equivalentes: </vt:lpstr>
      <vt:lpstr>En el siguiente código aplicación de cada de los dos códigos da el mismo resultado (¡pruébenlo!)</vt:lpstr>
      <vt:lpstr>Ejercicios</vt:lpstr>
      <vt:lpstr>Tarea 5</vt:lpstr>
    </vt:vector>
  </TitlesOfParts>
  <Company>UAM Azcapotzalco División de CBI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Trimestre: 20-I uea: Programación Estructurada (1151038)  Grupo CTG03; Horario: Lu-Mie-Vie 8:30—10:00  RESUMENES DEL CURSO Sección: 02_IDE_02</dc:title>
  <dc:creator>xgeorge</dc:creator>
  <cp:lastModifiedBy>Cuenta Microsoft</cp:lastModifiedBy>
  <cp:revision>380</cp:revision>
  <dcterms:created xsi:type="dcterms:W3CDTF">2020-04-14T22:16:00Z</dcterms:created>
  <dcterms:modified xsi:type="dcterms:W3CDTF">2023-05-26T02:30:28Z</dcterms:modified>
</cp:coreProperties>
</file>