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20" r:id="rId3"/>
    <p:sldId id="327" r:id="rId4"/>
    <p:sldId id="324" r:id="rId5"/>
    <p:sldId id="325" r:id="rId6"/>
    <p:sldId id="326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85" d="100"/>
          <a:sy n="85" d="100"/>
        </p:scale>
        <p:origin x="7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4400" b="1" dirty="0"/>
              <a:t>Trimestre:</a:t>
            </a:r>
            <a:r>
              <a:rPr lang="es-MX" sz="4400" dirty="0"/>
              <a:t> 23-I</a:t>
            </a:r>
            <a:br>
              <a:rPr lang="es-MX" sz="4400" dirty="0"/>
            </a:br>
            <a:r>
              <a:rPr lang="es-MX" sz="4400" b="1" dirty="0" err="1"/>
              <a:t>uea</a:t>
            </a:r>
            <a:r>
              <a:rPr lang="es-MX" sz="4400" b="1" dirty="0"/>
              <a:t>:</a:t>
            </a:r>
            <a:r>
              <a:rPr lang="es-MX" sz="4400" dirty="0"/>
              <a:t> Programación Estructurada (1151038)</a:t>
            </a:r>
            <a:br>
              <a:rPr lang="es-MX" sz="4400" dirty="0"/>
            </a:br>
            <a:r>
              <a:rPr lang="es-MX" sz="4400" dirty="0"/>
              <a:t> </a:t>
            </a:r>
            <a:r>
              <a:rPr lang="es-MX" sz="4400" b="1" dirty="0"/>
              <a:t>Grupo</a:t>
            </a:r>
            <a:r>
              <a:rPr lang="es-MX" sz="4400" dirty="0"/>
              <a:t> </a:t>
            </a:r>
            <a:r>
              <a:rPr lang="es-ES" sz="4000" dirty="0"/>
              <a:t>CSI06</a:t>
            </a:r>
            <a:r>
              <a:rPr lang="es-MX" sz="4400" dirty="0"/>
              <a:t>; </a:t>
            </a:r>
            <a:r>
              <a:rPr lang="es-MX" sz="4400" b="1" dirty="0"/>
              <a:t>Horario:</a:t>
            </a:r>
            <a:r>
              <a:rPr lang="es-MX" sz="4400" dirty="0"/>
              <a:t> Lu-Mie-Vie, </a:t>
            </a:r>
            <a:r>
              <a:rPr lang="es-MX" sz="4400" dirty="0" smtClean="0"/>
              <a:t>8:30—10:00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Badillo </a:t>
            </a:r>
            <a:r>
              <a:rPr lang="es-ES" sz="3600" b="1" dirty="0" smtClean="0"/>
              <a:t/>
            </a:r>
            <a:br>
              <a:rPr lang="es-ES" sz="3600" b="1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>
                <a:latin typeface="Bradley Hand ITC" panose="03070402050302030203" pitchFamily="66" charset="0"/>
              </a:rPr>
              <a:t>Tema</a:t>
            </a:r>
            <a:r>
              <a:rPr lang="es-MX" sz="3600" dirty="0" smtClean="0"/>
              <a:t>: 26 Apuntadores</a:t>
            </a:r>
            <a:r>
              <a:rPr lang="es-419" sz="3600" dirty="0" smtClean="0"/>
              <a:t> </a:t>
            </a:r>
            <a:r>
              <a:rPr lang="es-419" sz="3600" dirty="0"/>
              <a:t>(</a:t>
            </a:r>
            <a:r>
              <a:rPr lang="es-MX" sz="3600" dirty="0"/>
              <a:t>Punteros) : </a:t>
            </a:r>
            <a:r>
              <a:rPr lang="es-MX" sz="3600" dirty="0" smtClean="0"/>
              <a:t>inicio del tema 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s-MX" sz="2800" dirty="0" smtClean="0"/>
          </a:p>
          <a:p>
            <a:endParaRPr lang="es-MX" sz="2800" dirty="0" smtClean="0"/>
          </a:p>
          <a:p>
            <a:r>
              <a:rPr lang="es-419" sz="2800" dirty="0" smtClean="0"/>
              <a:t>Resumen: </a:t>
            </a:r>
            <a:r>
              <a:rPr lang="es-419" sz="2800" u="sng" dirty="0" smtClean="0"/>
              <a:t>Apuntadores (</a:t>
            </a:r>
            <a:r>
              <a:rPr lang="es-MX" sz="2800" u="sng" dirty="0" smtClean="0"/>
              <a:t>Punteros) </a:t>
            </a:r>
            <a:r>
              <a:rPr lang="es-419" sz="2800" u="sng" dirty="0" smtClean="0"/>
              <a:t>son variables cuyos valores representan </a:t>
            </a:r>
            <a:r>
              <a:rPr lang="es-419" sz="2800" u="sng" dirty="0"/>
              <a:t>ubicaciones de otras variables en la memoria operativa</a:t>
            </a:r>
            <a:endParaRPr lang="es-419" sz="2800" u="sng" dirty="0" smtClean="0"/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Ejemplos con comentarios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sz="3600" dirty="0"/>
              <a:t> </a:t>
            </a:r>
            <a:r>
              <a:rPr lang="es-MX" sz="3600" dirty="0" smtClean="0"/>
              <a:t>  </a:t>
            </a:r>
            <a:r>
              <a:rPr lang="es-MX" sz="3600" dirty="0" err="1" smtClean="0"/>
              <a:t>int</a:t>
            </a:r>
            <a:r>
              <a:rPr lang="es-MX" sz="3600" dirty="0" smtClean="0"/>
              <a:t> i, j, *pi; //&lt;-- </a:t>
            </a:r>
            <a:r>
              <a:rPr lang="es-MX" sz="3600" dirty="0" err="1"/>
              <a:t>declaracion</a:t>
            </a:r>
            <a:r>
              <a:rPr lang="es-MX" sz="3600" dirty="0"/>
              <a:t> de variables enteras </a:t>
            </a:r>
            <a:r>
              <a:rPr lang="es-MX" sz="3600" dirty="0" smtClean="0"/>
              <a:t>i, </a:t>
            </a:r>
            <a:r>
              <a:rPr lang="es-MX" sz="3600" dirty="0"/>
              <a:t>j</a:t>
            </a:r>
            <a:endParaRPr lang="es-ES" sz="3600" dirty="0"/>
          </a:p>
          <a:p>
            <a:pPr marL="0" indent="0">
              <a:buNone/>
            </a:pPr>
            <a:r>
              <a:rPr lang="es-MX" sz="3600" dirty="0" smtClean="0"/>
              <a:t>  </a:t>
            </a:r>
            <a:r>
              <a:rPr lang="es-MX" sz="3600" dirty="0"/>
              <a:t>	 </a:t>
            </a:r>
            <a:r>
              <a:rPr lang="es-MX" sz="3600" dirty="0" smtClean="0"/>
              <a:t>          </a:t>
            </a:r>
            <a:r>
              <a:rPr lang="es-MX" sz="3600" dirty="0"/>
              <a:t>// </a:t>
            </a:r>
            <a:r>
              <a:rPr lang="es-MX" sz="3600" dirty="0" smtClean="0"/>
              <a:t>  y la variable-apuntador </a:t>
            </a:r>
            <a:r>
              <a:rPr lang="es-MX" sz="3600" dirty="0"/>
              <a:t>'pi' que puede apuntar </a:t>
            </a:r>
            <a:endParaRPr lang="es-ES" sz="3600" dirty="0"/>
          </a:p>
          <a:p>
            <a:pPr marL="0" indent="0">
              <a:buNone/>
            </a:pPr>
            <a:r>
              <a:rPr lang="es-MX" sz="3600" dirty="0" smtClean="0"/>
              <a:t>                     //  a cualquiera </a:t>
            </a:r>
            <a:r>
              <a:rPr lang="es-MX" sz="3600" dirty="0"/>
              <a:t>variable </a:t>
            </a:r>
            <a:r>
              <a:rPr lang="es-MX" sz="3600" dirty="0" smtClean="0"/>
              <a:t>entera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    i=1</a:t>
            </a:r>
            <a:r>
              <a:rPr lang="es-MX" sz="3600" dirty="0" smtClean="0"/>
              <a:t>;          </a:t>
            </a:r>
            <a:r>
              <a:rPr lang="es-ES" sz="3600" dirty="0" smtClean="0"/>
              <a:t>// </a:t>
            </a:r>
            <a:r>
              <a:rPr lang="es-ES" sz="3600" dirty="0"/>
              <a:t>&lt;-- inicializar </a:t>
            </a:r>
            <a:r>
              <a:rPr lang="es-ES" sz="3600" dirty="0" smtClean="0"/>
              <a:t>'i' con 1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    pi=&amp;i</a:t>
            </a:r>
            <a:r>
              <a:rPr lang="es-MX" sz="3600" dirty="0" smtClean="0"/>
              <a:t>;</a:t>
            </a:r>
            <a:r>
              <a:rPr lang="es-MX" sz="3600" dirty="0"/>
              <a:t> </a:t>
            </a:r>
            <a:r>
              <a:rPr lang="es-MX" sz="3600" dirty="0" smtClean="0"/>
              <a:t>   /* Operador  &amp; </a:t>
            </a:r>
            <a:r>
              <a:rPr lang="es-MX" sz="3600" dirty="0" smtClean="0">
                <a:latin typeface="Buxton Sketch" panose="03080500000500000004" pitchFamily="66" charset="0"/>
              </a:rPr>
              <a:t>se aplica a una variable tradicional </a:t>
            </a:r>
          </a:p>
          <a:p>
            <a:pPr marL="0" indent="0">
              <a:buNone/>
            </a:pPr>
            <a:r>
              <a:rPr lang="es-MX" sz="3600" dirty="0">
                <a:latin typeface="Buxton Sketch" panose="03080500000500000004" pitchFamily="66" charset="0"/>
              </a:rPr>
              <a:t> </a:t>
            </a:r>
            <a:r>
              <a:rPr lang="es-MX" sz="3600" dirty="0" smtClean="0">
                <a:latin typeface="Buxton Sketch" panose="03080500000500000004" pitchFamily="66" charset="0"/>
              </a:rPr>
              <a:t>                      para obtener su ubicación en memoria operativa; </a:t>
            </a:r>
          </a:p>
          <a:p>
            <a:pPr marL="0" indent="0">
              <a:buNone/>
            </a:pPr>
            <a:r>
              <a:rPr lang="es-MX" sz="3600" dirty="0">
                <a:latin typeface="Buxton Sketch" panose="03080500000500000004" pitchFamily="66" charset="0"/>
              </a:rPr>
              <a:t> </a:t>
            </a:r>
            <a:r>
              <a:rPr lang="es-MX" sz="3600" dirty="0" smtClean="0">
                <a:latin typeface="Buxton Sketch" panose="03080500000500000004" pitchFamily="66" charset="0"/>
              </a:rPr>
              <a:t>                      aquí se inicializa valor de </a:t>
            </a:r>
            <a:r>
              <a:rPr lang="es-MX" sz="3600" i="1" dirty="0" smtClean="0"/>
              <a:t>pi</a:t>
            </a:r>
            <a:r>
              <a:rPr lang="es-MX" sz="3600" dirty="0" smtClean="0"/>
              <a:t> </a:t>
            </a:r>
            <a:r>
              <a:rPr lang="es-MX" sz="3600" dirty="0">
                <a:latin typeface="Buxton Sketch" panose="03080500000500000004" pitchFamily="66" charset="0"/>
              </a:rPr>
              <a:t>con la </a:t>
            </a:r>
            <a:r>
              <a:rPr lang="es-MX" sz="3600" dirty="0" err="1">
                <a:latin typeface="Buxton Sketch" panose="03080500000500000004" pitchFamily="66" charset="0"/>
              </a:rPr>
              <a:t>ubicacion</a:t>
            </a:r>
            <a:r>
              <a:rPr lang="es-MX" sz="3600" dirty="0">
                <a:latin typeface="Buxton Sketch" panose="03080500000500000004" pitchFamily="66" charset="0"/>
              </a:rPr>
              <a:t> de </a:t>
            </a:r>
            <a:r>
              <a:rPr lang="es-MX" sz="3600" dirty="0" smtClean="0"/>
              <a:t>i*/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    *pi=2; 	</a:t>
            </a:r>
            <a:r>
              <a:rPr lang="es-MX" sz="3600" dirty="0" smtClean="0"/>
              <a:t>/* Operador * </a:t>
            </a:r>
            <a:r>
              <a:rPr lang="es-MX" sz="3600" dirty="0">
                <a:latin typeface="Buxton Sketch" panose="03080500000500000004" pitchFamily="66" charset="0"/>
              </a:rPr>
              <a:t>antes de un puntero significa </a:t>
            </a:r>
            <a:r>
              <a:rPr lang="es-MX" sz="3600" dirty="0" smtClean="0"/>
              <a:t>“valor en la </a:t>
            </a:r>
          </a:p>
          <a:p>
            <a:pPr marL="0" indent="0">
              <a:buNone/>
            </a:pPr>
            <a:r>
              <a:rPr lang="es-MX" sz="3600" dirty="0"/>
              <a:t> </a:t>
            </a:r>
            <a:r>
              <a:rPr lang="es-MX" sz="3600" dirty="0" smtClean="0"/>
              <a:t>                        ubicación apuntada”; </a:t>
            </a:r>
            <a:r>
              <a:rPr lang="es-MX" sz="3600" dirty="0">
                <a:latin typeface="Buxton Sketch" panose="03080500000500000004" pitchFamily="66" charset="0"/>
              </a:rPr>
              <a:t>este operador de asignación </a:t>
            </a:r>
            <a:endParaRPr lang="es-MX" sz="3600" dirty="0" smtClean="0">
              <a:latin typeface="Buxton Sketch" panose="03080500000500000004" pitchFamily="66" charset="0"/>
            </a:endParaRPr>
          </a:p>
          <a:p>
            <a:pPr marL="0" indent="0">
              <a:buNone/>
            </a:pPr>
            <a:r>
              <a:rPr lang="es-MX" sz="3600" dirty="0">
                <a:latin typeface="Buxton Sketch" panose="03080500000500000004" pitchFamily="66" charset="0"/>
              </a:rPr>
              <a:t> </a:t>
            </a:r>
            <a:r>
              <a:rPr lang="es-MX" sz="3600" dirty="0" smtClean="0">
                <a:latin typeface="Buxton Sketch" panose="03080500000500000004" pitchFamily="66" charset="0"/>
              </a:rPr>
              <a:t>                        </a:t>
            </a:r>
            <a:r>
              <a:rPr lang="es-MX" sz="3600" dirty="0" err="1" smtClean="0">
                <a:latin typeface="Buxton Sketch" panose="03080500000500000004" pitchFamily="66" charset="0"/>
              </a:rPr>
              <a:t>implicitamente</a:t>
            </a:r>
            <a:r>
              <a:rPr lang="es-MX" sz="3600" dirty="0" smtClean="0">
                <a:latin typeface="Buxton Sketch" panose="03080500000500000004" pitchFamily="66" charset="0"/>
              </a:rPr>
              <a:t>  </a:t>
            </a:r>
            <a:r>
              <a:rPr lang="es-MX" sz="3600" dirty="0">
                <a:latin typeface="Buxton Sketch" panose="03080500000500000004" pitchFamily="66" charset="0"/>
              </a:rPr>
              <a:t>sustituye</a:t>
            </a:r>
            <a:r>
              <a:rPr lang="es-MX" sz="3600" dirty="0" smtClean="0"/>
              <a:t> </a:t>
            </a:r>
            <a:r>
              <a:rPr lang="es-MX" sz="3600" dirty="0"/>
              <a:t>i </a:t>
            </a:r>
            <a:r>
              <a:rPr lang="es-MX" sz="3600" dirty="0">
                <a:latin typeface="Buxton Sketch" panose="03080500000500000004" pitchFamily="66" charset="0"/>
              </a:rPr>
              <a:t>por</a:t>
            </a:r>
            <a:r>
              <a:rPr lang="es-MX" sz="3600" dirty="0"/>
              <a:t> </a:t>
            </a:r>
            <a:r>
              <a:rPr lang="es-MX" sz="3600" dirty="0" smtClean="0"/>
              <a:t>2 */</a:t>
            </a:r>
            <a:r>
              <a:rPr lang="es-MX" sz="3600" dirty="0"/>
              <a:t/>
            </a:r>
            <a:br>
              <a:rPr lang="es-MX" sz="3600" dirty="0"/>
            </a:br>
            <a:endParaRPr lang="es-MX" sz="3400" dirty="0" smtClean="0"/>
          </a:p>
        </p:txBody>
      </p:sp>
    </p:spTree>
    <p:extLst>
      <p:ext uri="{BB962C8B-B14F-4D97-AF65-F5344CB8AC3E}">
        <p14:creationId xmlns:p14="http://schemas.microsoft.com/office/powerpoint/2010/main" val="261430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 </a:t>
            </a:r>
            <a:r>
              <a:rPr lang="es-MX" sz="3600" b="1" dirty="0" smtClean="0"/>
              <a:t>Variables ordinarias vs. apuntadores</a:t>
            </a:r>
            <a:endParaRPr lang="es-ES" sz="3600" b="1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419" sz="3600" dirty="0" err="1" smtClean="0"/>
              <a:t>float</a:t>
            </a:r>
            <a:r>
              <a:rPr lang="es-419" sz="3600" dirty="0" smtClean="0"/>
              <a:t> x; /*</a:t>
            </a:r>
            <a:r>
              <a:rPr lang="es-419" sz="3600" dirty="0" smtClean="0">
                <a:latin typeface="Bradley Hand ITC" panose="03070402050302030203" pitchFamily="66" charset="0"/>
              </a:rPr>
              <a:t>es variable ordinaria, </a:t>
            </a:r>
            <a:r>
              <a:rPr lang="es-419" sz="3600" b="1" u="sng" dirty="0" smtClean="0">
                <a:latin typeface="Bradley Hand ITC" panose="03070402050302030203" pitchFamily="66" charset="0"/>
              </a:rPr>
              <a:t>su valor es un número </a:t>
            </a:r>
            <a:r>
              <a:rPr lang="es-419" sz="3600" dirty="0" smtClean="0">
                <a:latin typeface="Bradley Hand ITC" panose="03070402050302030203" pitchFamily="66" charset="0"/>
              </a:rPr>
              <a:t>que representa cantidad de algo (por ejemplo</a:t>
            </a:r>
            <a:r>
              <a:rPr lang="es-419" sz="3600" dirty="0" smtClean="0"/>
              <a:t> ‘</a:t>
            </a:r>
            <a:r>
              <a:rPr lang="es-419" sz="3600" i="1" dirty="0" smtClean="0"/>
              <a:t>tres kilómetros por hora</a:t>
            </a:r>
            <a:r>
              <a:rPr lang="es-419" sz="3600" dirty="0" smtClean="0"/>
              <a:t>’)  */</a:t>
            </a:r>
          </a:p>
          <a:p>
            <a:pPr marL="0" indent="0">
              <a:buNone/>
            </a:pPr>
            <a:endParaRPr lang="es-419" sz="3600" dirty="0" smtClean="0"/>
          </a:p>
          <a:p>
            <a:pPr marL="0" indent="0">
              <a:buNone/>
            </a:pPr>
            <a:r>
              <a:rPr lang="es-419" sz="3600" dirty="0" err="1" smtClean="0"/>
              <a:t>float</a:t>
            </a:r>
            <a:r>
              <a:rPr lang="es-419" sz="3600" dirty="0" smtClean="0"/>
              <a:t> *p; /* </a:t>
            </a:r>
            <a:r>
              <a:rPr lang="es-419" sz="3600" dirty="0">
                <a:latin typeface="Bradley Hand ITC" panose="03070402050302030203" pitchFamily="66" charset="0"/>
              </a:rPr>
              <a:t>es variable tipo apuntador a flotante, </a:t>
            </a:r>
            <a:r>
              <a:rPr lang="es-419" sz="3600" b="1" u="sng" dirty="0">
                <a:latin typeface="Bradley Hand ITC" panose="03070402050302030203" pitchFamily="66" charset="0"/>
              </a:rPr>
              <a:t>su valor representa una dirección en RAM </a:t>
            </a:r>
            <a:r>
              <a:rPr lang="es-419" sz="3600" dirty="0">
                <a:latin typeface="Bradley Hand ITC" panose="03070402050302030203" pitchFamily="66" charset="0"/>
              </a:rPr>
              <a:t>(memoria operativa de computadora) en la cual se ubica un valor flotante </a:t>
            </a:r>
            <a:r>
              <a:rPr lang="es-419" sz="3600" dirty="0" smtClean="0"/>
              <a:t>*/</a:t>
            </a:r>
            <a:r>
              <a:rPr lang="es-MX" sz="3600" dirty="0"/>
              <a:t/>
            </a:r>
            <a:br>
              <a:rPr lang="es-MX" sz="3600" dirty="0"/>
            </a:br>
            <a:endParaRPr lang="es-MX" sz="3600" dirty="0" smtClean="0"/>
          </a:p>
          <a:p>
            <a:pPr marL="0" indent="0">
              <a:buNone/>
            </a:pPr>
            <a:r>
              <a:rPr lang="es-MX" sz="3600" dirty="0" smtClean="0"/>
              <a:t>¡Valor de un apuntador es valido solo al momento de ejecución! </a:t>
            </a:r>
            <a:r>
              <a:rPr lang="es-MX" sz="3600" u="sng" dirty="0" smtClean="0"/>
              <a:t>Un apuntador en dos ejecuciones de mismo código puede tener dos valores diferentes</a:t>
            </a:r>
            <a:endParaRPr lang="es-MX" sz="3400" u="sng" dirty="0" smtClean="0"/>
          </a:p>
        </p:txBody>
      </p:sp>
    </p:spTree>
    <p:extLst>
      <p:ext uri="{BB962C8B-B14F-4D97-AF65-F5344CB8AC3E}">
        <p14:creationId xmlns:p14="http://schemas.microsoft.com/office/powerpoint/2010/main" val="424905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ES" sz="3600" i="1" dirty="0" smtClean="0"/>
              <a:t>Resumen importante de la diapositiva anterior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r>
              <a:rPr lang="es-419" sz="3400" dirty="0" smtClean="0"/>
              <a:t>Trabajando con apuntadores se usan dos operadores con el sentido mutuamente contrario:</a:t>
            </a:r>
          </a:p>
          <a:p>
            <a:pPr lvl="1"/>
            <a:r>
              <a:rPr lang="es-MX" dirty="0"/>
              <a:t>&amp; </a:t>
            </a:r>
            <a:r>
              <a:rPr lang="es-MX" dirty="0" smtClean="0"/>
              <a:t>-- se aplica a una variable normal para obtener ubicación de esta variable </a:t>
            </a:r>
            <a:endParaRPr lang="es-ES" dirty="0"/>
          </a:p>
          <a:p>
            <a:pPr lvl="1"/>
            <a:r>
              <a:rPr lang="es-MX" dirty="0"/>
              <a:t> * </a:t>
            </a:r>
            <a:r>
              <a:rPr lang="es-MX" dirty="0" smtClean="0"/>
              <a:t>-- se aplica a un puntero y significa valor (tradicional) en la ubicación apuntada </a:t>
            </a:r>
            <a:r>
              <a:rPr lang="es-MX" dirty="0"/>
              <a:t>por </a:t>
            </a:r>
            <a:r>
              <a:rPr lang="es-MX" dirty="0" smtClean="0"/>
              <a:t>el puntero </a:t>
            </a:r>
            <a:r>
              <a:rPr lang="es-MX" dirty="0"/>
              <a:t>) </a:t>
            </a:r>
            <a:endParaRPr lang="es-MX" sz="3400" dirty="0"/>
          </a:p>
          <a:p>
            <a:pPr lvl="1"/>
            <a:endParaRPr lang="es-MX" sz="3400" dirty="0" smtClean="0"/>
          </a:p>
          <a:p>
            <a:r>
              <a:rPr lang="es-MX" dirty="0" smtClean="0"/>
              <a:t>Símbolo * en la declaración tiene otro sentido que en el operador de asignación</a:t>
            </a:r>
          </a:p>
        </p:txBody>
      </p:sp>
    </p:spTree>
    <p:extLst>
      <p:ext uri="{BB962C8B-B14F-4D97-AF65-F5344CB8AC3E}">
        <p14:creationId xmlns:p14="http://schemas.microsoft.com/office/powerpoint/2010/main" val="108954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858946"/>
          </a:xfrm>
        </p:spPr>
        <p:txBody>
          <a:bodyPr>
            <a:normAutofit fontScale="90000"/>
          </a:bodyPr>
          <a:lstStyle/>
          <a:p>
            <a:r>
              <a:rPr lang="es-MX" sz="3600" dirty="0"/>
              <a:t>Ejercicio: Analizar el siguiente código y </a:t>
            </a:r>
            <a:r>
              <a:rPr lang="es-MX" sz="3600" dirty="0" smtClean="0"/>
              <a:t>predecir los </a:t>
            </a:r>
            <a:r>
              <a:rPr lang="es-MX" sz="3600" dirty="0"/>
              <a:t>resultados de su ejecución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78009" y="1263684"/>
            <a:ext cx="5119138" cy="527292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1"/>
            <a:endParaRPr lang="es-ES" dirty="0"/>
          </a:p>
          <a:p>
            <a:pPr marL="0" indent="0">
              <a:buNone/>
            </a:pPr>
            <a:r>
              <a:rPr lang="en-US" dirty="0"/>
              <a:t>#include "</a:t>
            </a:r>
            <a:r>
              <a:rPr lang="en-US" dirty="0" err="1"/>
              <a:t>stdafx.h</a:t>
            </a:r>
            <a:r>
              <a:rPr lang="en-US" dirty="0"/>
              <a:t>"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 </a:t>
            </a:r>
            <a:endParaRPr lang="es-ES" dirty="0"/>
          </a:p>
          <a:p>
            <a:pPr marL="0" indent="0">
              <a:buNone/>
            </a:pPr>
            <a:r>
              <a:rPr lang="es-MX" sz="2400" dirty="0" err="1"/>
              <a:t>int</a:t>
            </a:r>
            <a:r>
              <a:rPr lang="es-MX" sz="2400" dirty="0"/>
              <a:t> </a:t>
            </a:r>
            <a:r>
              <a:rPr lang="es-MX" sz="2400" dirty="0" err="1"/>
              <a:t>main</a:t>
            </a:r>
            <a:r>
              <a:rPr lang="es-MX" sz="2400" dirty="0"/>
              <a:t>()</a:t>
            </a:r>
            <a:br>
              <a:rPr lang="es-MX" sz="2400" dirty="0"/>
            </a:br>
            <a:r>
              <a:rPr lang="es-MX" sz="2400" dirty="0"/>
              <a:t>{   </a:t>
            </a:r>
            <a:r>
              <a:rPr lang="es-MX" sz="2400" dirty="0" err="1"/>
              <a:t>int</a:t>
            </a:r>
            <a:r>
              <a:rPr lang="es-MX" sz="2400" dirty="0"/>
              <a:t> i, j, *pi;</a:t>
            </a:r>
            <a:r>
              <a:rPr lang="es-MX" dirty="0"/>
              <a:t> </a:t>
            </a:r>
            <a:endParaRPr lang="es-ES" sz="3200" dirty="0"/>
          </a:p>
          <a:p>
            <a:pPr marL="0" indent="0">
              <a:buNone/>
            </a:pPr>
            <a:r>
              <a:rPr lang="es-MX" dirty="0"/>
              <a:t>	</a:t>
            </a:r>
            <a:r>
              <a:rPr lang="es-MX" sz="2400" dirty="0"/>
              <a:t/>
            </a:r>
            <a:br>
              <a:rPr lang="es-MX" sz="2400" dirty="0"/>
            </a:br>
            <a:r>
              <a:rPr lang="es-MX" sz="2400" dirty="0"/>
              <a:t>    i=1; </a:t>
            </a:r>
            <a:r>
              <a:rPr lang="es-MX" dirty="0"/>
              <a:t/>
            </a:r>
            <a:br>
              <a:rPr lang="es-MX" dirty="0"/>
            </a:br>
            <a:r>
              <a:rPr lang="es-MX" dirty="0"/>
              <a:t>    pi=&amp;i</a:t>
            </a:r>
            <a:r>
              <a:rPr lang="es-MX" dirty="0" smtClean="0"/>
              <a:t>;</a:t>
            </a:r>
          </a:p>
          <a:p>
            <a:pPr marL="0" indent="0">
              <a:buNone/>
            </a:pPr>
            <a:r>
              <a:rPr lang="es-MX" dirty="0" smtClean="0"/>
              <a:t> </a:t>
            </a:r>
            <a:r>
              <a:rPr lang="es-MX" dirty="0"/>
              <a:t>    *pi=2; </a:t>
            </a:r>
            <a:endParaRPr lang="es-MX" dirty="0" smtClean="0"/>
          </a:p>
          <a:p>
            <a:pPr marL="0" indent="0">
              <a:buNone/>
            </a:pPr>
            <a:r>
              <a:rPr lang="es-MX" dirty="0"/>
              <a:t>    </a:t>
            </a:r>
            <a:r>
              <a:rPr lang="es-MX" dirty="0" err="1"/>
              <a:t>printf</a:t>
            </a:r>
            <a:r>
              <a:rPr lang="es-MX" dirty="0"/>
              <a:t>(" i=%d \n", i);</a:t>
            </a:r>
            <a:br>
              <a:rPr lang="es-MX" dirty="0"/>
            </a:br>
            <a:r>
              <a:rPr lang="es-MX" dirty="0"/>
              <a:t>    </a:t>
            </a:r>
            <a:r>
              <a:rPr lang="es-MX" dirty="0" err="1"/>
              <a:t>printf</a:t>
            </a:r>
            <a:r>
              <a:rPr lang="es-MX" dirty="0"/>
              <a:t>(" pi=%</a:t>
            </a:r>
            <a:r>
              <a:rPr lang="es-MX" dirty="0" err="1"/>
              <a:t>ld</a:t>
            </a:r>
            <a:r>
              <a:rPr lang="es-MX" dirty="0"/>
              <a:t> \n", pi); </a:t>
            </a:r>
            <a:endParaRPr lang="es-ES" dirty="0"/>
          </a:p>
          <a:p>
            <a:pPr lvl="1"/>
            <a:endParaRPr lang="es-ES" dirty="0" smtClean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6335434" y="1263684"/>
            <a:ext cx="4818607" cy="519478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    </a:t>
            </a:r>
            <a:r>
              <a:rPr lang="en-US" dirty="0" err="1"/>
              <a:t>i</a:t>
            </a:r>
            <a:r>
              <a:rPr lang="en-US" dirty="0"/>
              <a:t>=2**pi; </a:t>
            </a:r>
            <a:r>
              <a:rPr lang="en-US" dirty="0" smtClean="0"/>
              <a:t>//</a:t>
            </a:r>
            <a:r>
              <a:rPr lang="en-US" dirty="0"/>
              <a:t>2**</a:t>
            </a:r>
            <a:r>
              <a:rPr lang="en-US" dirty="0" smtClean="0"/>
              <a:t>pi </a:t>
            </a:r>
            <a:r>
              <a:rPr lang="en-US" dirty="0" err="1" smtClean="0"/>
              <a:t>es</a:t>
            </a:r>
            <a:r>
              <a:rPr lang="en-US" dirty="0" smtClean="0"/>
              <a:t>  2*(*pi)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  </a:t>
            </a:r>
            <a:r>
              <a:rPr lang="en-US" dirty="0" err="1"/>
              <a:t>printf</a:t>
            </a:r>
            <a:r>
              <a:rPr lang="en-US" dirty="0"/>
              <a:t>(" </a:t>
            </a:r>
            <a:r>
              <a:rPr lang="en-US" dirty="0" err="1"/>
              <a:t>i</a:t>
            </a:r>
            <a:r>
              <a:rPr lang="en-US" dirty="0"/>
              <a:t>=%d \n", </a:t>
            </a:r>
            <a:r>
              <a:rPr lang="en-US" dirty="0" err="1"/>
              <a:t>i</a:t>
            </a:r>
            <a:r>
              <a:rPr lang="en-US" dirty="0"/>
              <a:t>);</a:t>
            </a:r>
            <a:endParaRPr lang="es-ES" dirty="0"/>
          </a:p>
          <a:p>
            <a:pPr marL="0" indent="0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es-ES" dirty="0"/>
              <a:t>    </a:t>
            </a:r>
            <a:r>
              <a:rPr lang="es-MX" dirty="0" err="1"/>
              <a:t>printf</a:t>
            </a:r>
            <a:r>
              <a:rPr lang="es-MX" dirty="0"/>
              <a:t>(" pi=%</a:t>
            </a:r>
            <a:r>
              <a:rPr lang="es-MX" dirty="0" err="1"/>
              <a:t>ld</a:t>
            </a:r>
            <a:r>
              <a:rPr lang="es-MX" dirty="0"/>
              <a:t> \n", pi);</a:t>
            </a:r>
            <a:br>
              <a:rPr lang="es-MX" dirty="0"/>
            </a:br>
            <a:r>
              <a:rPr lang="es-MX" dirty="0"/>
              <a:t>    pi=&amp;j;</a:t>
            </a:r>
            <a:br>
              <a:rPr lang="es-MX" dirty="0"/>
            </a:br>
            <a:r>
              <a:rPr lang="es-MX" dirty="0"/>
              <a:t>    </a:t>
            </a:r>
            <a:r>
              <a:rPr lang="es-MX" dirty="0" err="1"/>
              <a:t>printf</a:t>
            </a:r>
            <a:r>
              <a:rPr lang="es-MX" dirty="0"/>
              <a:t>(" pi=%</a:t>
            </a:r>
            <a:r>
              <a:rPr lang="es-MX" dirty="0" err="1"/>
              <a:t>ld</a:t>
            </a:r>
            <a:r>
              <a:rPr lang="es-MX" dirty="0"/>
              <a:t> \n", pi);</a:t>
            </a:r>
            <a:br>
              <a:rPr lang="es-MX" dirty="0"/>
            </a:br>
            <a:r>
              <a:rPr lang="es-MX" dirty="0"/>
              <a:t>    *pi=2*i; </a:t>
            </a:r>
            <a:endParaRPr lang="es-MX" dirty="0" smtClean="0"/>
          </a:p>
          <a:p>
            <a:pPr marL="0" indent="0">
              <a:buNone/>
            </a:pPr>
            <a:r>
              <a:rPr lang="es-MX" dirty="0"/>
              <a:t>    </a:t>
            </a:r>
            <a:r>
              <a:rPr lang="es-MX" dirty="0" err="1"/>
              <a:t>printf</a:t>
            </a:r>
            <a:r>
              <a:rPr lang="es-MX" dirty="0"/>
              <a:t>(" j=%d \n", j);</a:t>
            </a:r>
            <a:endParaRPr lang="es-ES" dirty="0"/>
          </a:p>
          <a:p>
            <a:pPr marL="457200" lvl="1" indent="0">
              <a:buNone/>
            </a:pPr>
            <a:r>
              <a:rPr lang="en-US" dirty="0" smtClean="0"/>
              <a:t> </a:t>
            </a:r>
            <a:r>
              <a:rPr lang="en-US" dirty="0"/>
              <a:t>return 0;</a:t>
            </a:r>
            <a:endParaRPr lang="es-ES" dirty="0"/>
          </a:p>
          <a:p>
            <a:pPr marL="457200" lvl="1" indent="0">
              <a:buNone/>
            </a:pPr>
            <a:r>
              <a:rPr lang="es-MX" dirty="0"/>
              <a:t>}</a:t>
            </a:r>
            <a:endParaRPr lang="es-ES" dirty="0"/>
          </a:p>
          <a:p>
            <a:pPr marL="457200" lvl="1" indent="0">
              <a:buNone/>
            </a:pPr>
            <a:r>
              <a:rPr lang="es-ES" sz="2000" dirty="0"/>
              <a:t/>
            </a:r>
            <a:br>
              <a:rPr lang="es-ES" sz="2000" dirty="0"/>
            </a:br>
            <a:endParaRPr lang="es-E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s-ES" dirty="0" smtClean="0"/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35776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040450"/>
          </a:xfrm>
        </p:spPr>
        <p:txBody>
          <a:bodyPr>
            <a:normAutofit/>
          </a:bodyPr>
          <a:lstStyle/>
          <a:p>
            <a:r>
              <a:rPr lang="es-ES" sz="3600" i="1" dirty="0" smtClean="0"/>
              <a:t>Otras operaciones sobre punteros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244185"/>
            <a:ext cx="10911673" cy="5252886"/>
          </a:xfrm>
        </p:spPr>
        <p:txBody>
          <a:bodyPr>
            <a:normAutofit fontScale="92500" lnSpcReduction="10000"/>
          </a:bodyPr>
          <a:lstStyle/>
          <a:p>
            <a:r>
              <a:rPr lang="es-419" sz="3400" dirty="0" smtClean="0"/>
              <a:t>Valor de un puntero puede ser incrementado o reducido por una expresión entera. Ejemplo:</a:t>
            </a:r>
          </a:p>
          <a:p>
            <a:pPr marL="0" indent="0">
              <a:buNone/>
            </a:pPr>
            <a:r>
              <a:rPr lang="es-MX" dirty="0" smtClean="0"/>
              <a:t>    </a:t>
            </a:r>
            <a:r>
              <a:rPr lang="es-MX" dirty="0" err="1" smtClean="0"/>
              <a:t>int</a:t>
            </a:r>
            <a:r>
              <a:rPr lang="es-MX" dirty="0" smtClean="0"/>
              <a:t> c[]={1, 100, 2, 99, 33, -1}, </a:t>
            </a:r>
            <a:r>
              <a:rPr lang="es-MX" dirty="0"/>
              <a:t>*</a:t>
            </a:r>
            <a:r>
              <a:rPr lang="es-MX" dirty="0" smtClean="0"/>
              <a:t>p; </a:t>
            </a:r>
            <a:r>
              <a:rPr lang="es-MX" dirty="0"/>
              <a:t>	</a:t>
            </a:r>
            <a:br>
              <a:rPr lang="es-MX" dirty="0"/>
            </a:br>
            <a:r>
              <a:rPr lang="es-MX" dirty="0"/>
              <a:t>    </a:t>
            </a:r>
            <a:r>
              <a:rPr lang="es-MX" dirty="0" smtClean="0"/>
              <a:t>p=&amp;c[3]; //p </a:t>
            </a:r>
            <a:r>
              <a:rPr lang="es-MX" dirty="0" smtClean="0">
                <a:latin typeface="Bradley Hand ITC" panose="03070402050302030203" pitchFamily="66" charset="0"/>
              </a:rPr>
              <a:t>apunta a</a:t>
            </a:r>
            <a:r>
              <a:rPr lang="es-MX" dirty="0" smtClean="0"/>
              <a:t> c[3]; *p </a:t>
            </a:r>
            <a:r>
              <a:rPr lang="es-MX" dirty="0">
                <a:latin typeface="Bradley Hand ITC" panose="03070402050302030203" pitchFamily="66" charset="0"/>
              </a:rPr>
              <a:t>es</a:t>
            </a:r>
            <a:r>
              <a:rPr lang="es-MX" dirty="0" smtClean="0"/>
              <a:t> 99</a:t>
            </a:r>
          </a:p>
          <a:p>
            <a:pPr marL="0" indent="0">
              <a:buNone/>
            </a:pPr>
            <a:r>
              <a:rPr lang="es-MX" dirty="0" smtClean="0"/>
              <a:t>    p++; </a:t>
            </a:r>
            <a:r>
              <a:rPr lang="es-MX" dirty="0"/>
              <a:t>//p </a:t>
            </a:r>
            <a:r>
              <a:rPr lang="es-MX" dirty="0">
                <a:latin typeface="Bradley Hand ITC" panose="03070402050302030203" pitchFamily="66" charset="0"/>
              </a:rPr>
              <a:t>apunta a</a:t>
            </a:r>
            <a:r>
              <a:rPr lang="es-MX" dirty="0"/>
              <a:t> </a:t>
            </a:r>
            <a:r>
              <a:rPr lang="es-MX" dirty="0" smtClean="0"/>
              <a:t>c[4]; </a:t>
            </a:r>
            <a:r>
              <a:rPr lang="es-MX" dirty="0"/>
              <a:t>*p </a:t>
            </a:r>
            <a:r>
              <a:rPr lang="es-MX" dirty="0">
                <a:latin typeface="Bradley Hand ITC" panose="03070402050302030203" pitchFamily="66" charset="0"/>
              </a:rPr>
              <a:t>es </a:t>
            </a:r>
            <a:r>
              <a:rPr lang="es-MX" dirty="0" smtClean="0"/>
              <a:t>33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c[1]+= *(p-3); /*  p-3 </a:t>
            </a:r>
            <a:r>
              <a:rPr lang="es-MX" dirty="0">
                <a:latin typeface="Bradley Hand ITC" panose="03070402050302030203" pitchFamily="66" charset="0"/>
              </a:rPr>
              <a:t>apunta a</a:t>
            </a:r>
            <a:r>
              <a:rPr lang="es-MX" dirty="0" smtClean="0"/>
              <a:t> c[1], </a:t>
            </a:r>
            <a:r>
              <a:rPr lang="es-MX" dirty="0">
                <a:latin typeface="Bradley Hand ITC" panose="03070402050302030203" pitchFamily="66" charset="0"/>
              </a:rPr>
              <a:t>entonces</a:t>
            </a:r>
            <a:r>
              <a:rPr lang="es-MX" dirty="0" smtClean="0"/>
              <a:t> c[1] </a:t>
            </a:r>
            <a:r>
              <a:rPr lang="es-MX" dirty="0">
                <a:latin typeface="Bradley Hand ITC" panose="03070402050302030203" pitchFamily="66" charset="0"/>
              </a:rPr>
              <a:t>se incrementa </a:t>
            </a:r>
          </a:p>
          <a:p>
            <a:pPr marL="0" indent="0">
              <a:buNone/>
            </a:pPr>
            <a:r>
              <a:rPr lang="es-MX" dirty="0">
                <a:latin typeface="Bradley Hand ITC" panose="03070402050302030203" pitchFamily="66" charset="0"/>
              </a:rPr>
              <a:t>                              por si mismo</a:t>
            </a:r>
            <a:r>
              <a:rPr lang="es-MX" dirty="0" smtClean="0"/>
              <a:t>*/</a:t>
            </a:r>
            <a:endParaRPr lang="es-MX" dirty="0"/>
          </a:p>
          <a:p>
            <a:pPr marL="0" indent="0">
              <a:buNone/>
            </a:pPr>
            <a:r>
              <a:rPr lang="es-MX" dirty="0" smtClean="0"/>
              <a:t>En las operaciones, se permite restar de un puntero a otro, pero no se puede sumar dos punteros. Por ejemplo el código anterior se puede extender así: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</a:t>
            </a:r>
            <a:r>
              <a:rPr lang="es-MX" dirty="0" err="1" smtClean="0"/>
              <a:t>int</a:t>
            </a:r>
            <a:r>
              <a:rPr lang="es-MX" dirty="0" smtClean="0"/>
              <a:t> *p1=&amp;c[0], i=p-p1; //i resulta 4  </a:t>
            </a:r>
          </a:p>
          <a:p>
            <a:pPr marL="0" indent="0">
              <a:buNone/>
            </a:pPr>
            <a:r>
              <a:rPr lang="es-MX" dirty="0" smtClean="0"/>
              <a:t>Pero NO </a:t>
            </a:r>
            <a:r>
              <a:rPr lang="es-MX" dirty="0" err="1" smtClean="0"/>
              <a:t>asi</a:t>
            </a:r>
            <a:r>
              <a:rPr lang="es-MX" dirty="0" smtClean="0"/>
              <a:t>: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err="1"/>
              <a:t>int</a:t>
            </a:r>
            <a:r>
              <a:rPr lang="es-MX" dirty="0"/>
              <a:t> *p1=&amp;c[0], </a:t>
            </a:r>
            <a:r>
              <a:rPr lang="es-MX" dirty="0" smtClean="0"/>
              <a:t>i=p+p1</a:t>
            </a:r>
            <a:r>
              <a:rPr lang="es-MX" dirty="0"/>
              <a:t>;  </a:t>
            </a:r>
            <a:r>
              <a:rPr lang="es-MX" dirty="0" smtClean="0"/>
              <a:t>//i no </a:t>
            </a:r>
            <a:r>
              <a:rPr lang="es-MX" smtClean="0"/>
              <a:t>tiene sentido</a:t>
            </a:r>
            <a:endParaRPr lang="es-MX" dirty="0"/>
          </a:p>
          <a:p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129607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6371</TotalTime>
  <Words>220</Words>
  <Application>Microsoft Office PowerPoint</Application>
  <PresentationFormat>Panorámica</PresentationFormat>
  <Paragraphs>48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Bradley Hand ITC</vt:lpstr>
      <vt:lpstr>Buxton Sketch</vt:lpstr>
      <vt:lpstr>Calibri</vt:lpstr>
      <vt:lpstr>Calibri Light</vt:lpstr>
      <vt:lpstr>Tema de Office</vt:lpstr>
      <vt:lpstr>Trimestre: 23-I uea: Programación Estructurada (1151038)  Grupo CSI06; Horario: Lu-Mie-Vie, 8:30—10:00 Prof. Gueorgi Khatchatourov, ayudante Carlos Yoshimar Hernández Badillo  RESUMENES DEL CURSO Tema: 26 Apuntadores (Punteros) : inicio del tema </vt:lpstr>
      <vt:lpstr>Ejemplos con comentarios</vt:lpstr>
      <vt:lpstr> Variables ordinarias vs. apuntadores</vt:lpstr>
      <vt:lpstr>Resumen importante de la diapositiva anterior</vt:lpstr>
      <vt:lpstr>Ejercicio: Analizar el siguiente código y predecir los resultados de su ejecución </vt:lpstr>
      <vt:lpstr>Otras operaciones sobre punteros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371</cp:revision>
  <dcterms:created xsi:type="dcterms:W3CDTF">2020-04-14T22:16:00Z</dcterms:created>
  <dcterms:modified xsi:type="dcterms:W3CDTF">2023-05-26T02:28:52Z</dcterms:modified>
</cp:coreProperties>
</file>