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5" r:id="rId3"/>
    <p:sldId id="310" r:id="rId4"/>
    <p:sldId id="311" r:id="rId5"/>
    <p:sldId id="312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85" d="100"/>
          <a:sy n="85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Intro_Pro/20_I/21_ordenamiento_burbuja_21.cp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4000" b="1" dirty="0"/>
              <a:t>T Trimestre:</a:t>
            </a:r>
            <a:r>
              <a:rPr lang="es-MX" sz="4000" dirty="0"/>
              <a:t> 23-I</a:t>
            </a:r>
            <a:br>
              <a:rPr lang="es-MX" sz="4000" dirty="0"/>
            </a:br>
            <a:r>
              <a:rPr lang="es-MX" sz="4000" b="1" dirty="0" err="1"/>
              <a:t>uea</a:t>
            </a:r>
            <a:r>
              <a:rPr lang="es-MX" sz="4000" b="1" dirty="0"/>
              <a:t>:</a:t>
            </a:r>
            <a:r>
              <a:rPr lang="es-MX" sz="4000" dirty="0"/>
              <a:t> Programación Estructurada (1151038)</a:t>
            </a:r>
            <a:br>
              <a:rPr lang="es-MX" sz="4000" dirty="0"/>
            </a:br>
            <a:r>
              <a:rPr lang="es-MX" sz="4000" dirty="0"/>
              <a:t> </a:t>
            </a:r>
            <a:r>
              <a:rPr lang="es-MX" sz="4000" b="1" dirty="0"/>
              <a:t>Grupo</a:t>
            </a:r>
            <a:r>
              <a:rPr lang="es-MX" sz="4000" dirty="0"/>
              <a:t> </a:t>
            </a:r>
            <a:r>
              <a:rPr lang="es-ES" sz="3600" dirty="0"/>
              <a:t>CSI06</a:t>
            </a:r>
            <a:r>
              <a:rPr lang="es-MX" sz="4000" dirty="0"/>
              <a:t>; </a:t>
            </a:r>
            <a:r>
              <a:rPr lang="es-MX" sz="4000" b="1" dirty="0"/>
              <a:t>Horario:</a:t>
            </a:r>
            <a:r>
              <a:rPr lang="es-MX" sz="4000" dirty="0"/>
              <a:t> Lu-Mie-Vie, 8:30—10:00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smtClean="0"/>
              <a:t>Badillo</a:t>
            </a:r>
            <a:r>
              <a:rPr lang="es-MX" sz="3600" dirty="0" smtClean="0">
                <a:latin typeface="Bradley Hand ITC" panose="03070402050302030203" pitchFamily="66" charset="0"/>
              </a:rPr>
              <a:t/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21 ordenamiento “burbuja” 21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endParaRPr lang="es-419" sz="2800" dirty="0" smtClean="0"/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El problema de ordenamiento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pPr lvl="1"/>
            <a:r>
              <a:rPr lang="es-MX" dirty="0" smtClean="0"/>
              <a:t>Dados unos </a:t>
            </a:r>
            <a:r>
              <a:rPr lang="es-MX" dirty="0"/>
              <a:t>datos numéricos </a:t>
            </a:r>
            <a:r>
              <a:rPr lang="es-MX" dirty="0" smtClean="0"/>
              <a:t>a[0], a[1], … a[N-1], en un arreglo a[N], realizar una serie de permutaciones de los elementos del arreglo con el objetivo de garantizar finalmente cumplimiento de las propiedades:</a:t>
            </a:r>
          </a:p>
          <a:p>
            <a:pPr marL="457200" lvl="1" indent="0">
              <a:buNone/>
            </a:pPr>
            <a:r>
              <a:rPr lang="es-MX" dirty="0" smtClean="0"/>
              <a:t>                                      a[0] </a:t>
            </a:r>
            <a:r>
              <a:rPr lang="es-MX" dirty="0"/>
              <a:t>≤</a:t>
            </a:r>
            <a:r>
              <a:rPr lang="es-MX" dirty="0" smtClean="0"/>
              <a:t> a[1] </a:t>
            </a:r>
            <a:r>
              <a:rPr lang="es-MX" dirty="0"/>
              <a:t>≤</a:t>
            </a:r>
            <a:r>
              <a:rPr lang="es-MX" dirty="0" smtClean="0"/>
              <a:t> </a:t>
            </a:r>
            <a:r>
              <a:rPr lang="es-MX" dirty="0"/>
              <a:t>… ≤ </a:t>
            </a:r>
            <a:r>
              <a:rPr lang="es-MX" dirty="0" smtClean="0"/>
              <a:t>a[N-1].</a:t>
            </a:r>
          </a:p>
          <a:p>
            <a:pPr marL="457200" lvl="1" indent="0">
              <a:buNone/>
            </a:pPr>
            <a:r>
              <a:rPr lang="es-MX" dirty="0" smtClean="0"/>
              <a:t> (orden ascendente)</a:t>
            </a:r>
            <a:endParaRPr lang="es-MX" dirty="0"/>
          </a:p>
          <a:p>
            <a:pPr lvl="1"/>
            <a:r>
              <a:rPr lang="es-MX" dirty="0" smtClean="0"/>
              <a:t>La idea del ordenamiento “burbuja” es: varias veces recorrer arreglo analizando los pares de elementos consecutivos; cada vez cuando se detecta que a[i] &gt; a[i+1] (es decir, violación del orden) realizar intercambio y seguir con el proceso análisis; al realizar un recorrido completo sin ningún desorden detectado, salir. </a:t>
            </a:r>
          </a:p>
          <a:p>
            <a:pPr lvl="1"/>
            <a:r>
              <a:rPr lang="es-MX" dirty="0" smtClean="0"/>
              <a:t>En la siguiente diapositiva se presenta plantilla de este algoritmo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73000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Plantilla del algoritmo de ordenamiento “burbuja”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MX" sz="3400" dirty="0"/>
              <a:t>   </a:t>
            </a:r>
            <a:r>
              <a:rPr lang="es-MX" sz="3400" dirty="0" err="1"/>
              <a:t>bool</a:t>
            </a:r>
            <a:r>
              <a:rPr lang="es-MX" sz="3400" dirty="0"/>
              <a:t> desorden;</a:t>
            </a:r>
            <a:br>
              <a:rPr lang="es-MX" sz="3400" dirty="0"/>
            </a:br>
            <a:r>
              <a:rPr lang="es-MX" sz="3400" dirty="0"/>
              <a:t/>
            </a:r>
            <a:br>
              <a:rPr lang="es-MX" sz="3400" dirty="0"/>
            </a:br>
            <a:r>
              <a:rPr lang="es-MX" sz="3400" dirty="0"/>
              <a:t>    do{</a:t>
            </a:r>
            <a:br>
              <a:rPr lang="es-MX" sz="3400" dirty="0"/>
            </a:br>
            <a:r>
              <a:rPr lang="es-MX" sz="3400" dirty="0"/>
              <a:t>        desorden=false; </a:t>
            </a:r>
            <a:r>
              <a:rPr lang="es-MX" sz="3400" dirty="0" smtClean="0"/>
              <a:t> </a:t>
            </a:r>
            <a:r>
              <a:rPr lang="es-MX" sz="3400" dirty="0"/>
              <a:t>//</a:t>
            </a:r>
            <a:r>
              <a:rPr lang="es-MX" sz="3400" dirty="0">
                <a:latin typeface="Bradley Hand ITC" panose="03070402050302030203" pitchFamily="66" charset="0"/>
              </a:rPr>
              <a:t>antes de entrar al siguiente ciclo, supongamos</a:t>
            </a:r>
            <a:endParaRPr lang="es-ES" sz="3400" dirty="0">
              <a:latin typeface="Bradley Hand ITC" panose="03070402050302030203" pitchFamily="66" charset="0"/>
            </a:endParaRPr>
          </a:p>
          <a:p>
            <a:pPr marL="0" indent="0">
              <a:buNone/>
            </a:pPr>
            <a:r>
              <a:rPr lang="es-MX" sz="3400" dirty="0"/>
              <a:t>                                      // </a:t>
            </a:r>
            <a:r>
              <a:rPr lang="es-MX" sz="3400" dirty="0">
                <a:latin typeface="Bradley Hand ITC" panose="03070402050302030203" pitchFamily="66" charset="0"/>
              </a:rPr>
              <a:t>que el arreglo ya es ordenado</a:t>
            </a:r>
            <a:r>
              <a:rPr lang="es-MX" sz="3400" dirty="0"/>
              <a:t/>
            </a:r>
            <a:br>
              <a:rPr lang="es-MX" sz="3400" dirty="0"/>
            </a:br>
            <a:r>
              <a:rPr lang="es-MX" sz="3400" dirty="0"/>
              <a:t>        </a:t>
            </a:r>
            <a:r>
              <a:rPr lang="es-MX" sz="3400" dirty="0" err="1"/>
              <a:t>for</a:t>
            </a:r>
            <a:r>
              <a:rPr lang="es-MX" sz="3400" dirty="0"/>
              <a:t>(i=0;i&lt;DIMa-1;i++){ </a:t>
            </a:r>
            <a:r>
              <a:rPr lang="es-MX" sz="3400" dirty="0" smtClean="0"/>
              <a:t>// </a:t>
            </a:r>
            <a:r>
              <a:rPr lang="es-MX" sz="3400" dirty="0">
                <a:latin typeface="Bradley Hand ITC" panose="03070402050302030203" pitchFamily="66" charset="0"/>
              </a:rPr>
              <a:t>recorrido de pares sucesivos</a:t>
            </a:r>
            <a:r>
              <a:rPr lang="es-MX" sz="3400" dirty="0"/>
              <a:t/>
            </a:r>
            <a:br>
              <a:rPr lang="es-MX" sz="3400" dirty="0"/>
            </a:br>
            <a:r>
              <a:rPr lang="es-MX" sz="3400" dirty="0" smtClean="0"/>
              <a:t>  </a:t>
            </a:r>
            <a:r>
              <a:rPr lang="es-MX" sz="3400" dirty="0"/>
              <a:t>            </a:t>
            </a:r>
            <a:r>
              <a:rPr lang="es-MX" sz="3400" dirty="0" err="1"/>
              <a:t>if</a:t>
            </a:r>
            <a:r>
              <a:rPr lang="es-MX" sz="3400" dirty="0"/>
              <a:t>(a[i]&gt;a[i+1]){ </a:t>
            </a:r>
            <a:r>
              <a:rPr lang="es-MX" sz="3400" dirty="0" smtClean="0"/>
              <a:t>        // </a:t>
            </a:r>
            <a:r>
              <a:rPr lang="es-MX" sz="3400" dirty="0">
                <a:latin typeface="Bradley Hand ITC" panose="03070402050302030203" pitchFamily="66" charset="0"/>
              </a:rPr>
              <a:t>si se detectó el hecho de datos desordenados…</a:t>
            </a:r>
            <a:br>
              <a:rPr lang="es-MX" sz="3400" dirty="0">
                <a:latin typeface="Bradley Hand ITC" panose="03070402050302030203" pitchFamily="66" charset="0"/>
              </a:rPr>
            </a:br>
            <a:r>
              <a:rPr lang="es-MX" sz="3400" dirty="0"/>
              <a:t>                </a:t>
            </a:r>
            <a:r>
              <a:rPr lang="es-MX" sz="3400" dirty="0" smtClean="0"/>
              <a:t> desorden=true</a:t>
            </a:r>
            <a:r>
              <a:rPr lang="es-MX" sz="3400" dirty="0"/>
              <a:t>; // </a:t>
            </a:r>
            <a:r>
              <a:rPr lang="es-MX" sz="3400" dirty="0" smtClean="0">
                <a:latin typeface="Bradley Hand ITC" panose="03070402050302030203" pitchFamily="66" charset="0"/>
              </a:rPr>
              <a:t>es para comunicar  al </a:t>
            </a:r>
            <a:r>
              <a:rPr lang="es-MX" sz="3400" dirty="0">
                <a:latin typeface="Bradley Hand ITC" panose="03070402050302030203" pitchFamily="66" charset="0"/>
              </a:rPr>
              <a:t>'</a:t>
            </a:r>
            <a:r>
              <a:rPr lang="es-MX" sz="3400" dirty="0" err="1">
                <a:latin typeface="Bradley Hand ITC" panose="03070402050302030203" pitchFamily="66" charset="0"/>
              </a:rPr>
              <a:t>while</a:t>
            </a:r>
            <a:r>
              <a:rPr lang="es-MX" sz="3400" dirty="0">
                <a:latin typeface="Bradley Hand ITC" panose="03070402050302030203" pitchFamily="66" charset="0"/>
              </a:rPr>
              <a:t>' </a:t>
            </a:r>
            <a:r>
              <a:rPr lang="es-MX" sz="3400" dirty="0" smtClean="0"/>
              <a:t>                                          </a:t>
            </a:r>
            <a:endParaRPr lang="es-ES" sz="3400" dirty="0"/>
          </a:p>
          <a:p>
            <a:pPr marL="0" indent="0">
              <a:buNone/>
            </a:pPr>
            <a:r>
              <a:rPr lang="es-MX" sz="3400" dirty="0" smtClean="0"/>
              <a:t>                                             // </a:t>
            </a:r>
            <a:r>
              <a:rPr lang="es-MX" sz="3400" dirty="0" smtClean="0">
                <a:latin typeface="Bradley Hand ITC" panose="03070402050302030203" pitchFamily="66" charset="0"/>
              </a:rPr>
              <a:t>que </a:t>
            </a:r>
            <a:r>
              <a:rPr lang="es-MX" sz="3400" dirty="0">
                <a:latin typeface="Bradley Hand ITC" panose="03070402050302030203" pitchFamily="66" charset="0"/>
              </a:rPr>
              <a:t>hay que seguir ordenando</a:t>
            </a:r>
            <a:br>
              <a:rPr lang="es-MX" sz="3400" dirty="0">
                <a:latin typeface="Bradley Hand ITC" panose="03070402050302030203" pitchFamily="66" charset="0"/>
              </a:rPr>
            </a:br>
            <a:r>
              <a:rPr lang="es-MX" sz="3400" dirty="0"/>
              <a:t>                </a:t>
            </a:r>
            <a:r>
              <a:rPr lang="es-MX" sz="3400" dirty="0" smtClean="0"/>
              <a:t>//Este comentario se tiene que sustituir </a:t>
            </a:r>
            <a:r>
              <a:rPr lang="es-MX" sz="3400" dirty="0"/>
              <a:t>con</a:t>
            </a:r>
            <a:endParaRPr lang="es-MX" sz="3400" dirty="0" smtClean="0"/>
          </a:p>
          <a:p>
            <a:pPr marL="0" indent="0">
              <a:buNone/>
            </a:pPr>
            <a:r>
              <a:rPr lang="es-MX" sz="3400" dirty="0" smtClean="0"/>
              <a:t>                // el código de intercambio </a:t>
            </a:r>
            <a:r>
              <a:rPr lang="es-MX" sz="3400" dirty="0"/>
              <a:t>de a[i] con a[i+1]</a:t>
            </a:r>
            <a:endParaRPr lang="es-ES" sz="3400" dirty="0"/>
          </a:p>
          <a:p>
            <a:pPr marL="0" indent="0">
              <a:buNone/>
            </a:pPr>
            <a:r>
              <a:rPr lang="es-MX" sz="3400" dirty="0"/>
              <a:t>            }</a:t>
            </a:r>
            <a:br>
              <a:rPr lang="es-MX" sz="3400" dirty="0"/>
            </a:br>
            <a:r>
              <a:rPr lang="es-MX" sz="3400" dirty="0"/>
              <a:t>        }</a:t>
            </a:r>
            <a:br>
              <a:rPr lang="es-MX" sz="3400" dirty="0"/>
            </a:br>
            <a:r>
              <a:rPr lang="es-MX" sz="3400" dirty="0"/>
              <a:t>    }</a:t>
            </a:r>
            <a:br>
              <a:rPr lang="es-MX" sz="3400" dirty="0"/>
            </a:br>
            <a:r>
              <a:rPr lang="es-MX" sz="3400" dirty="0"/>
              <a:t>    </a:t>
            </a:r>
            <a:r>
              <a:rPr lang="es-MX" sz="3400" dirty="0" err="1"/>
              <a:t>while</a:t>
            </a:r>
            <a:r>
              <a:rPr lang="es-MX" sz="3400" dirty="0"/>
              <a:t>(desorden/*</a:t>
            </a:r>
            <a:r>
              <a:rPr lang="es-MX" sz="3400" dirty="0">
                <a:latin typeface="Bradley Hand ITC" panose="03070402050302030203" pitchFamily="66" charset="0"/>
              </a:rPr>
              <a:t>repetir mientras hay desorden</a:t>
            </a:r>
            <a:r>
              <a:rPr lang="es-MX" sz="3400" dirty="0"/>
              <a:t>*/);</a:t>
            </a:r>
            <a:endParaRPr lang="es-ES" sz="3400" dirty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19550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010468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Tipo </a:t>
            </a:r>
            <a:r>
              <a:rPr lang="es-MX" sz="3600" u="sng" dirty="0" err="1" smtClean="0"/>
              <a:t>bool</a:t>
            </a:r>
            <a:r>
              <a:rPr lang="es-MX" sz="3600" u="sng" dirty="0" smtClean="0"/>
              <a:t> (booleano)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214203"/>
            <a:ext cx="10911673" cy="5282867"/>
          </a:xfrm>
        </p:spPr>
        <p:txBody>
          <a:bodyPr>
            <a:normAutofit lnSpcReduction="10000"/>
          </a:bodyPr>
          <a:lstStyle/>
          <a:p>
            <a:r>
              <a:rPr lang="es-MX" sz="3400" dirty="0"/>
              <a:t> </a:t>
            </a:r>
            <a:r>
              <a:rPr lang="es-MX" sz="3400" dirty="0" smtClean="0"/>
              <a:t> En la plantilla y en el código (ver liga en siguiente diapositiva) se usa nuevo tipo de datos: booleano</a:t>
            </a:r>
          </a:p>
          <a:p>
            <a:r>
              <a:rPr lang="es-MX" sz="3400" dirty="0" smtClean="0"/>
              <a:t>Los datos de este tipo pueden tener uno de los dos valores: </a:t>
            </a:r>
            <a:r>
              <a:rPr lang="es-MX" sz="3400" i="1" dirty="0" smtClean="0"/>
              <a:t>falso</a:t>
            </a:r>
            <a:r>
              <a:rPr lang="es-MX" sz="3400" dirty="0" smtClean="0"/>
              <a:t> o </a:t>
            </a:r>
            <a:r>
              <a:rPr lang="es-MX" sz="3400" i="1" dirty="0" smtClean="0"/>
              <a:t>verdad</a:t>
            </a:r>
          </a:p>
          <a:p>
            <a:r>
              <a:rPr lang="es-ES" dirty="0" smtClean="0"/>
              <a:t>Los constantes “oficiales” que representan esos valores son 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</a:t>
            </a:r>
            <a:r>
              <a:rPr lang="es-ES" i="1" dirty="0" smtClean="0"/>
              <a:t>false</a:t>
            </a:r>
            <a:r>
              <a:rPr lang="es-ES" dirty="0" smtClean="0"/>
              <a:t> y </a:t>
            </a:r>
            <a:r>
              <a:rPr lang="es-ES" i="1" dirty="0" smtClean="0"/>
              <a:t>true</a:t>
            </a:r>
            <a:r>
              <a:rPr lang="es-ES" dirty="0" smtClean="0"/>
              <a:t>, respectivamente.</a:t>
            </a:r>
          </a:p>
          <a:p>
            <a:r>
              <a:rPr lang="es-ES" dirty="0" smtClean="0"/>
              <a:t>Con este tipo de datos (variables y constantes) podemos </a:t>
            </a:r>
            <a:r>
              <a:rPr lang="es-ES" dirty="0"/>
              <a:t>g</a:t>
            </a:r>
            <a:r>
              <a:rPr lang="es-ES" dirty="0" smtClean="0"/>
              <a:t>enerar expresiones lógicas usando operaciones lógicas &amp;&amp; y ||</a:t>
            </a:r>
          </a:p>
          <a:p>
            <a:r>
              <a:rPr lang="es-ES" dirty="0" smtClean="0"/>
              <a:t>En la plantilla y en el código se usa variable </a:t>
            </a:r>
            <a:r>
              <a:rPr lang="es-ES" i="1" dirty="0" smtClean="0"/>
              <a:t>desorden</a:t>
            </a:r>
            <a:r>
              <a:rPr lang="es-ES" dirty="0" smtClean="0"/>
              <a:t> del tipo booleano. Esta variable sirve como interfaz desde el cuerpo del ciclo interior </a:t>
            </a:r>
            <a:r>
              <a:rPr lang="es-ES" i="1" dirty="0" err="1" smtClean="0"/>
              <a:t>for</a:t>
            </a:r>
            <a:r>
              <a:rPr lang="es-ES" dirty="0" smtClean="0"/>
              <a:t> para comunicar al ciclo exterior </a:t>
            </a:r>
            <a:r>
              <a:rPr lang="es-ES" i="1" dirty="0" smtClean="0"/>
              <a:t>do…</a:t>
            </a:r>
            <a:r>
              <a:rPr lang="es-ES" i="1" dirty="0" err="1" smtClean="0"/>
              <a:t>while</a:t>
            </a:r>
            <a:r>
              <a:rPr lang="es-ES" dirty="0" smtClean="0"/>
              <a:t> que el proceso de ordenamiento todavía no terminó </a:t>
            </a:r>
          </a:p>
        </p:txBody>
      </p:sp>
    </p:spTree>
    <p:extLst>
      <p:ext uri="{BB962C8B-B14F-4D97-AF65-F5344CB8AC3E}">
        <p14:creationId xmlns:p14="http://schemas.microsoft.com/office/powerpoint/2010/main" val="316841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Varias implementaciones del código para “burbuja”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sz="3400" dirty="0"/>
              <a:t> </a:t>
            </a:r>
            <a:r>
              <a:rPr lang="es-MX" sz="3400" dirty="0" smtClean="0"/>
              <a:t> O</a:t>
            </a:r>
            <a:r>
              <a:rPr lang="es-MX" sz="3200" i="1" u="sng" dirty="0" smtClean="0"/>
              <a:t>rdenamiento </a:t>
            </a:r>
            <a:r>
              <a:rPr lang="es-MX" sz="3200" i="1" u="sng" dirty="0"/>
              <a:t>de </a:t>
            </a:r>
            <a:r>
              <a:rPr lang="es-MX" sz="3200" i="1" u="sng" dirty="0" smtClean="0"/>
              <a:t>un arreglo de enteros:</a:t>
            </a:r>
            <a:r>
              <a:rPr lang="es-MX" sz="3200" u="sng" dirty="0" smtClean="0"/>
              <a:t> </a:t>
            </a:r>
          </a:p>
          <a:p>
            <a:pPr marL="0" indent="0">
              <a:buNone/>
            </a:pPr>
            <a:r>
              <a:rPr lang="es-MX" sz="3400" dirty="0" smtClean="0">
                <a:hlinkClick r:id="rId2"/>
              </a:rPr>
              <a:t>http</a:t>
            </a:r>
            <a:r>
              <a:rPr lang="es-MX" sz="3400" dirty="0">
                <a:hlinkClick r:id="rId2"/>
              </a:rPr>
              <a:t>://</a:t>
            </a:r>
            <a:r>
              <a:rPr lang="es-MX" sz="3400" dirty="0" smtClean="0">
                <a:hlinkClick r:id="rId2"/>
              </a:rPr>
              <a:t>newton.uam.mx/xgeorge/uea/Intro_Pro/20_I/21_ordenamiento_burbuja_21.cpp</a:t>
            </a:r>
            <a:endParaRPr lang="es-MX" sz="3400" dirty="0" smtClean="0"/>
          </a:p>
          <a:p>
            <a:pPr marL="0" indent="0">
              <a:buNone/>
            </a:pPr>
            <a:endParaRPr lang="es-MX" sz="3400" dirty="0" smtClean="0"/>
          </a:p>
          <a:p>
            <a:r>
              <a:rPr lang="es-MX" sz="3400" i="1" dirty="0" smtClean="0"/>
              <a:t>Ordenamiento de cadena de literales</a:t>
            </a:r>
            <a:r>
              <a:rPr lang="es-MX" sz="3400" dirty="0" smtClean="0"/>
              <a:t>: </a:t>
            </a:r>
            <a:r>
              <a:rPr lang="es-MX" sz="3400" dirty="0"/>
              <a:t>http://newton.uam.mx/xgeorge/uea/Intro_Pro/20_I/ 21_ordenamiento_texto_21.cpp</a:t>
            </a:r>
          </a:p>
          <a:p>
            <a:r>
              <a:rPr lang="es-MX" sz="3400" dirty="0" smtClean="0"/>
              <a:t> O</a:t>
            </a:r>
            <a:r>
              <a:rPr lang="es-MX" sz="3400" i="1" dirty="0" smtClean="0"/>
              <a:t>rdenamiento de arreglo de enteros “que recuerda la posición original”</a:t>
            </a:r>
            <a:r>
              <a:rPr lang="es-MX" sz="3400" dirty="0" smtClean="0"/>
              <a:t>: </a:t>
            </a:r>
            <a:r>
              <a:rPr lang="es-MX" sz="3400" dirty="0"/>
              <a:t>http://newton.uam.mx/xgeorge/uea/Intro_Pro/20_I/ 21_ordenamiento_que_recuerda_la_posicion_21.cpp</a:t>
            </a:r>
          </a:p>
          <a:p>
            <a:pPr marL="0" indent="0">
              <a:buNone/>
            </a:pPr>
            <a:endParaRPr lang="es-MX" sz="3400" dirty="0" smtClean="0"/>
          </a:p>
        </p:txBody>
      </p:sp>
    </p:spTree>
    <p:extLst>
      <p:ext uri="{BB962C8B-B14F-4D97-AF65-F5344CB8AC3E}">
        <p14:creationId xmlns:p14="http://schemas.microsoft.com/office/powerpoint/2010/main" val="410244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4275</TotalTime>
  <Words>152</Words>
  <Application>Microsoft Office PowerPoint</Application>
  <PresentationFormat>Panorámica</PresentationFormat>
  <Paragraphs>27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Bradley Hand ITC</vt:lpstr>
      <vt:lpstr>Calibri</vt:lpstr>
      <vt:lpstr>Calibri Light</vt:lpstr>
      <vt:lpstr>Tema de Office</vt:lpstr>
      <vt:lpstr>T Trimestre: 23-I uea: Programación Estructurada (1151038)  Grupo CSI06; Horario: Lu-Mie-Vie, 8:30—10:00 Prof. Gueorgi Khatchatourov, ayudante Carlos Yoshimar Hernández Badillo Tema: 21 ordenamiento “burbuja” 21</vt:lpstr>
      <vt:lpstr>El problema de ordenamiento</vt:lpstr>
      <vt:lpstr>Plantilla del algoritmo de ordenamiento “burbuja”</vt:lpstr>
      <vt:lpstr>Tipo bool (booleano)</vt:lpstr>
      <vt:lpstr>Varias implementaciones del código para “burbuja”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323</cp:revision>
  <dcterms:created xsi:type="dcterms:W3CDTF">2020-04-14T22:16:00Z</dcterms:created>
  <dcterms:modified xsi:type="dcterms:W3CDTF">2023-02-25T01:13:33Z</dcterms:modified>
</cp:coreProperties>
</file>