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4" r:id="rId3"/>
    <p:sldId id="302" r:id="rId4"/>
    <p:sldId id="301" r:id="rId5"/>
    <p:sldId id="304" r:id="rId6"/>
    <p:sldId id="303" r:id="rId7"/>
    <p:sldId id="299" r:id="rId8"/>
    <p:sldId id="300" r:id="rId9"/>
    <p:sldId id="30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23-I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</a:t>
            </a:r>
            <a:r>
              <a:rPr lang="es-MX" sz="5400" dirty="0" smtClean="0"/>
              <a:t/>
            </a:r>
            <a:br>
              <a:rPr lang="es-MX" sz="5400" dirty="0" smtClean="0"/>
            </a:br>
            <a:r>
              <a:rPr lang="es-MX" sz="3600" dirty="0" smtClean="0"/>
              <a:t>Prof</a:t>
            </a:r>
            <a:r>
              <a:rPr lang="es-MX" sz="3600" dirty="0"/>
              <a:t>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18 arreglos, ciclos anidados, #define  18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Arreglos </a:t>
            </a:r>
            <a:r>
              <a:rPr lang="es-MX" sz="2800" dirty="0" err="1" smtClean="0"/>
              <a:t>uni</a:t>
            </a:r>
            <a:r>
              <a:rPr lang="es-MX" sz="2800" dirty="0" smtClean="0"/>
              <a:t>- y bidimensionales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Ciclos anidados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Operador #define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Tarea #3</a:t>
            </a:r>
          </a:p>
          <a:p>
            <a:endParaRPr lang="es-MX" sz="2800" dirty="0" smtClean="0"/>
          </a:p>
          <a:p>
            <a:endParaRPr lang="es-MX" sz="2800" dirty="0" smtClean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Arreglos unidimensionales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Arreglos en la programación representan estructuras equivalentes a los vectores y las matrices en matemáticas</a:t>
            </a:r>
          </a:p>
          <a:p>
            <a:r>
              <a:rPr lang="es-ES" dirty="0" smtClean="0"/>
              <a:t>Por ejemplo, consideramos estructura matemática {</a:t>
            </a:r>
            <a:r>
              <a:rPr lang="es-ES" dirty="0" err="1" smtClean="0"/>
              <a:t>a</a:t>
            </a:r>
            <a:r>
              <a:rPr lang="es-ES" baseline="-25000" dirty="0" err="1" smtClean="0"/>
              <a:t>i</a:t>
            </a:r>
            <a:r>
              <a:rPr lang="es-ES" dirty="0" smtClean="0"/>
              <a:t>}</a:t>
            </a:r>
            <a:r>
              <a:rPr lang="es-ES" baseline="-25000" dirty="0" smtClean="0"/>
              <a:t>i=1,2,…, n</a:t>
            </a:r>
            <a:r>
              <a:rPr lang="es-ES" dirty="0" smtClean="0"/>
              <a:t>. Como se sabe, ella representa un vector de dimensión n cuyos componentes son a</a:t>
            </a:r>
            <a:r>
              <a:rPr lang="es-ES" baseline="-25000" dirty="0" smtClean="0"/>
              <a:t>1</a:t>
            </a:r>
            <a:r>
              <a:rPr lang="es-ES" dirty="0" smtClean="0"/>
              <a:t>, a</a:t>
            </a:r>
            <a:r>
              <a:rPr lang="es-ES" baseline="-25000" dirty="0" smtClean="0"/>
              <a:t>2</a:t>
            </a:r>
            <a:r>
              <a:rPr lang="es-ES" dirty="0" smtClean="0"/>
              <a:t>, …, </a:t>
            </a:r>
            <a:r>
              <a:rPr lang="es-ES" dirty="0" err="1" smtClean="0"/>
              <a:t>a</a:t>
            </a:r>
            <a:r>
              <a:rPr lang="es-ES" baseline="-25000" dirty="0" err="1" smtClean="0"/>
              <a:t>n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un programa en lenguaje C podemos declarar un análogo del vector de la manera siguiente:</a:t>
            </a:r>
          </a:p>
          <a:p>
            <a:pPr marL="0" indent="0"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float</a:t>
            </a:r>
            <a:r>
              <a:rPr lang="es-ES" dirty="0" smtClean="0"/>
              <a:t> a[10];   //</a:t>
            </a:r>
            <a:r>
              <a:rPr lang="es-ES" dirty="0" smtClean="0">
                <a:latin typeface="Buxton Sketch" panose="03080500000500000004" pitchFamily="66" charset="0"/>
              </a:rPr>
              <a:t>la dimensión debe ser un constante entero </a:t>
            </a:r>
            <a:endParaRPr lang="es-ES" dirty="0">
              <a:latin typeface="Buxton Sketch" panose="03080500000500000004" pitchFamily="66" charset="0"/>
            </a:endParaRPr>
          </a:p>
          <a:p>
            <a:r>
              <a:rPr lang="es-MX" dirty="0" smtClean="0"/>
              <a:t>En este ejemplo </a:t>
            </a:r>
            <a:r>
              <a:rPr lang="es-ES" dirty="0" smtClean="0"/>
              <a:t> </a:t>
            </a:r>
            <a:r>
              <a:rPr lang="es-ES" dirty="0"/>
              <a:t>a[] </a:t>
            </a:r>
            <a:r>
              <a:rPr lang="es-ES" dirty="0" smtClean="0"/>
              <a:t>representa  </a:t>
            </a:r>
            <a:r>
              <a:rPr lang="es-ES" dirty="0"/>
              <a:t>un arreglo unidimensional de 10 </a:t>
            </a:r>
            <a:r>
              <a:rPr lang="es-ES" dirty="0" smtClean="0"/>
              <a:t>elementos de tipo flotante</a:t>
            </a:r>
          </a:p>
          <a:p>
            <a:r>
              <a:rPr lang="es-ES" dirty="0" smtClean="0"/>
              <a:t>Para acceder a los elementos de este arreglo podemos  usar notación a[0], a[1],…, a[9], o a[i] donde la </a:t>
            </a:r>
            <a:r>
              <a:rPr lang="es-ES" i="1" dirty="0" smtClean="0"/>
              <a:t>i</a:t>
            </a:r>
            <a:r>
              <a:rPr lang="es-ES" dirty="0" smtClean="0"/>
              <a:t> sea una variable entera con los valores en el rango de 0 a 9.</a:t>
            </a:r>
            <a:endParaRPr lang="es-ES" dirty="0"/>
          </a:p>
          <a:p>
            <a:pPr lvl="0"/>
            <a:r>
              <a:rPr lang="es-MX" dirty="0" smtClean="0"/>
              <a:t>Por ejemplo, la instrucción         </a:t>
            </a:r>
            <a:r>
              <a:rPr lang="es-ES" dirty="0" smtClean="0"/>
              <a:t>a[1]=3.f; </a:t>
            </a:r>
            <a:r>
              <a:rPr lang="es-MX" dirty="0" smtClean="0"/>
              <a:t>    inicializa 2º elemento del arreglo con valor 3.f</a:t>
            </a:r>
          </a:p>
          <a:p>
            <a:r>
              <a:rPr lang="es-MX" dirty="0" smtClean="0">
                <a:effectLst/>
              </a:rPr>
              <a:t>Tomen en cuenta que el menor índice de arreglo es 0 </a:t>
            </a:r>
            <a:r>
              <a:rPr lang="es-MX" dirty="0" err="1" smtClean="0">
                <a:effectLst/>
              </a:rPr>
              <a:t>mientra</a:t>
            </a:r>
            <a:r>
              <a:rPr lang="es-MX" dirty="0" smtClean="0">
                <a:effectLst/>
              </a:rPr>
              <a:t> el mayor, en este caso es 9=10-1. </a:t>
            </a: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Ejemplos de código con arreglos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1: </a:t>
            </a:r>
            <a:r>
              <a:rPr lang="es-ES" sz="2000" dirty="0"/>
              <a:t>una manera de inicializar arreglo </a:t>
            </a:r>
            <a:endParaRPr lang="es-MX" sz="2000" dirty="0" smtClean="0"/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 smtClean="0"/>
              <a:t>include</a:t>
            </a:r>
            <a:r>
              <a:rPr lang="es-MX" sz="2000" dirty="0" smtClean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"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{/*</a:t>
            </a:r>
            <a:r>
              <a:rPr lang="es-ES" sz="2000" dirty="0"/>
              <a:t>declaración y inicialización de un arreglo de 5 elementos*/</a:t>
            </a:r>
          </a:p>
          <a:p>
            <a:pPr marL="0" indent="0">
              <a:buNone/>
            </a:pPr>
            <a:r>
              <a:rPr lang="es-ES" sz="2000" dirty="0" smtClean="0"/>
              <a:t>           </a:t>
            </a:r>
            <a:r>
              <a:rPr lang="es-ES" sz="2000" dirty="0" err="1" smtClean="0"/>
              <a:t>int</a:t>
            </a:r>
            <a:r>
              <a:rPr lang="es-ES" sz="2000" dirty="0" smtClean="0"/>
              <a:t> </a:t>
            </a:r>
            <a:r>
              <a:rPr lang="es-ES" sz="2000" dirty="0"/>
              <a:t>a[5] = { 3, -1, 2, 1, 2 }; </a:t>
            </a:r>
            <a:r>
              <a:rPr lang="es-ES" sz="2000" dirty="0" smtClean="0"/>
              <a:t>/*&lt;- inicializar los sucesivos elementos del arreglo con valores de lista en {…}*/</a:t>
            </a:r>
            <a:endParaRPr lang="es-ES" sz="2000" dirty="0"/>
          </a:p>
          <a:p>
            <a:pPr marL="0" indent="0">
              <a:buNone/>
            </a:pPr>
            <a:r>
              <a:rPr lang="es-ES" sz="2000" dirty="0"/>
              <a:t>/*imprimir </a:t>
            </a:r>
            <a:r>
              <a:rPr lang="es-ES" sz="2000" b="1" u="sng" dirty="0"/>
              <a:t>el cuarto</a:t>
            </a:r>
            <a:r>
              <a:rPr lang="es-ES" sz="2000" dirty="0"/>
              <a:t> (!!!) elemento de arreglo a[]*/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</a:t>
            </a:r>
            <a:r>
              <a:rPr lang="es-ES" sz="2000" dirty="0" err="1" smtClean="0"/>
              <a:t>printf</a:t>
            </a:r>
            <a:r>
              <a:rPr lang="es-ES" sz="2000" dirty="0"/>
              <a:t>("a[3</a:t>
            </a:r>
            <a:r>
              <a:rPr lang="es-ES" sz="2000" dirty="0" smtClean="0"/>
              <a:t>]=%d\n</a:t>
            </a:r>
            <a:r>
              <a:rPr lang="es-ES" sz="2000" dirty="0"/>
              <a:t>", a[3]);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 </a:t>
            </a:r>
            <a:r>
              <a:rPr lang="es-ES" sz="2000" dirty="0"/>
              <a:t>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5000" dirty="0"/>
              <a:t>Ejemplo 2 :  otra manera de inicializar arreglo</a:t>
            </a:r>
          </a:p>
          <a:p>
            <a:pPr marL="0" indent="0">
              <a:buNone/>
            </a:pPr>
            <a:r>
              <a:rPr lang="es-MX" sz="5000" dirty="0" smtClean="0"/>
              <a:t>#</a:t>
            </a:r>
            <a:r>
              <a:rPr lang="es-MX" sz="5000" dirty="0" err="1"/>
              <a:t>include</a:t>
            </a:r>
            <a:r>
              <a:rPr lang="es-MX" sz="5000" dirty="0"/>
              <a:t> "</a:t>
            </a:r>
            <a:r>
              <a:rPr lang="es-MX" sz="5000" dirty="0" err="1"/>
              <a:t>stdafx.h</a:t>
            </a:r>
            <a:r>
              <a:rPr lang="es-MX" sz="5000" dirty="0"/>
              <a:t>"</a:t>
            </a:r>
          </a:p>
          <a:p>
            <a:pPr marL="0" indent="0">
              <a:buNone/>
            </a:pPr>
            <a:r>
              <a:rPr lang="es-MX" sz="5000" dirty="0" err="1" smtClean="0"/>
              <a:t>int</a:t>
            </a:r>
            <a:r>
              <a:rPr lang="es-MX" sz="5000" dirty="0" smtClean="0"/>
              <a:t> </a:t>
            </a:r>
            <a:r>
              <a:rPr lang="es-MX" sz="5000" dirty="0" err="1"/>
              <a:t>main</a:t>
            </a:r>
            <a:r>
              <a:rPr lang="es-MX" sz="5000" dirty="0"/>
              <a:t>()</a:t>
            </a:r>
          </a:p>
          <a:p>
            <a:pPr marL="0" indent="0">
              <a:buNone/>
            </a:pPr>
            <a:r>
              <a:rPr lang="es-MX" sz="5000" dirty="0"/>
              <a:t>{</a:t>
            </a:r>
          </a:p>
          <a:p>
            <a:pPr marL="0" indent="0">
              <a:buNone/>
            </a:pPr>
            <a:r>
              <a:rPr lang="es-MX" sz="5000" dirty="0" smtClean="0"/>
              <a:t>        </a:t>
            </a:r>
            <a:r>
              <a:rPr lang="es-MX" sz="5000" dirty="0" err="1" smtClean="0"/>
              <a:t>int</a:t>
            </a:r>
            <a:r>
              <a:rPr lang="es-MX" sz="5000" dirty="0" smtClean="0"/>
              <a:t> b[15],  </a:t>
            </a:r>
            <a:r>
              <a:rPr lang="es-MX" sz="5000" dirty="0"/>
              <a:t>i;</a:t>
            </a:r>
          </a:p>
          <a:p>
            <a:pPr marL="0" indent="0">
              <a:buNone/>
            </a:pPr>
            <a:r>
              <a:rPr lang="es-MX" sz="5900" dirty="0" smtClean="0"/>
              <a:t>        </a:t>
            </a:r>
            <a:r>
              <a:rPr lang="es-MX" sz="5900" dirty="0" err="1" smtClean="0"/>
              <a:t>for</a:t>
            </a:r>
            <a:r>
              <a:rPr lang="es-MX" sz="5900" dirty="0" smtClean="0"/>
              <a:t> </a:t>
            </a:r>
            <a:r>
              <a:rPr lang="es-MX" sz="5900" dirty="0"/>
              <a:t>(i = 0; </a:t>
            </a:r>
            <a:r>
              <a:rPr lang="es-MX" sz="5900" dirty="0" smtClean="0"/>
              <a:t>i&lt;15; </a:t>
            </a:r>
            <a:r>
              <a:rPr lang="es-MX" sz="5900" dirty="0"/>
              <a:t>i++) </a:t>
            </a:r>
          </a:p>
          <a:p>
            <a:pPr marL="0" indent="0">
              <a:buNone/>
            </a:pPr>
            <a:r>
              <a:rPr lang="es-MX" sz="5900" dirty="0" smtClean="0"/>
              <a:t>       {</a:t>
            </a:r>
            <a:endParaRPr lang="es-MX" sz="5900" dirty="0"/>
          </a:p>
          <a:p>
            <a:pPr marL="0" indent="0">
              <a:buNone/>
            </a:pPr>
            <a:r>
              <a:rPr lang="es-MX" sz="5900" dirty="0" smtClean="0"/>
              <a:t>                b[i</a:t>
            </a:r>
            <a:r>
              <a:rPr lang="es-MX" sz="5900" dirty="0"/>
              <a:t>] = i;</a:t>
            </a:r>
          </a:p>
          <a:p>
            <a:pPr marL="0" indent="0">
              <a:buNone/>
            </a:pPr>
            <a:r>
              <a:rPr lang="es-MX" sz="5900" dirty="0"/>
              <a:t>	</a:t>
            </a:r>
            <a:r>
              <a:rPr lang="es-MX" sz="5900" dirty="0" err="1"/>
              <a:t>printf</a:t>
            </a:r>
            <a:r>
              <a:rPr lang="es-MX" sz="5900" dirty="0"/>
              <a:t>("b[%d</a:t>
            </a:r>
            <a:r>
              <a:rPr lang="es-MX" sz="5900" dirty="0" smtClean="0"/>
              <a:t>]=%d\n</a:t>
            </a:r>
            <a:r>
              <a:rPr lang="es-MX" sz="5900" dirty="0"/>
              <a:t>", i, b[i]);</a:t>
            </a:r>
          </a:p>
          <a:p>
            <a:pPr marL="0" indent="0">
              <a:buNone/>
            </a:pPr>
            <a:r>
              <a:rPr lang="es-MX" sz="5900" dirty="0"/>
              <a:t> </a:t>
            </a:r>
            <a:r>
              <a:rPr lang="es-MX" sz="5900" dirty="0" smtClean="0"/>
              <a:t>       }</a:t>
            </a:r>
            <a:endParaRPr lang="es-MX" sz="5900" dirty="0"/>
          </a:p>
          <a:p>
            <a:pPr marL="0" indent="0">
              <a:buNone/>
            </a:pPr>
            <a:r>
              <a:rPr lang="es-MX" sz="5000" dirty="0" smtClean="0"/>
              <a:t>        </a:t>
            </a:r>
            <a:r>
              <a:rPr lang="es-MX" sz="5000" dirty="0" err="1" smtClean="0"/>
              <a:t>return</a:t>
            </a:r>
            <a:r>
              <a:rPr lang="es-MX" sz="5000" dirty="0" smtClean="0"/>
              <a:t> </a:t>
            </a:r>
            <a:r>
              <a:rPr lang="es-MX" sz="5000" dirty="0"/>
              <a:t>0;</a:t>
            </a:r>
          </a:p>
          <a:p>
            <a:pPr marL="0" indent="0">
              <a:buNone/>
            </a:pPr>
            <a:r>
              <a:rPr lang="es-MX" sz="5000" dirty="0"/>
              <a:t>}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2208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522660" cy="895600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#define – </a:t>
            </a:r>
            <a:r>
              <a:rPr lang="es-ES" sz="3600" dirty="0" smtClean="0"/>
              <a:t> operador del preprocesador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924679"/>
            <a:ext cx="10911673" cy="5671332"/>
          </a:xfrm>
        </p:spPr>
        <p:txBody>
          <a:bodyPr>
            <a:normAutofit/>
          </a:bodyPr>
          <a:lstStyle/>
          <a:p>
            <a:r>
              <a:rPr lang="es-ES" dirty="0" smtClean="0"/>
              <a:t>Hay una cosa incomoda en el último ejemplo: uso de constantes anónimos: es que la dimensión del arreglo 15  coincide con el parámetro en la condición del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</a:p>
          <a:p>
            <a:r>
              <a:rPr lang="es-ES" dirty="0" smtClean="0"/>
              <a:t>Este ocurre porque la dimensión de un arreglo no puede ser una variable: forzosamente debe ser constante.</a:t>
            </a:r>
          </a:p>
          <a:p>
            <a:r>
              <a:rPr lang="es-ES" dirty="0" smtClean="0"/>
              <a:t>Para un código largo tales constantes anónimos pueden presentar un problema: cuando se necesitaría modificar la dimensión del arreglo, ¿cómo se sabe cual de los constantes anónimos corresponde y cual no corresponde a la dimensión?</a:t>
            </a:r>
            <a:endParaRPr lang="es-ES" dirty="0"/>
          </a:p>
          <a:p>
            <a:r>
              <a:rPr lang="es-419" dirty="0" smtClean="0"/>
              <a:t>Operador </a:t>
            </a:r>
            <a:r>
              <a:rPr lang="es-419" i="1" dirty="0" smtClean="0"/>
              <a:t>#define </a:t>
            </a:r>
            <a:r>
              <a:rPr lang="es-419" i="1" dirty="0" err="1" smtClean="0"/>
              <a:t>primera_cosa</a:t>
            </a:r>
            <a:r>
              <a:rPr lang="es-419" i="1" dirty="0" smtClean="0"/>
              <a:t> </a:t>
            </a:r>
            <a:r>
              <a:rPr lang="es-419" i="1" dirty="0" err="1" smtClean="0"/>
              <a:t>segunda_cosa</a:t>
            </a:r>
            <a:r>
              <a:rPr lang="es-419" dirty="0" smtClean="0"/>
              <a:t> del preprocesador antes de </a:t>
            </a:r>
            <a:r>
              <a:rPr lang="es-419" dirty="0" err="1" smtClean="0"/>
              <a:t>empesar</a:t>
            </a:r>
            <a:r>
              <a:rPr lang="es-419" dirty="0" smtClean="0"/>
              <a:t> compilación revisa el código y sustituye todas ocurrencias de </a:t>
            </a:r>
            <a:r>
              <a:rPr lang="es-419" i="1" dirty="0" err="1" smtClean="0"/>
              <a:t>primera_cosa</a:t>
            </a:r>
            <a:r>
              <a:rPr lang="es-419" i="1" dirty="0" smtClean="0"/>
              <a:t> </a:t>
            </a:r>
            <a:r>
              <a:rPr lang="es-419" dirty="0" smtClean="0"/>
              <a:t>con </a:t>
            </a:r>
            <a:r>
              <a:rPr lang="es-419" i="1" dirty="0" err="1" smtClean="0"/>
              <a:t>segunda_cosa</a:t>
            </a:r>
            <a:endParaRPr lang="es-419" i="1" dirty="0" smtClean="0"/>
          </a:p>
          <a:p>
            <a:r>
              <a:rPr lang="es-419" dirty="0" smtClean="0">
                <a:effectLst/>
              </a:rPr>
              <a:t>Revisen en el código de siguiente ejemplo como se usa</a:t>
            </a:r>
            <a:r>
              <a:rPr lang="es-419" i="1" dirty="0" smtClean="0">
                <a:effectLst/>
              </a:rPr>
              <a:t> #define</a:t>
            </a:r>
            <a:endParaRPr lang="es-MX" dirty="0" smtClean="0">
              <a:effectLst/>
            </a:endParaRP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85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Ejemplos de uso de #define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641876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3: </a:t>
            </a:r>
            <a:r>
              <a:rPr lang="es-ES" sz="2000" dirty="0" smtClean="0"/>
              <a:t>Modificando Ejemplo 2 con #define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 smtClean="0"/>
              <a:t>include</a:t>
            </a:r>
            <a:r>
              <a:rPr lang="es-MX" sz="2000" dirty="0" smtClean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"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ES" sz="2000" dirty="0"/>
              <a:t>#define   N   </a:t>
            </a:r>
            <a:r>
              <a:rPr lang="es-ES" sz="2000" dirty="0" smtClean="0"/>
              <a:t>15         </a:t>
            </a:r>
            <a:r>
              <a:rPr lang="es-ES" sz="2000" dirty="0"/>
              <a:t>//</a:t>
            </a:r>
            <a:r>
              <a:rPr lang="es-ES" sz="2000" b="1" dirty="0"/>
              <a:t>uso del operador define para excluir </a:t>
            </a:r>
            <a:r>
              <a:rPr lang="es-ES" sz="2000" b="1" dirty="0" smtClean="0"/>
              <a:t>  "</a:t>
            </a:r>
            <a:r>
              <a:rPr lang="es-ES" sz="2000" b="1" dirty="0"/>
              <a:t>constantes anónimos"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s-ES" sz="2000" dirty="0"/>
              <a:t> </a:t>
            </a:r>
            <a:r>
              <a:rPr lang="es-ES" sz="2000" dirty="0" smtClean="0"/>
              <a:t>      </a:t>
            </a:r>
            <a:r>
              <a:rPr lang="es-ES" sz="2000" dirty="0" err="1" smtClean="0"/>
              <a:t>int</a:t>
            </a:r>
            <a:r>
              <a:rPr lang="es-ES" sz="2000" dirty="0" smtClean="0"/>
              <a:t> b[N], i;          /* </a:t>
            </a:r>
            <a:r>
              <a:rPr lang="es-ES" sz="2000" dirty="0"/>
              <a:t>&lt;- N es disfrazado 15 */</a:t>
            </a:r>
          </a:p>
          <a:p>
            <a:pPr marL="0" indent="0">
              <a:buNone/>
            </a:pPr>
            <a:r>
              <a:rPr lang="es-ES" sz="2000" dirty="0" smtClean="0"/>
              <a:t>   </a:t>
            </a:r>
            <a:r>
              <a:rPr lang="es-ES" sz="2000" dirty="0"/>
              <a:t> </a:t>
            </a:r>
            <a:r>
              <a:rPr lang="es-ES" sz="2000" dirty="0" smtClean="0"/>
              <a:t>    </a:t>
            </a:r>
            <a:r>
              <a:rPr lang="es-ES" sz="2000" dirty="0" err="1" smtClean="0"/>
              <a:t>for</a:t>
            </a:r>
            <a:r>
              <a:rPr lang="es-ES" sz="2000" dirty="0" smtClean="0"/>
              <a:t> </a:t>
            </a:r>
            <a:r>
              <a:rPr lang="es-ES" sz="2000" dirty="0"/>
              <a:t>(i = 0; </a:t>
            </a:r>
            <a:r>
              <a:rPr lang="es-ES" sz="2000" dirty="0" smtClean="0"/>
              <a:t>i&lt;N; </a:t>
            </a:r>
            <a:r>
              <a:rPr lang="es-ES" sz="2000" dirty="0"/>
              <a:t>i++) </a:t>
            </a:r>
            <a:r>
              <a:rPr lang="es-ES" sz="2000" dirty="0" smtClean="0"/>
              <a:t>  /* </a:t>
            </a:r>
            <a:r>
              <a:rPr lang="es-ES" sz="2000" dirty="0"/>
              <a:t>&lt;- </a:t>
            </a:r>
            <a:r>
              <a:rPr lang="es-ES" sz="2000" dirty="0" smtClean="0"/>
              <a:t>N es disfrazado 15 */</a:t>
            </a:r>
          </a:p>
          <a:p>
            <a:pPr marL="0" indent="0">
              <a:buNone/>
            </a:pPr>
            <a:r>
              <a:rPr lang="en-US" sz="2000" dirty="0" smtClean="0"/>
              <a:t>        {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      </a:t>
            </a:r>
            <a:r>
              <a:rPr lang="es-ES" sz="2000" dirty="0" smtClean="0"/>
              <a:t>b[i</a:t>
            </a:r>
            <a:r>
              <a:rPr lang="es-ES" sz="2000" dirty="0"/>
              <a:t>] = i;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 </a:t>
            </a:r>
            <a:r>
              <a:rPr lang="es-ES" sz="2000" dirty="0" smtClean="0"/>
              <a:t>            </a:t>
            </a:r>
            <a:r>
              <a:rPr lang="en-US" sz="2000" dirty="0" err="1" smtClean="0"/>
              <a:t>printf</a:t>
            </a:r>
            <a:r>
              <a:rPr lang="en-US" sz="2000" dirty="0"/>
              <a:t>("b[%d]=%g\n", </a:t>
            </a:r>
            <a:r>
              <a:rPr lang="en-US" sz="2000" dirty="0" err="1"/>
              <a:t>i</a:t>
            </a:r>
            <a:r>
              <a:rPr lang="en-US" sz="2000" dirty="0"/>
              <a:t>, b[</a:t>
            </a:r>
            <a:r>
              <a:rPr lang="en-US" sz="2000" dirty="0" err="1"/>
              <a:t>i</a:t>
            </a:r>
            <a:r>
              <a:rPr lang="en-US" sz="2000" dirty="0"/>
              <a:t>]);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}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 </a:t>
            </a:r>
            <a:r>
              <a:rPr lang="es-ES" sz="2000" dirty="0"/>
              <a:t>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979560" y="1315613"/>
            <a:ext cx="5938462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4: </a:t>
            </a:r>
            <a:endParaRPr lang="es-MX" sz="2000" dirty="0"/>
          </a:p>
          <a:p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0" indent="0">
              <a:buNone/>
            </a:pPr>
            <a:r>
              <a:rPr lang="en-US" sz="2000" dirty="0" smtClean="0"/>
              <a:t>       #</a:t>
            </a:r>
            <a:r>
              <a:rPr lang="en-US" sz="2000" dirty="0"/>
              <a:t>define MITIPO float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main()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{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s-ES" sz="2000" dirty="0"/>
              <a:t>MITIPO </a:t>
            </a:r>
            <a:r>
              <a:rPr lang="es-ES" sz="2000" dirty="0" smtClean="0"/>
              <a:t>a </a:t>
            </a:r>
            <a:r>
              <a:rPr lang="es-ES" sz="2000" dirty="0"/>
              <a:t>= </a:t>
            </a:r>
            <a:r>
              <a:rPr lang="es-ES" sz="2000" dirty="0" smtClean="0"/>
              <a:t>13.f;  /*&lt;- </a:t>
            </a:r>
            <a:r>
              <a:rPr lang="es-ES" sz="2000" dirty="0"/>
              <a:t>MITIPO se define arriba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    en </a:t>
            </a:r>
            <a:r>
              <a:rPr lang="es-ES" sz="2000" dirty="0"/>
              <a:t>#</a:t>
            </a:r>
            <a:r>
              <a:rPr lang="es-ES" sz="2000" dirty="0" smtClean="0"/>
              <a:t>define ; puede </a:t>
            </a:r>
            <a:r>
              <a:rPr lang="es-ES" sz="2000" dirty="0"/>
              <a:t>ser '</a:t>
            </a:r>
            <a:r>
              <a:rPr lang="es-ES" sz="2000" dirty="0" err="1"/>
              <a:t>int</a:t>
            </a:r>
            <a:r>
              <a:rPr lang="es-ES" sz="2000" dirty="0"/>
              <a:t>', </a:t>
            </a:r>
            <a:r>
              <a:rPr lang="es-ES" sz="2000" dirty="0" smtClean="0"/>
              <a:t>         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'</a:t>
            </a:r>
            <a:r>
              <a:rPr lang="es-ES" sz="2000" dirty="0" err="1" smtClean="0"/>
              <a:t>float</a:t>
            </a:r>
            <a:r>
              <a:rPr lang="es-ES" sz="2000" dirty="0"/>
              <a:t>', etc. modificando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 aquella definición */</a:t>
            </a:r>
            <a:endParaRPr lang="es-ES" sz="2000" dirty="0"/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n-US" sz="2000" dirty="0" err="1"/>
              <a:t>printf</a:t>
            </a:r>
            <a:r>
              <a:rPr lang="en-US" sz="2000" dirty="0" smtClean="0"/>
              <a:t>(“a=%</a:t>
            </a:r>
            <a:r>
              <a:rPr lang="en-US" sz="2000" dirty="0"/>
              <a:t>g\n", </a:t>
            </a:r>
            <a:r>
              <a:rPr lang="en-US" sz="2000" dirty="0" smtClean="0"/>
              <a:t>a);  /*!!! </a:t>
            </a:r>
            <a:r>
              <a:rPr lang="es-ES" sz="2000" dirty="0"/>
              <a:t>%g </a:t>
            </a:r>
            <a:r>
              <a:rPr lang="es-ES" sz="2000" dirty="0" smtClean="0"/>
              <a:t>esta coordinado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ahora con #define arriba    */</a:t>
            </a:r>
            <a:r>
              <a:rPr lang="es-ES" sz="2000" dirty="0"/>
              <a:t>	 </a:t>
            </a:r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return</a:t>
            </a:r>
            <a:r>
              <a:rPr lang="es-ES" sz="2000" dirty="0"/>
              <a:t> 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78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Arreglos bidimensionales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ES" dirty="0" smtClean="0"/>
              <a:t>Consideramos estructura matemática {</a:t>
            </a:r>
            <a:r>
              <a:rPr lang="es-ES" dirty="0" err="1" smtClean="0"/>
              <a:t>a</a:t>
            </a:r>
            <a:r>
              <a:rPr lang="es-ES" baseline="-25000" dirty="0" err="1" smtClean="0"/>
              <a:t>i,j</a:t>
            </a:r>
            <a:r>
              <a:rPr lang="es-ES" dirty="0" smtClean="0"/>
              <a:t>}</a:t>
            </a:r>
            <a:r>
              <a:rPr lang="es-ES" baseline="-25000" dirty="0" smtClean="0"/>
              <a:t>i=1,2</a:t>
            </a:r>
            <a:r>
              <a:rPr lang="es-ES" baseline="-25000" dirty="0"/>
              <a:t>,…, n; </a:t>
            </a:r>
            <a:r>
              <a:rPr lang="es-ES" baseline="-25000" dirty="0" smtClean="0"/>
              <a:t>j=1,2</a:t>
            </a:r>
            <a:r>
              <a:rPr lang="es-ES" baseline="-25000" dirty="0"/>
              <a:t>,…, </a:t>
            </a:r>
            <a:r>
              <a:rPr lang="es-ES" baseline="-25000" dirty="0" smtClean="0"/>
              <a:t>m</a:t>
            </a:r>
            <a:r>
              <a:rPr lang="es-ES" dirty="0" smtClean="0"/>
              <a:t>. Como se sabe, ella representa una matriz rectangular de dimensión </a:t>
            </a:r>
            <a:r>
              <a:rPr lang="es-ES" dirty="0" err="1" smtClean="0"/>
              <a:t>n</a:t>
            </a:r>
            <a:r>
              <a:rPr lang="es-ES" sz="2100" dirty="0" err="1" smtClean="0"/>
              <a:t>x</a:t>
            </a:r>
            <a:r>
              <a:rPr lang="es-ES" dirty="0" err="1" smtClean="0"/>
              <a:t>m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un programa en lenguaje C podemos declarar un análogo de matriz rectangular  de la manera siguiente:</a:t>
            </a:r>
          </a:p>
          <a:p>
            <a:pPr marL="0" indent="0"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int</a:t>
            </a:r>
            <a:r>
              <a:rPr lang="es-ES" dirty="0" smtClean="0"/>
              <a:t> a[4][3</a:t>
            </a:r>
            <a:r>
              <a:rPr lang="es-ES" dirty="0"/>
              <a:t>]; //</a:t>
            </a:r>
            <a:r>
              <a:rPr lang="es-ES" dirty="0">
                <a:latin typeface="Buxton Sketch" panose="03080500000500000004" pitchFamily="66" charset="0"/>
              </a:rPr>
              <a:t>la </a:t>
            </a:r>
            <a:r>
              <a:rPr lang="es-ES" dirty="0" smtClean="0">
                <a:latin typeface="Buxton Sketch" panose="03080500000500000004" pitchFamily="66" charset="0"/>
              </a:rPr>
              <a:t>dimensiones deben </a:t>
            </a:r>
            <a:r>
              <a:rPr lang="es-ES" dirty="0">
                <a:latin typeface="Buxton Sketch" panose="03080500000500000004" pitchFamily="66" charset="0"/>
              </a:rPr>
              <a:t>ser </a:t>
            </a:r>
            <a:r>
              <a:rPr lang="es-ES" dirty="0" smtClean="0">
                <a:latin typeface="Buxton Sketch" panose="03080500000500000004" pitchFamily="66" charset="0"/>
              </a:rPr>
              <a:t>unos constantes enteros </a:t>
            </a:r>
            <a:endParaRPr lang="es-ES" dirty="0"/>
          </a:p>
          <a:p>
            <a:r>
              <a:rPr lang="es-MX" dirty="0" smtClean="0"/>
              <a:t>En este ejemplo </a:t>
            </a:r>
            <a:r>
              <a:rPr lang="es-ES" dirty="0" smtClean="0"/>
              <a:t> </a:t>
            </a:r>
            <a:r>
              <a:rPr lang="es-ES" dirty="0"/>
              <a:t>a</a:t>
            </a:r>
            <a:r>
              <a:rPr lang="es-ES" dirty="0" smtClean="0"/>
              <a:t>[][] representa  </a:t>
            </a:r>
            <a:r>
              <a:rPr lang="es-ES" dirty="0"/>
              <a:t>un arreglo </a:t>
            </a:r>
            <a:r>
              <a:rPr lang="es-ES" dirty="0" smtClean="0"/>
              <a:t>bidimensional </a:t>
            </a:r>
            <a:r>
              <a:rPr lang="es-ES" dirty="0"/>
              <a:t>de </a:t>
            </a:r>
            <a:r>
              <a:rPr lang="es-ES" dirty="0" smtClean="0"/>
              <a:t>4x3 elementos</a:t>
            </a:r>
          </a:p>
          <a:p>
            <a:r>
              <a:rPr lang="es-ES" dirty="0" smtClean="0"/>
              <a:t>Los elementos de este arreglo son a[0</a:t>
            </a:r>
            <a:r>
              <a:rPr lang="es-ES" dirty="0"/>
              <a:t>][0], a[0][1], a[0</a:t>
            </a:r>
            <a:r>
              <a:rPr lang="es-ES" dirty="0" smtClean="0"/>
              <a:t>][2], a[1][</a:t>
            </a:r>
            <a:r>
              <a:rPr lang="es-ES" dirty="0"/>
              <a:t>0], </a:t>
            </a:r>
            <a:r>
              <a:rPr lang="es-ES" dirty="0" smtClean="0"/>
              <a:t>a[1][</a:t>
            </a:r>
            <a:r>
              <a:rPr lang="es-ES" dirty="0"/>
              <a:t>1], </a:t>
            </a:r>
            <a:r>
              <a:rPr lang="es-ES" dirty="0" smtClean="0"/>
              <a:t>a[1][</a:t>
            </a:r>
            <a:r>
              <a:rPr lang="es-ES" dirty="0"/>
              <a:t>2], </a:t>
            </a:r>
            <a:r>
              <a:rPr lang="es-ES" dirty="0" smtClean="0"/>
              <a:t>…, a[3][</a:t>
            </a:r>
            <a:r>
              <a:rPr lang="es-ES" dirty="0"/>
              <a:t>0], </a:t>
            </a:r>
            <a:r>
              <a:rPr lang="es-ES" dirty="0" smtClean="0"/>
              <a:t>a[3][</a:t>
            </a:r>
            <a:r>
              <a:rPr lang="es-ES" dirty="0"/>
              <a:t>1], </a:t>
            </a:r>
            <a:r>
              <a:rPr lang="es-ES" dirty="0" smtClean="0"/>
              <a:t>a[3][</a:t>
            </a:r>
            <a:r>
              <a:rPr lang="es-ES" dirty="0"/>
              <a:t>2]</a:t>
            </a:r>
          </a:p>
          <a:p>
            <a:r>
              <a:rPr lang="es-MX" dirty="0" smtClean="0">
                <a:effectLst/>
              </a:rPr>
              <a:t>Tomen en cuenta que el mayor valor del 1r índice es 3 mientras -- del segundo es 2. </a:t>
            </a: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5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Códigos con arreglos y  rand()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5: Usar rand() para generar arreglo con 0s y 1s</a:t>
            </a:r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/>
              <a:t>include</a:t>
            </a:r>
            <a:r>
              <a:rPr lang="es-MX" sz="2000" dirty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“ </a:t>
            </a:r>
            <a:endParaRPr lang="es-MX" sz="2000" dirty="0"/>
          </a:p>
          <a:p>
            <a:pPr marL="0" indent="0">
              <a:buNone/>
            </a:pPr>
            <a:r>
              <a:rPr lang="es-MX" sz="2000" dirty="0"/>
              <a:t>#define N </a:t>
            </a:r>
            <a:r>
              <a:rPr lang="es-MX" sz="2000" dirty="0" smtClean="0"/>
              <a:t> 20</a:t>
            </a:r>
            <a:endParaRPr lang="es-MX" sz="2000" dirty="0"/>
          </a:p>
          <a:p>
            <a:pPr marL="0" indent="0">
              <a:buNone/>
            </a:pPr>
            <a:r>
              <a:rPr lang="es-MX" sz="2000" dirty="0" err="1" smtClean="0"/>
              <a:t>int</a:t>
            </a:r>
            <a:r>
              <a:rPr lang="es-MX" sz="2000" dirty="0" smtClean="0"/>
              <a:t> </a:t>
            </a:r>
            <a:r>
              <a:rPr lang="es-MX" sz="2000" dirty="0" err="1"/>
              <a:t>main</a:t>
            </a:r>
            <a:r>
              <a:rPr lang="es-MX" sz="2000" dirty="0"/>
              <a:t>()</a:t>
            </a:r>
          </a:p>
          <a:p>
            <a:pPr marL="0" indent="0">
              <a:buNone/>
            </a:pPr>
            <a:r>
              <a:rPr lang="es-MX" sz="2000" dirty="0" smtClean="0"/>
              <a:t>{      </a:t>
            </a:r>
            <a:r>
              <a:rPr lang="es-MX" sz="2000" dirty="0" err="1" smtClean="0"/>
              <a:t>float</a:t>
            </a:r>
            <a:r>
              <a:rPr lang="es-MX" sz="2000" dirty="0" smtClean="0"/>
              <a:t> c[N</a:t>
            </a:r>
            <a:r>
              <a:rPr lang="es-MX" sz="2000" dirty="0"/>
              <a:t>]; </a:t>
            </a:r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int</a:t>
            </a:r>
            <a:r>
              <a:rPr lang="es-MX" sz="2000" dirty="0" smtClean="0"/>
              <a:t> i, </a:t>
            </a:r>
            <a:r>
              <a:rPr lang="es-MX" sz="2000" dirty="0" err="1"/>
              <a:t>cont</a:t>
            </a:r>
            <a:r>
              <a:rPr lang="es-MX" sz="2000" dirty="0" smtClean="0"/>
              <a:t>;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for</a:t>
            </a:r>
            <a:r>
              <a:rPr lang="es-MX" sz="2000" dirty="0" smtClean="0"/>
              <a:t> </a:t>
            </a:r>
            <a:r>
              <a:rPr lang="es-MX" sz="2000" dirty="0"/>
              <a:t>(i = 0, </a:t>
            </a:r>
            <a:r>
              <a:rPr lang="es-MX" sz="2000" dirty="0" err="1"/>
              <a:t>cont</a:t>
            </a:r>
            <a:r>
              <a:rPr lang="es-MX" sz="2000" dirty="0"/>
              <a:t>=0; i&lt;N; i++)</a:t>
            </a:r>
          </a:p>
          <a:p>
            <a:pPr marL="0" indent="0">
              <a:buNone/>
            </a:pPr>
            <a:r>
              <a:rPr lang="es-MX" sz="2000" dirty="0" smtClean="0"/>
              <a:t>       {     c[i</a:t>
            </a:r>
            <a:r>
              <a:rPr lang="es-MX" sz="2000" dirty="0"/>
              <a:t>] = rand()%2;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    </a:t>
            </a:r>
            <a:r>
              <a:rPr lang="es-MX" sz="2000" dirty="0" err="1" smtClean="0"/>
              <a:t>printf</a:t>
            </a:r>
            <a:r>
              <a:rPr lang="es-MX" sz="2000" dirty="0"/>
              <a:t>("c[%d]=%g\n", i, c[i]);</a:t>
            </a:r>
          </a:p>
          <a:p>
            <a:pPr marL="0" indent="0">
              <a:buNone/>
            </a:pPr>
            <a:r>
              <a:rPr lang="es-MX" sz="2000" dirty="0" smtClean="0"/>
              <a:t>             </a:t>
            </a:r>
            <a:r>
              <a:rPr lang="es-MX" sz="2000" dirty="0" err="1" smtClean="0"/>
              <a:t>if</a:t>
            </a:r>
            <a:r>
              <a:rPr lang="es-MX" sz="2000" dirty="0" smtClean="0"/>
              <a:t>(c[i</a:t>
            </a:r>
            <a:r>
              <a:rPr lang="es-MX" sz="2000" dirty="0"/>
              <a:t>]==0) //contar el número ceros generados</a:t>
            </a:r>
          </a:p>
          <a:p>
            <a:pPr marL="0" indent="0">
              <a:buNone/>
            </a:pPr>
            <a:r>
              <a:rPr lang="es-MX" sz="2000" dirty="0" smtClean="0"/>
              <a:t>                      </a:t>
            </a:r>
            <a:r>
              <a:rPr lang="es-MX" sz="2000" dirty="0" err="1"/>
              <a:t>cont</a:t>
            </a:r>
            <a:r>
              <a:rPr lang="es-MX" sz="2000" dirty="0"/>
              <a:t>++;</a:t>
            </a:r>
          </a:p>
          <a:p>
            <a:pPr marL="0" indent="0">
              <a:buNone/>
            </a:pPr>
            <a:r>
              <a:rPr lang="es-MX" sz="2000" dirty="0" smtClean="0"/>
              <a:t>        }</a:t>
            </a:r>
            <a:endParaRPr lang="es-MX" sz="2000" dirty="0"/>
          </a:p>
          <a:p>
            <a:pPr marL="0" indent="0">
              <a:buNone/>
            </a:pPr>
            <a:r>
              <a:rPr lang="es-MX" sz="2000" dirty="0"/>
              <a:t>        </a:t>
            </a:r>
            <a:r>
              <a:rPr lang="es-MX" sz="2000" dirty="0" err="1" smtClean="0"/>
              <a:t>printf</a:t>
            </a:r>
            <a:r>
              <a:rPr lang="es-MX" sz="2000" dirty="0"/>
              <a:t>("</a:t>
            </a:r>
            <a:r>
              <a:rPr lang="es-MX" sz="2000" dirty="0" err="1"/>
              <a:t>cont</a:t>
            </a:r>
            <a:r>
              <a:rPr lang="es-MX" sz="2000" dirty="0"/>
              <a:t>=%d\n",</a:t>
            </a:r>
            <a:r>
              <a:rPr lang="es-MX" sz="2000" dirty="0" err="1"/>
              <a:t>cont</a:t>
            </a:r>
            <a:r>
              <a:rPr lang="es-MX" sz="2000" dirty="0" smtClean="0"/>
              <a:t>);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Ejemplo </a:t>
            </a:r>
            <a:r>
              <a:rPr lang="es-MX" dirty="0" smtClean="0"/>
              <a:t>6: </a:t>
            </a:r>
            <a:r>
              <a:rPr lang="es-MX" dirty="0"/>
              <a:t>Usar rand() para generar arreglo con </a:t>
            </a:r>
            <a:r>
              <a:rPr lang="es-MX" dirty="0" smtClean="0"/>
              <a:t>valores enteros de 0 a 9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"</a:t>
            </a:r>
            <a:r>
              <a:rPr lang="es-MX" dirty="0" err="1"/>
              <a:t>stdafx.h</a:t>
            </a:r>
            <a:r>
              <a:rPr lang="es-MX" dirty="0"/>
              <a:t>“ </a:t>
            </a:r>
          </a:p>
          <a:p>
            <a:pPr marL="0" indent="0">
              <a:buNone/>
            </a:pPr>
            <a:r>
              <a:rPr lang="es-MX" dirty="0"/>
              <a:t>#define N  20</a:t>
            </a:r>
          </a:p>
          <a:p>
            <a:pPr marL="0" indent="0">
              <a:buNone/>
            </a:pP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main</a:t>
            </a:r>
            <a:r>
              <a:rPr lang="es-MX" dirty="0"/>
              <a:t>()</a:t>
            </a:r>
          </a:p>
          <a:p>
            <a:pPr marL="0" indent="0">
              <a:buNone/>
            </a:pPr>
            <a:r>
              <a:rPr lang="es-MX" dirty="0"/>
              <a:t>{      </a:t>
            </a:r>
            <a:r>
              <a:rPr lang="es-MX" dirty="0" err="1"/>
              <a:t>float</a:t>
            </a:r>
            <a:r>
              <a:rPr lang="es-MX" dirty="0"/>
              <a:t> c[N]; </a:t>
            </a:r>
          </a:p>
          <a:p>
            <a:pPr marL="0" indent="0">
              <a:buNone/>
            </a:pPr>
            <a:r>
              <a:rPr lang="es-MX" dirty="0"/>
              <a:t>        </a:t>
            </a: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smtClean="0"/>
              <a:t>i;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   </a:t>
            </a:r>
            <a:r>
              <a:rPr lang="es-MX" dirty="0" err="1"/>
              <a:t>for</a:t>
            </a:r>
            <a:r>
              <a:rPr lang="es-MX" dirty="0"/>
              <a:t> (i = </a:t>
            </a:r>
            <a:r>
              <a:rPr lang="es-MX" dirty="0" smtClean="0"/>
              <a:t>0; </a:t>
            </a:r>
            <a:r>
              <a:rPr lang="es-MX" dirty="0"/>
              <a:t>i&lt;N; i++)</a:t>
            </a:r>
          </a:p>
          <a:p>
            <a:pPr marL="0" indent="0">
              <a:buNone/>
            </a:pPr>
            <a:r>
              <a:rPr lang="es-MX" dirty="0"/>
              <a:t>       {     c[i] = rand</a:t>
            </a:r>
            <a:r>
              <a:rPr lang="es-MX" dirty="0" smtClean="0"/>
              <a:t>()%10; 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         </a:t>
            </a:r>
            <a:r>
              <a:rPr lang="es-MX" dirty="0" err="1"/>
              <a:t>printf</a:t>
            </a:r>
            <a:r>
              <a:rPr lang="es-MX" dirty="0"/>
              <a:t>("c[%d]=%g\n", i, c[i]);</a:t>
            </a:r>
          </a:p>
          <a:p>
            <a:pPr marL="0" indent="0">
              <a:buNone/>
            </a:pPr>
            <a:r>
              <a:rPr lang="es-MX" dirty="0" smtClean="0"/>
              <a:t>        }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    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</a:p>
          <a:p>
            <a:pPr marL="0" indent="0">
              <a:buNone/>
            </a:pPr>
            <a:r>
              <a:rPr lang="es-MX" dirty="0"/>
              <a:t>}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2052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err="1" smtClean="0"/>
              <a:t>Ejecicio</a:t>
            </a:r>
            <a:r>
              <a:rPr lang="es-MX" sz="3600" b="1" u="sng" dirty="0" smtClean="0"/>
              <a:t> para ilustrar ciclos anidados</a:t>
            </a:r>
            <a:endParaRPr lang="es-ES" sz="3600" i="1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02088" y="1027420"/>
            <a:ext cx="10911673" cy="1571942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 Especificación: generar aleatoriamente los elementos de un arreglo de dimensión </a:t>
            </a:r>
            <a:r>
              <a:rPr lang="es-MX" dirty="0" err="1" smtClean="0"/>
              <a:t>NxM</a:t>
            </a:r>
            <a:r>
              <a:rPr lang="es-MX" dirty="0" smtClean="0"/>
              <a:t> con valores -1, 0, 1;   sumar todos elementos del arreglo</a:t>
            </a:r>
          </a:p>
          <a:p>
            <a:pPr marL="457200" lvl="1" indent="0">
              <a:buNone/>
            </a:pPr>
            <a:endParaRPr lang="es-ES" dirty="0"/>
          </a:p>
          <a:p>
            <a:r>
              <a:rPr lang="es-MX" dirty="0"/>
              <a:t> </a:t>
            </a:r>
            <a:endParaRPr lang="es-ES" i="1" dirty="0">
              <a:effectLst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07552" y="2321960"/>
            <a:ext cx="5134905" cy="42762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7: </a:t>
            </a:r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/>
              <a:t>include</a:t>
            </a:r>
            <a:r>
              <a:rPr lang="es-MX" sz="2000" dirty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“ </a:t>
            </a:r>
            <a:endParaRPr lang="es-MX" sz="2000" dirty="0"/>
          </a:p>
          <a:p>
            <a:pPr marL="0" indent="0">
              <a:buNone/>
            </a:pPr>
            <a:r>
              <a:rPr lang="en-US" sz="2000" dirty="0"/>
              <a:t>#define </a:t>
            </a:r>
            <a:r>
              <a:rPr lang="en-US" sz="2000" dirty="0" smtClean="0"/>
              <a:t>N  5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#define </a:t>
            </a:r>
            <a:r>
              <a:rPr lang="en-US" sz="2000" dirty="0" smtClean="0"/>
              <a:t>M 8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smtClean="0"/>
              <a:t> main()</a:t>
            </a:r>
            <a:endParaRPr lang="en-US" sz="2000" dirty="0" smtClean="0"/>
          </a:p>
          <a:p>
            <a:pPr marL="0" indent="0">
              <a:buNone/>
            </a:pPr>
            <a:r>
              <a:rPr lang="es-MX" sz="2000" dirty="0" smtClean="0"/>
              <a:t>{ </a:t>
            </a:r>
            <a:r>
              <a:rPr lang="es-MX" sz="2000" dirty="0" err="1" smtClean="0"/>
              <a:t>double</a:t>
            </a:r>
            <a:r>
              <a:rPr lang="es-MX" sz="2000" dirty="0" smtClean="0"/>
              <a:t> </a:t>
            </a:r>
            <a:r>
              <a:rPr lang="es-MX" sz="2000" dirty="0"/>
              <a:t>z[N][M], suma;</a:t>
            </a:r>
            <a:br>
              <a:rPr lang="es-MX" sz="2000" dirty="0"/>
            </a:br>
            <a:r>
              <a:rPr lang="es-MX" sz="2000" dirty="0" smtClean="0"/>
              <a:t>   </a:t>
            </a:r>
            <a:r>
              <a:rPr lang="es-MX" sz="2000" dirty="0" err="1" smtClean="0"/>
              <a:t>int</a:t>
            </a:r>
            <a:r>
              <a:rPr lang="es-MX" sz="2000" dirty="0" smtClean="0"/>
              <a:t> </a:t>
            </a:r>
            <a:r>
              <a:rPr lang="es-MX" sz="2000" dirty="0"/>
              <a:t>i, j;</a:t>
            </a:r>
          </a:p>
          <a:p>
            <a:pPr marL="0" indent="0">
              <a:buNone/>
            </a:pPr>
            <a:r>
              <a:rPr lang="es-MX" sz="2000" dirty="0" smtClean="0"/>
              <a:t>//</a:t>
            </a:r>
            <a:r>
              <a:rPr lang="es-MX" sz="2000" dirty="0"/>
              <a:t>generar arreglo bidimensional</a:t>
            </a:r>
          </a:p>
          <a:p>
            <a:pPr marL="0" indent="0">
              <a:buNone/>
            </a:pPr>
            <a:r>
              <a:rPr lang="es-MX" sz="2000" dirty="0" smtClean="0"/>
              <a:t>   </a:t>
            </a:r>
            <a:r>
              <a:rPr lang="es-MX" sz="2000" dirty="0" err="1" smtClean="0"/>
              <a:t>printf</a:t>
            </a:r>
            <a:r>
              <a:rPr lang="es-MX" sz="2000" dirty="0"/>
              <a:t>("matriz z:\n");</a:t>
            </a:r>
          </a:p>
          <a:p>
            <a:pPr marL="0" indent="0">
              <a:buNone/>
            </a:pPr>
            <a:r>
              <a:rPr lang="es-MX" sz="2000" dirty="0" smtClean="0"/>
              <a:t>    </a:t>
            </a:r>
            <a:r>
              <a:rPr lang="es-MX" sz="2000" dirty="0" err="1" smtClean="0"/>
              <a:t>for</a:t>
            </a:r>
            <a:r>
              <a:rPr lang="es-MX" sz="2000" dirty="0" smtClean="0"/>
              <a:t>(i=0</a:t>
            </a:r>
            <a:r>
              <a:rPr lang="es-MX" sz="2000" dirty="0"/>
              <a:t>; i&lt;M; i++)</a:t>
            </a:r>
          </a:p>
          <a:p>
            <a:pPr marL="0" indent="0">
              <a:buNone/>
            </a:pPr>
            <a:r>
              <a:rPr lang="es-MX" sz="2000" dirty="0" smtClean="0"/>
              <a:t>    {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for</a:t>
            </a:r>
            <a:r>
              <a:rPr lang="es-MX" sz="2000" dirty="0" smtClean="0"/>
              <a:t>(j=0;j&lt;</a:t>
            </a:r>
            <a:r>
              <a:rPr lang="es-MX" sz="2000" dirty="0" err="1" smtClean="0"/>
              <a:t>N;j</a:t>
            </a:r>
            <a:r>
              <a:rPr lang="es-MX" sz="2000" dirty="0"/>
              <a:t>++)</a:t>
            </a:r>
          </a:p>
          <a:p>
            <a:pPr marL="0" indent="0">
              <a:buNone/>
            </a:pPr>
            <a:r>
              <a:rPr lang="es-MX" sz="2000" dirty="0" smtClean="0"/>
              <a:t>           { </a:t>
            </a:r>
            <a:r>
              <a:rPr lang="es-MX" sz="2000" dirty="0"/>
              <a:t>z[j][i] = rand() % 3 - 1.;</a:t>
            </a:r>
            <a:br>
              <a:rPr lang="es-MX" sz="2000" dirty="0"/>
            </a:br>
            <a:r>
              <a:rPr lang="es-MX" sz="2000" dirty="0"/>
              <a:t>	</a:t>
            </a:r>
            <a:r>
              <a:rPr lang="es-MX" sz="2000" dirty="0" err="1"/>
              <a:t>printf</a:t>
            </a:r>
            <a:r>
              <a:rPr lang="es-MX" sz="2000" dirty="0"/>
              <a:t>("%g ", z[j][i]);</a:t>
            </a:r>
          </a:p>
          <a:p>
            <a:pPr marL="0" indent="0">
              <a:buNone/>
            </a:pPr>
            <a:r>
              <a:rPr lang="es-MX" sz="2000" dirty="0" smtClean="0"/>
              <a:t>           }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 </a:t>
            </a:r>
            <a:r>
              <a:rPr lang="es-MX" sz="2000" dirty="0" err="1" smtClean="0"/>
              <a:t>printf</a:t>
            </a:r>
            <a:r>
              <a:rPr lang="es-MX" sz="2000" dirty="0"/>
              <a:t>("\n");</a:t>
            </a:r>
          </a:p>
          <a:p>
            <a:pPr marL="0" indent="0">
              <a:buNone/>
            </a:pPr>
            <a:r>
              <a:rPr lang="es-MX" sz="2000" dirty="0"/>
              <a:t>    }</a:t>
            </a:r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171696" y="2381894"/>
            <a:ext cx="5134905" cy="42762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//continuación</a:t>
            </a:r>
          </a:p>
          <a:p>
            <a:pPr marL="0" indent="0">
              <a:buNone/>
            </a:pPr>
            <a:r>
              <a:rPr lang="en-US" sz="1600" dirty="0" smtClean="0"/>
              <a:t>             for </a:t>
            </a:r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 = 0, </a:t>
            </a:r>
            <a:r>
              <a:rPr lang="en-US" sz="1600" dirty="0" err="1"/>
              <a:t>suma</a:t>
            </a:r>
            <a:r>
              <a:rPr lang="en-US" sz="1600" dirty="0"/>
              <a:t> = 0.; </a:t>
            </a:r>
            <a:r>
              <a:rPr lang="en-US" sz="1600" dirty="0" err="1"/>
              <a:t>i</a:t>
            </a:r>
            <a:r>
              <a:rPr lang="en-US" sz="1600" dirty="0"/>
              <a:t>&lt;M;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  <a:br>
              <a:rPr lang="en-US" sz="1600" dirty="0"/>
            </a:br>
            <a:r>
              <a:rPr lang="en-US" sz="1600" dirty="0"/>
              <a:t>          	for (j = 0; j&lt;N; </a:t>
            </a:r>
            <a:r>
              <a:rPr lang="en-US" sz="1600" dirty="0" err="1"/>
              <a:t>j</a:t>
            </a:r>
            <a:r>
              <a:rPr lang="en-US" sz="1600" dirty="0" err="1" smtClean="0"/>
              <a:t>++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         </a:t>
            </a:r>
            <a:r>
              <a:rPr lang="en-US" sz="1600" dirty="0" err="1"/>
              <a:t>suma</a:t>
            </a:r>
            <a:r>
              <a:rPr lang="en-US" sz="1600" dirty="0"/>
              <a:t> += z[j][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suma</a:t>
            </a:r>
            <a:r>
              <a:rPr lang="en-US" sz="1600" dirty="0"/>
              <a:t> = %g \n", </a:t>
            </a:r>
            <a:r>
              <a:rPr lang="en-US" sz="1600" dirty="0" err="1"/>
              <a:t>suma</a:t>
            </a:r>
            <a:r>
              <a:rPr lang="en-US" sz="1600" dirty="0"/>
              <a:t>);</a:t>
            </a:r>
            <a:r>
              <a:rPr lang="es-MX" sz="2000" dirty="0" smtClean="0"/>
              <a:t>        </a:t>
            </a:r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5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Tarea 3</a:t>
            </a:r>
            <a:endParaRPr lang="es-ES" sz="3600" i="1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66701" y="876301"/>
            <a:ext cx="10706099" cy="5829299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MX" dirty="0" smtClean="0"/>
              <a:t> </a:t>
            </a:r>
            <a:r>
              <a:rPr lang="es-ES" dirty="0"/>
              <a:t>Escribir programa que calcula valor de la siguiente función: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exp</a:t>
            </a:r>
            <a:r>
              <a:rPr lang="es-ES" dirty="0" smtClean="0"/>
              <a:t> </a:t>
            </a:r>
            <a:r>
              <a:rPr lang="es-ES" baseline="-25000" dirty="0" smtClean="0"/>
              <a:t>n </a:t>
            </a:r>
            <a:r>
              <a:rPr lang="es-ES" dirty="0" smtClean="0"/>
              <a:t>(x</a:t>
            </a:r>
            <a:r>
              <a:rPr lang="es-ES" dirty="0"/>
              <a:t>)= 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programa pide de operador n y x, y luego imprima </a:t>
            </a:r>
            <a:r>
              <a:rPr lang="es-ES" dirty="0" err="1"/>
              <a:t>expn</a:t>
            </a:r>
            <a:r>
              <a:rPr lang="es-ES" dirty="0"/>
              <a:t>(x) definida según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esta </a:t>
            </a:r>
            <a:r>
              <a:rPr lang="es-ES" dirty="0"/>
              <a:t>fórmula.</a:t>
            </a:r>
          </a:p>
          <a:p>
            <a:r>
              <a:rPr lang="es-ES" dirty="0" smtClean="0"/>
              <a:t>Nota: en la fórmula de arriba "</a:t>
            </a:r>
            <a:r>
              <a:rPr lang="es-ES" dirty="0" err="1" smtClean="0"/>
              <a:t>exp</a:t>
            </a:r>
            <a:r>
              <a:rPr lang="es-ES" dirty="0" smtClean="0"/>
              <a:t> </a:t>
            </a:r>
            <a:r>
              <a:rPr lang="es-ES" baseline="-25000" dirty="0"/>
              <a:t>n </a:t>
            </a:r>
            <a:r>
              <a:rPr lang="es-ES" dirty="0"/>
              <a:t>(x</a:t>
            </a:r>
            <a:r>
              <a:rPr lang="es-ES" dirty="0" smtClean="0"/>
              <a:t>)" es solo la denotación definida a través  de la expresión posterior. En su vez, la última es igual a</a:t>
            </a:r>
          </a:p>
          <a:p>
            <a:pPr marL="0" indent="0">
              <a:buNone/>
            </a:pPr>
            <a:r>
              <a:rPr lang="es-ES" dirty="0" smtClean="0"/>
              <a:t>                             x</a:t>
            </a:r>
            <a:r>
              <a:rPr lang="es-ES" baseline="30000" dirty="0" smtClean="0"/>
              <a:t>0</a:t>
            </a:r>
            <a:r>
              <a:rPr lang="es-ES" dirty="0" smtClean="0"/>
              <a:t> / 0!  +</a:t>
            </a:r>
            <a:r>
              <a:rPr lang="es-ES" dirty="0"/>
              <a:t> </a:t>
            </a:r>
            <a:r>
              <a:rPr lang="es-ES" dirty="0" smtClean="0"/>
              <a:t>x</a:t>
            </a:r>
            <a:r>
              <a:rPr lang="es-ES" baseline="30000" dirty="0" smtClean="0"/>
              <a:t>1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1!  +  x</a:t>
            </a:r>
            <a:r>
              <a:rPr lang="es-ES" baseline="30000" dirty="0" smtClean="0"/>
              <a:t>2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2! + …  </a:t>
            </a:r>
            <a:r>
              <a:rPr lang="es-ES" dirty="0"/>
              <a:t>+ </a:t>
            </a:r>
            <a:r>
              <a:rPr lang="es-ES" dirty="0" err="1" smtClean="0"/>
              <a:t>x</a:t>
            </a:r>
            <a:r>
              <a:rPr lang="es-ES" baseline="30000" dirty="0" err="1" smtClean="0"/>
              <a:t>n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n!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sz="4600" dirty="0"/>
              <a:t>Entrega</a:t>
            </a:r>
            <a:r>
              <a:rPr lang="es-ES" sz="4600"/>
              <a:t>: </a:t>
            </a:r>
            <a:r>
              <a:rPr lang="es-ES" sz="4600" smtClean="0"/>
              <a:t>05</a:t>
            </a:r>
            <a:r>
              <a:rPr lang="es-ES" sz="4600" smtClean="0"/>
              <a:t>/03/2023</a:t>
            </a:r>
            <a:endParaRPr lang="es-ES" sz="4600" dirty="0"/>
          </a:p>
          <a:p>
            <a:pPr marL="0" indent="0">
              <a:buNone/>
            </a:pPr>
            <a:r>
              <a:rPr lang="es-MX" dirty="0"/>
              <a:t> </a:t>
            </a:r>
            <a:endParaRPr lang="es-ES" i="1" dirty="0">
              <a:effectLst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-1"/>
            <a:ext cx="38092314" cy="1888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7" y="1487487"/>
            <a:ext cx="26765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4232</TotalTime>
  <Words>768</Words>
  <Application>Microsoft Office PowerPoint</Application>
  <PresentationFormat>Panorámica</PresentationFormat>
  <Paragraphs>151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RESUMENES DEL CURSO Tema: 18 arreglos, ciclos anidados, #define  18</vt:lpstr>
      <vt:lpstr>Arreglos unidimensionales</vt:lpstr>
      <vt:lpstr>Ejemplos de código con arreglos</vt:lpstr>
      <vt:lpstr>#define –  operador del preprocesador</vt:lpstr>
      <vt:lpstr>Ejemplos de uso de #define</vt:lpstr>
      <vt:lpstr>Arreglos bidimensionales</vt:lpstr>
      <vt:lpstr>Códigos con arreglos y  rand()</vt:lpstr>
      <vt:lpstr>Ejecicio para ilustrar ciclos anidados</vt:lpstr>
      <vt:lpstr>Tarea 3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305</cp:revision>
  <dcterms:created xsi:type="dcterms:W3CDTF">2020-04-14T22:16:00Z</dcterms:created>
  <dcterms:modified xsi:type="dcterms:W3CDTF">2023-02-22T00:46:08Z</dcterms:modified>
</cp:coreProperties>
</file>