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9" r:id="rId3"/>
    <p:sldId id="300" r:id="rId4"/>
    <p:sldId id="294" r:id="rId5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napToGrid="0">
      <p:cViewPr varScale="1">
        <p:scale>
          <a:sx n="85" d="100"/>
          <a:sy n="85" d="100"/>
        </p:scale>
        <p:origin x="78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2551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26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40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552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056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3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501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5789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80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0810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2DC9A-0721-4C5B-8B71-2131B8C44C3C}" type="datetimeFigureOut">
              <a:rPr lang="en-US" smtClean="0"/>
              <a:t>2/21/2023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CCB386-F029-4524-9D68-C0E791CE2C1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26247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478971" y="232229"/>
            <a:ext cx="11263085" cy="3174161"/>
          </a:xfrm>
        </p:spPr>
        <p:txBody>
          <a:bodyPr>
            <a:normAutofit fontScale="90000"/>
          </a:bodyPr>
          <a:lstStyle/>
          <a:p>
            <a:r>
              <a:rPr lang="es-MX" sz="3600" b="1" dirty="0"/>
              <a:t>Trimestre:</a:t>
            </a:r>
            <a:r>
              <a:rPr lang="es-MX" sz="3600" dirty="0"/>
              <a:t> 23-I</a:t>
            </a:r>
            <a:br>
              <a:rPr lang="es-MX" sz="3600" dirty="0"/>
            </a:br>
            <a:r>
              <a:rPr lang="es-MX" sz="3600" b="1" dirty="0" err="1"/>
              <a:t>uea</a:t>
            </a:r>
            <a:r>
              <a:rPr lang="es-MX" sz="3600" b="1" dirty="0"/>
              <a:t>:</a:t>
            </a:r>
            <a:r>
              <a:rPr lang="es-MX" sz="3600" dirty="0"/>
              <a:t> Programación Estructurada (1151038)</a:t>
            </a:r>
            <a:br>
              <a:rPr lang="es-MX" sz="3600" dirty="0"/>
            </a:br>
            <a:r>
              <a:rPr lang="es-MX" sz="3600" dirty="0"/>
              <a:t> </a:t>
            </a:r>
            <a:r>
              <a:rPr lang="es-MX" sz="3600" b="1" dirty="0"/>
              <a:t>Grupo</a:t>
            </a:r>
            <a:r>
              <a:rPr lang="es-MX" sz="3600" dirty="0"/>
              <a:t> </a:t>
            </a:r>
            <a:r>
              <a:rPr lang="es-ES" sz="3200" dirty="0"/>
              <a:t>CSI06</a:t>
            </a:r>
            <a:r>
              <a:rPr lang="es-MX" sz="3600" dirty="0"/>
              <a:t>; </a:t>
            </a:r>
            <a:r>
              <a:rPr lang="es-MX" sz="3600" b="1" dirty="0"/>
              <a:t>Horario:</a:t>
            </a:r>
            <a:r>
              <a:rPr lang="es-MX" sz="3600" dirty="0"/>
              <a:t> Lu-Mie-Vie, 8:30—10:00</a:t>
            </a:r>
            <a:r>
              <a:rPr lang="es-MX" sz="3600" dirty="0"/>
              <a:t/>
            </a:r>
            <a:br>
              <a:rPr lang="es-MX" sz="3600" dirty="0"/>
            </a:br>
            <a:r>
              <a:rPr lang="es-MX" sz="3600" dirty="0"/>
              <a:t>Prof. </a:t>
            </a:r>
            <a:r>
              <a:rPr lang="es-MX" sz="3600" dirty="0" err="1"/>
              <a:t>Gueorgi</a:t>
            </a:r>
            <a:r>
              <a:rPr lang="es-MX" sz="3600" dirty="0"/>
              <a:t> </a:t>
            </a:r>
            <a:r>
              <a:rPr lang="es-MX" sz="3600" dirty="0" err="1"/>
              <a:t>Khatchatourov</a:t>
            </a:r>
            <a:r>
              <a:rPr lang="es-MX" sz="3600" dirty="0"/>
              <a:t>, ayudante </a:t>
            </a:r>
            <a:r>
              <a:rPr lang="es-ES" sz="3600" b="1" dirty="0"/>
              <a:t>Carlos </a:t>
            </a:r>
            <a:r>
              <a:rPr lang="es-ES" sz="3600" b="1" dirty="0" err="1"/>
              <a:t>Yoshimar</a:t>
            </a:r>
            <a:r>
              <a:rPr lang="es-ES" sz="3600" b="1" dirty="0"/>
              <a:t> Hernández </a:t>
            </a:r>
            <a:r>
              <a:rPr lang="es-ES" sz="3600" b="1" dirty="0" smtClean="0"/>
              <a:t>Badillo</a:t>
            </a:r>
            <a:r>
              <a:rPr lang="es-MX" sz="3600" dirty="0" smtClean="0"/>
              <a:t/>
            </a:r>
            <a:br>
              <a:rPr lang="es-MX" sz="3600" dirty="0" smtClean="0"/>
            </a:br>
            <a:r>
              <a:rPr lang="es-MX" sz="3600" dirty="0" smtClean="0">
                <a:latin typeface="Bradley Hand ITC" panose="03070402050302030203" pitchFamily="66" charset="0"/>
              </a:rPr>
              <a:t>RESUMENES DEL CURSO</a:t>
            </a:r>
            <a:br>
              <a:rPr lang="es-MX" sz="3600" dirty="0" smtClean="0">
                <a:latin typeface="Bradley Hand ITC" panose="03070402050302030203" pitchFamily="66" charset="0"/>
              </a:rPr>
            </a:br>
            <a:r>
              <a:rPr lang="es-MX" sz="3600" dirty="0" smtClean="0">
                <a:latin typeface="Bradley Hand ITC" panose="03070402050302030203" pitchFamily="66" charset="0"/>
              </a:rPr>
              <a:t>Tema</a:t>
            </a:r>
            <a:r>
              <a:rPr lang="es-MX" sz="3600" dirty="0" smtClean="0"/>
              <a:t>: 16 Ejercicio: combinar </a:t>
            </a:r>
            <a:r>
              <a:rPr lang="es-MX" sz="3600" dirty="0" err="1" smtClean="0"/>
              <a:t>if</a:t>
            </a:r>
            <a:r>
              <a:rPr lang="es-MX" sz="3600" dirty="0" smtClean="0"/>
              <a:t> con ciclo </a:t>
            </a:r>
            <a:r>
              <a:rPr lang="es-MX" sz="3600" dirty="0" err="1" smtClean="0"/>
              <a:t>for</a:t>
            </a:r>
            <a:r>
              <a:rPr lang="es-MX" sz="3600" dirty="0" smtClean="0"/>
              <a:t>   16</a:t>
            </a:r>
            <a:endParaRPr lang="en-US" sz="3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04341" y="3547067"/>
            <a:ext cx="10553075" cy="3153535"/>
          </a:xfrm>
        </p:spPr>
        <p:txBody>
          <a:bodyPr>
            <a:normAutofit/>
          </a:bodyPr>
          <a:lstStyle/>
          <a:p>
            <a:r>
              <a:rPr lang="es-419" sz="3200" dirty="0" smtClean="0"/>
              <a:t>Resumen de la presentación: </a:t>
            </a:r>
          </a:p>
          <a:p>
            <a:r>
              <a:rPr lang="es-MX" sz="2800" dirty="0" smtClean="0"/>
              <a:t>Ejercicio: Escribir programa que suma todos valores naturales de </a:t>
            </a:r>
            <a:r>
              <a:rPr lang="es-MX" sz="2800" dirty="0"/>
              <a:t>1 a 1000 </a:t>
            </a:r>
            <a:r>
              <a:rPr lang="es-MX" sz="2800" dirty="0" smtClean="0"/>
              <a:t>excepto aquellos que sean múltiplos </a:t>
            </a:r>
            <a:r>
              <a:rPr lang="es-MX" sz="2800" dirty="0"/>
              <a:t>a 3, 5, o 7. </a:t>
            </a:r>
            <a:endParaRPr lang="es-MX" sz="2800" dirty="0" smtClean="0"/>
          </a:p>
          <a:p>
            <a:r>
              <a:rPr lang="es-MX" sz="2800" dirty="0" smtClean="0"/>
              <a:t>Objetivo</a:t>
            </a:r>
            <a:r>
              <a:rPr lang="es-MX" sz="2800" dirty="0"/>
              <a:t>: combinar </a:t>
            </a:r>
            <a:r>
              <a:rPr lang="es-MX" sz="2800" i="1" dirty="0" err="1"/>
              <a:t>for</a:t>
            </a:r>
            <a:r>
              <a:rPr lang="es-MX" sz="2800" dirty="0"/>
              <a:t> con </a:t>
            </a:r>
            <a:r>
              <a:rPr lang="es-MX" sz="2800" i="1" dirty="0" err="1"/>
              <a:t>if</a:t>
            </a:r>
            <a:r>
              <a:rPr lang="es-MX" sz="2800" i="1" dirty="0"/>
              <a:t>.  </a:t>
            </a:r>
            <a:r>
              <a:rPr lang="es-MX" sz="2800" dirty="0"/>
              <a:t>Varias opciones de </a:t>
            </a:r>
            <a:r>
              <a:rPr lang="es-MX" sz="2800" dirty="0" smtClean="0"/>
              <a:t>implementación</a:t>
            </a:r>
          </a:p>
          <a:p>
            <a:r>
              <a:rPr lang="es-MX" sz="2800" dirty="0" smtClean="0"/>
              <a:t>Nota: intenten escribir el código que satisfaga a  dicha especificación antes de abrir la diapositiva con el código del profesor</a:t>
            </a:r>
            <a:endParaRPr lang="es-ES" sz="2800" dirty="0"/>
          </a:p>
          <a:p>
            <a:endParaRPr lang="es-419" sz="2800" dirty="0" smtClean="0"/>
          </a:p>
        </p:txBody>
      </p:sp>
    </p:spTree>
    <p:extLst>
      <p:ext uri="{BB962C8B-B14F-4D97-AF65-F5344CB8AC3E}">
        <p14:creationId xmlns:p14="http://schemas.microsoft.com/office/powerpoint/2010/main" val="11686763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 smtClean="0"/>
              <a:t>Códigos con variantes 1 y 2 del ejercicio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11652" y="1337871"/>
            <a:ext cx="5134905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 dirty="0" smtClean="0"/>
              <a:t>  </a:t>
            </a:r>
            <a:r>
              <a:rPr lang="es-ES" sz="2000" dirty="0"/>
              <a:t>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 smtClean="0"/>
              <a:t>"</a:t>
            </a:r>
            <a:endParaRPr lang="es-ES" sz="2000" dirty="0"/>
          </a:p>
          <a:p>
            <a:pPr marL="0" indent="0">
              <a:buNone/>
            </a:pP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 smtClean="0"/>
              <a:t>()  //Variante 1:</a:t>
            </a:r>
            <a:endParaRPr lang="es-ES" sz="2000" dirty="0"/>
          </a:p>
          <a:p>
            <a:pPr marL="0" indent="0">
              <a:buNone/>
            </a:pPr>
            <a:r>
              <a:rPr lang="es-ES" sz="2000" dirty="0" smtClean="0"/>
              <a:t>{</a:t>
            </a:r>
            <a:r>
              <a:rPr lang="en-US" sz="2000" dirty="0"/>
              <a:t>    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, </a:t>
            </a:r>
            <a:r>
              <a:rPr lang="en-US" sz="2000" dirty="0" err="1"/>
              <a:t>suma</a:t>
            </a:r>
            <a:r>
              <a:rPr lang="en-US" sz="2000" dirty="0"/>
              <a:t>;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for(</a:t>
            </a:r>
            <a:r>
              <a:rPr lang="en-US" sz="2000" dirty="0" err="1"/>
              <a:t>suma</a:t>
            </a:r>
            <a:r>
              <a:rPr lang="en-US" sz="2000" dirty="0"/>
              <a:t>=0, </a:t>
            </a:r>
            <a:r>
              <a:rPr lang="en-US" sz="2000" dirty="0" err="1"/>
              <a:t>i</a:t>
            </a:r>
            <a:r>
              <a:rPr lang="en-US" sz="2000" dirty="0"/>
              <a:t>=1; </a:t>
            </a:r>
            <a:r>
              <a:rPr lang="en-US" sz="2000" dirty="0" err="1"/>
              <a:t>i</a:t>
            </a:r>
            <a:r>
              <a:rPr lang="en-US" sz="2000" dirty="0"/>
              <a:t>&lt;=1000;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  <a:br>
              <a:rPr lang="en-US" sz="2000" dirty="0"/>
            </a:br>
            <a:r>
              <a:rPr lang="en-US" sz="2000" dirty="0"/>
              <a:t>        if(i%3 != 0)</a:t>
            </a:r>
            <a:br>
              <a:rPr lang="en-US" sz="2000" dirty="0"/>
            </a:br>
            <a:r>
              <a:rPr lang="en-US" sz="2000" dirty="0"/>
              <a:t>        </a:t>
            </a:r>
            <a:r>
              <a:rPr lang="en-US" sz="2000" dirty="0" smtClean="0"/>
              <a:t>     if(i%5 </a:t>
            </a:r>
            <a:r>
              <a:rPr lang="en-US" sz="2000" dirty="0"/>
              <a:t>!= 0</a:t>
            </a:r>
            <a:r>
              <a:rPr lang="en-US" sz="2000" dirty="0" smtClean="0"/>
              <a:t>)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           if(i%7 != 0</a:t>
            </a:r>
            <a:r>
              <a:rPr lang="en-US" sz="2000" dirty="0" smtClean="0"/>
              <a:t>)                   </a:t>
            </a: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                </a:t>
            </a:r>
            <a:r>
              <a:rPr lang="en-US" sz="2000" dirty="0" err="1"/>
              <a:t>suma</a:t>
            </a:r>
            <a:r>
              <a:rPr lang="en-US" sz="2000" dirty="0"/>
              <a:t>+=</a:t>
            </a:r>
            <a:r>
              <a:rPr lang="en-US" sz="2000" dirty="0" err="1"/>
              <a:t>i</a:t>
            </a:r>
            <a:r>
              <a:rPr lang="en-US" sz="2000" dirty="0" smtClean="0"/>
              <a:t>;                              </a:t>
            </a:r>
          </a:p>
          <a:p>
            <a:pPr marL="0" indent="0">
              <a:buNone/>
            </a:pPr>
            <a:r>
              <a:rPr lang="en-US" sz="1400" dirty="0" err="1"/>
              <a:t>printf</a:t>
            </a:r>
            <a:r>
              <a:rPr lang="en-US" sz="1400" dirty="0"/>
              <a:t>(" 1+2+...+1000 </a:t>
            </a:r>
            <a:r>
              <a:rPr lang="en-US" sz="1400" dirty="0" err="1"/>
              <a:t>excepto</a:t>
            </a:r>
            <a:r>
              <a:rPr lang="en-US" sz="1400" dirty="0"/>
              <a:t> </a:t>
            </a:r>
            <a:r>
              <a:rPr lang="en-US" sz="1400" dirty="0" err="1"/>
              <a:t>multiplos</a:t>
            </a:r>
            <a:r>
              <a:rPr lang="en-US" sz="1400" dirty="0"/>
              <a:t> a 3, 5, o 7 =%d\n", </a:t>
            </a:r>
            <a:r>
              <a:rPr lang="en-US" sz="1400" dirty="0" err="1"/>
              <a:t>suma</a:t>
            </a:r>
            <a:r>
              <a:rPr lang="en-US" sz="1400" dirty="0"/>
              <a:t>);    </a:t>
            </a:r>
            <a:r>
              <a:rPr lang="en-US" sz="2000" dirty="0"/>
              <a:t/>
            </a:r>
            <a:br>
              <a:rPr lang="en-US" sz="2000" dirty="0"/>
            </a:br>
            <a:endParaRPr lang="es-ES" sz="2000" dirty="0" smtClean="0"/>
          </a:p>
          <a:p>
            <a:pPr marL="0" indent="0">
              <a:buNone/>
            </a:pPr>
            <a:r>
              <a:rPr lang="es-MX" dirty="0" smtClean="0"/>
              <a:t>   </a:t>
            </a:r>
            <a:r>
              <a:rPr lang="es-MX" dirty="0" err="1" smtClean="0"/>
              <a:t>return</a:t>
            </a:r>
            <a:r>
              <a:rPr lang="es-MX" dirty="0" smtClean="0"/>
              <a:t> </a:t>
            </a:r>
            <a:r>
              <a:rPr lang="es-MX" dirty="0"/>
              <a:t>0;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}</a:t>
            </a:r>
            <a:endParaRPr lang="es-ES" dirty="0">
              <a:effectLst/>
            </a:endParaRPr>
          </a:p>
        </p:txBody>
      </p:sp>
      <p:sp>
        <p:nvSpPr>
          <p:cNvPr id="5" name="Marcador de contenido 2"/>
          <p:cNvSpPr txBox="1">
            <a:spLocks/>
          </p:cNvSpPr>
          <p:nvPr/>
        </p:nvSpPr>
        <p:spPr>
          <a:xfrm>
            <a:off x="5591332" y="1337872"/>
            <a:ext cx="6205434" cy="5260376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MX" dirty="0" smtClean="0"/>
              <a:t> </a:t>
            </a:r>
            <a:r>
              <a:rPr lang="es-MX" dirty="0"/>
              <a:t>#</a:t>
            </a:r>
            <a:r>
              <a:rPr lang="es-MX" dirty="0" err="1"/>
              <a:t>include</a:t>
            </a:r>
            <a:r>
              <a:rPr lang="es-MX" dirty="0"/>
              <a:t> "</a:t>
            </a:r>
            <a:r>
              <a:rPr lang="es-MX" dirty="0" err="1"/>
              <a:t>stdafx.h</a:t>
            </a:r>
            <a:r>
              <a:rPr lang="es-MX" dirty="0"/>
              <a:t>"</a:t>
            </a:r>
            <a:br>
              <a:rPr lang="es-MX" dirty="0"/>
            </a:br>
            <a:endParaRPr lang="es-ES" dirty="0"/>
          </a:p>
          <a:p>
            <a:pPr marL="0" indent="0">
              <a:buNone/>
            </a:pPr>
            <a:r>
              <a:rPr lang="es-MX" dirty="0" err="1"/>
              <a:t>int</a:t>
            </a:r>
            <a:r>
              <a:rPr lang="es-MX" dirty="0"/>
              <a:t> </a:t>
            </a:r>
            <a:r>
              <a:rPr lang="es-MX" dirty="0" err="1"/>
              <a:t>main</a:t>
            </a:r>
            <a:r>
              <a:rPr lang="es-MX" dirty="0" smtClean="0"/>
              <a:t>() </a:t>
            </a:r>
            <a:r>
              <a:rPr lang="es-ES" dirty="0"/>
              <a:t>//Variante </a:t>
            </a:r>
            <a:r>
              <a:rPr lang="es-ES" dirty="0" smtClean="0"/>
              <a:t>2:</a:t>
            </a: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MX" dirty="0"/>
              <a:t>{</a:t>
            </a:r>
            <a:endParaRPr lang="es-ES" dirty="0"/>
          </a:p>
          <a:p>
            <a:pPr marL="0" indent="0">
              <a:buNone/>
            </a:pPr>
            <a:r>
              <a:rPr lang="en-US" dirty="0"/>
              <a:t>    </a:t>
            </a:r>
            <a:r>
              <a:rPr lang="en-US" dirty="0" err="1"/>
              <a:t>int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, </a:t>
            </a:r>
            <a:r>
              <a:rPr lang="en-US" dirty="0" err="1"/>
              <a:t>suma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 smtClean="0"/>
              <a:t>    for(</a:t>
            </a:r>
            <a:r>
              <a:rPr lang="en-US" dirty="0" err="1" smtClean="0"/>
              <a:t>suma</a:t>
            </a:r>
            <a:r>
              <a:rPr lang="en-US" dirty="0" smtClean="0"/>
              <a:t>=0</a:t>
            </a:r>
            <a:r>
              <a:rPr lang="en-US" dirty="0"/>
              <a:t>, </a:t>
            </a:r>
            <a:r>
              <a:rPr lang="en-US" dirty="0" err="1"/>
              <a:t>i</a:t>
            </a:r>
            <a:r>
              <a:rPr lang="en-US" dirty="0"/>
              <a:t>=1; </a:t>
            </a:r>
            <a:r>
              <a:rPr lang="en-US" dirty="0" err="1"/>
              <a:t>i</a:t>
            </a:r>
            <a:r>
              <a:rPr lang="en-US" dirty="0"/>
              <a:t>&lt;=1000; </a:t>
            </a:r>
            <a:r>
              <a:rPr lang="en-US" dirty="0" err="1"/>
              <a:t>i</a:t>
            </a:r>
            <a:r>
              <a:rPr lang="en-US" dirty="0"/>
              <a:t>++)</a:t>
            </a:r>
            <a:br>
              <a:rPr lang="en-US" dirty="0"/>
            </a:br>
            <a:r>
              <a:rPr lang="en-US" dirty="0"/>
              <a:t>    </a:t>
            </a:r>
            <a:r>
              <a:rPr lang="en-US" dirty="0" smtClean="0"/>
              <a:t>      if(i%3 </a:t>
            </a:r>
            <a:r>
              <a:rPr lang="en-US" dirty="0"/>
              <a:t>!= 0 &amp;&amp; i%5 != 0 &amp;&amp; i%7 != 0)</a:t>
            </a:r>
            <a:br>
              <a:rPr lang="en-US" dirty="0"/>
            </a:br>
            <a:r>
              <a:rPr lang="en-US" dirty="0"/>
              <a:t>                    </a:t>
            </a:r>
            <a:r>
              <a:rPr lang="en-US" dirty="0" err="1"/>
              <a:t>suma</a:t>
            </a:r>
            <a:r>
              <a:rPr lang="en-US" dirty="0"/>
              <a:t>+=</a:t>
            </a:r>
            <a:r>
              <a:rPr lang="en-US" dirty="0" err="1"/>
              <a:t>i</a:t>
            </a:r>
            <a:r>
              <a:rPr lang="en-US" dirty="0" smtClean="0"/>
              <a:t>;</a:t>
            </a:r>
          </a:p>
          <a:p>
            <a:pPr marL="0" indent="0">
              <a:buNone/>
            </a:pPr>
            <a:r>
              <a:rPr lang="en-US" dirty="0" smtClean="0"/>
              <a:t>                   </a:t>
            </a:r>
          </a:p>
          <a:p>
            <a:pPr marL="0" indent="0">
              <a:buNone/>
            </a:pPr>
            <a:r>
              <a:rPr lang="en-US" sz="1700" dirty="0" err="1"/>
              <a:t>printf</a:t>
            </a:r>
            <a:r>
              <a:rPr lang="en-US" sz="1700" dirty="0"/>
              <a:t>(" 1+2+...+1000 </a:t>
            </a:r>
            <a:r>
              <a:rPr lang="en-US" sz="1700" dirty="0" err="1"/>
              <a:t>excepto</a:t>
            </a:r>
            <a:r>
              <a:rPr lang="en-US" sz="1700" dirty="0"/>
              <a:t> </a:t>
            </a:r>
            <a:r>
              <a:rPr lang="en-US" sz="1700" dirty="0" err="1"/>
              <a:t>multiplos</a:t>
            </a:r>
            <a:r>
              <a:rPr lang="en-US" sz="1700" dirty="0"/>
              <a:t> a 3, 5, o 7 =%d\n", </a:t>
            </a:r>
            <a:r>
              <a:rPr lang="en-US" sz="1700" dirty="0" err="1"/>
              <a:t>suma</a:t>
            </a:r>
            <a:r>
              <a:rPr lang="en-US" sz="1700" dirty="0"/>
              <a:t>);    </a:t>
            </a:r>
            <a:br>
              <a:rPr lang="en-US" sz="1700" dirty="0"/>
            </a:br>
            <a:endParaRPr lang="es-ES" sz="1700" dirty="0"/>
          </a:p>
          <a:p>
            <a:pPr marL="0" indent="0">
              <a:buNone/>
            </a:pPr>
            <a:r>
              <a:rPr lang="es-MX" dirty="0"/>
              <a:t>   </a:t>
            </a:r>
            <a:r>
              <a:rPr lang="es-MX" dirty="0" err="1"/>
              <a:t>return</a:t>
            </a:r>
            <a:r>
              <a:rPr lang="es-MX" dirty="0"/>
              <a:t> 0;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}</a:t>
            </a:r>
            <a:endParaRPr lang="es-ES" dirty="0"/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8205269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113665"/>
            <a:ext cx="10515600" cy="960755"/>
          </a:xfrm>
        </p:spPr>
        <p:txBody>
          <a:bodyPr>
            <a:normAutofit/>
          </a:bodyPr>
          <a:lstStyle/>
          <a:p>
            <a:r>
              <a:rPr lang="es-MX" sz="3600" b="1" u="sng" dirty="0"/>
              <a:t>Códigos con </a:t>
            </a:r>
            <a:r>
              <a:rPr lang="es-MX" sz="3600" b="1" u="sng" dirty="0" smtClean="0"/>
              <a:t>variante 3 </a:t>
            </a:r>
            <a:r>
              <a:rPr lang="es-MX" sz="3600" b="1" u="sng" dirty="0"/>
              <a:t>del ejercicio</a:t>
            </a:r>
            <a:endParaRPr lang="es-ES" sz="3600" i="1" dirty="0"/>
          </a:p>
        </p:txBody>
      </p:sp>
      <p:sp>
        <p:nvSpPr>
          <p:cNvPr id="4" name="Marcador de contenido 2"/>
          <p:cNvSpPr txBox="1">
            <a:spLocks/>
          </p:cNvSpPr>
          <p:nvPr/>
        </p:nvSpPr>
        <p:spPr>
          <a:xfrm>
            <a:off x="1467841" y="1420064"/>
            <a:ext cx="9217283" cy="5260375"/>
          </a:xfrm>
          <a:prstGeom prst="rect">
            <a:avLst/>
          </a:prstGeom>
          <a:ln>
            <a:solidFill>
              <a:schemeClr val="accent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sz="2000" dirty="0" smtClean="0"/>
              <a:t>  </a:t>
            </a:r>
            <a:r>
              <a:rPr lang="es-ES" sz="2000" dirty="0"/>
              <a:t>#</a:t>
            </a:r>
            <a:r>
              <a:rPr lang="es-ES" sz="2000" dirty="0" err="1"/>
              <a:t>include</a:t>
            </a:r>
            <a:r>
              <a:rPr lang="es-ES" sz="2000" dirty="0"/>
              <a:t> "</a:t>
            </a:r>
            <a:r>
              <a:rPr lang="es-ES" sz="2000" dirty="0" err="1"/>
              <a:t>stdafx.h</a:t>
            </a:r>
            <a:r>
              <a:rPr lang="es-ES" sz="2000" dirty="0" smtClean="0"/>
              <a:t>"</a:t>
            </a:r>
            <a:endParaRPr lang="es-ES" sz="2000" dirty="0"/>
          </a:p>
          <a:p>
            <a:pPr marL="0" indent="0">
              <a:buNone/>
            </a:pPr>
            <a:r>
              <a:rPr lang="es-ES" sz="2000" dirty="0" err="1"/>
              <a:t>int</a:t>
            </a:r>
            <a:r>
              <a:rPr lang="es-ES" sz="2000" dirty="0"/>
              <a:t> </a:t>
            </a:r>
            <a:r>
              <a:rPr lang="es-ES" sz="2000" dirty="0" err="1"/>
              <a:t>main</a:t>
            </a:r>
            <a:r>
              <a:rPr lang="es-ES" sz="2000" dirty="0" smtClean="0"/>
              <a:t>()  //Variante 3:</a:t>
            </a:r>
            <a:endParaRPr lang="es-ES" sz="2000" dirty="0"/>
          </a:p>
          <a:p>
            <a:pPr marL="0" indent="0">
              <a:buNone/>
            </a:pPr>
            <a:r>
              <a:rPr lang="es-ES" sz="2000" dirty="0" smtClean="0"/>
              <a:t> {</a:t>
            </a:r>
            <a:r>
              <a:rPr lang="en-US" sz="2000" dirty="0"/>
              <a:t>    </a:t>
            </a:r>
            <a:r>
              <a:rPr lang="en-US" sz="2000" dirty="0" err="1"/>
              <a:t>int</a:t>
            </a:r>
            <a:r>
              <a:rPr lang="en-US" sz="2000" dirty="0"/>
              <a:t> </a:t>
            </a:r>
            <a:r>
              <a:rPr lang="en-US" sz="2000" dirty="0" err="1"/>
              <a:t>i</a:t>
            </a:r>
            <a:r>
              <a:rPr lang="en-US" sz="2000" dirty="0"/>
              <a:t>, </a:t>
            </a:r>
            <a:r>
              <a:rPr lang="en-US" sz="2000" dirty="0" err="1"/>
              <a:t>suma</a:t>
            </a:r>
            <a:r>
              <a:rPr lang="en-US" sz="2000" dirty="0"/>
              <a:t>;</a:t>
            </a:r>
            <a:br>
              <a:rPr lang="en-US" sz="2000" dirty="0"/>
            </a:br>
            <a:r>
              <a:rPr lang="en-US" sz="2000" dirty="0"/>
              <a:t/>
            </a:r>
            <a:br>
              <a:rPr lang="en-US" sz="2000" dirty="0"/>
            </a:br>
            <a:r>
              <a:rPr lang="en-US" sz="2000" dirty="0"/>
              <a:t>    </a:t>
            </a:r>
            <a:r>
              <a:rPr lang="en-US" sz="2000" dirty="0" smtClean="0"/>
              <a:t>   for(</a:t>
            </a:r>
            <a:r>
              <a:rPr lang="en-US" sz="2000" dirty="0" err="1" smtClean="0"/>
              <a:t>suma</a:t>
            </a:r>
            <a:r>
              <a:rPr lang="en-US" sz="2000" dirty="0" smtClean="0"/>
              <a:t>=0</a:t>
            </a:r>
            <a:r>
              <a:rPr lang="en-US" sz="2000" dirty="0"/>
              <a:t>, </a:t>
            </a:r>
            <a:r>
              <a:rPr lang="en-US" sz="2000" dirty="0" err="1"/>
              <a:t>i</a:t>
            </a:r>
            <a:r>
              <a:rPr lang="en-US" sz="2000" dirty="0"/>
              <a:t>=1; </a:t>
            </a:r>
            <a:r>
              <a:rPr lang="en-US" sz="2000" dirty="0" err="1"/>
              <a:t>i</a:t>
            </a:r>
            <a:r>
              <a:rPr lang="en-US" sz="2000" dirty="0"/>
              <a:t>&lt;=1000; </a:t>
            </a:r>
            <a:r>
              <a:rPr lang="en-US" sz="2000" dirty="0" err="1"/>
              <a:t>i</a:t>
            </a:r>
            <a:r>
              <a:rPr lang="en-US" sz="2000" dirty="0"/>
              <a:t>++)</a:t>
            </a:r>
            <a:br>
              <a:rPr lang="en-US" sz="2000" dirty="0"/>
            </a:br>
            <a:r>
              <a:rPr lang="en-US" sz="2000" dirty="0" smtClean="0"/>
              <a:t>             </a:t>
            </a:r>
            <a:r>
              <a:rPr lang="en-US" sz="2000" dirty="0"/>
              <a:t>    if</a:t>
            </a:r>
            <a:r>
              <a:rPr lang="en-US" sz="2000" dirty="0" smtClean="0"/>
              <a:t>(! (</a:t>
            </a:r>
            <a:r>
              <a:rPr lang="en-US" sz="2000" dirty="0"/>
              <a:t>i%3 == 0 || i%5 == 0 || i%7 == 0))</a:t>
            </a:r>
            <a:br>
              <a:rPr lang="en-US" sz="2000" dirty="0"/>
            </a:br>
            <a:r>
              <a:rPr lang="en-US" sz="2000" dirty="0"/>
              <a:t>            </a:t>
            </a:r>
            <a:r>
              <a:rPr lang="en-US" sz="2000" dirty="0" smtClean="0"/>
              <a:t>                </a:t>
            </a:r>
            <a:r>
              <a:rPr lang="en-US" sz="2000" dirty="0"/>
              <a:t>       </a:t>
            </a:r>
            <a:r>
              <a:rPr lang="en-US" sz="2000" dirty="0" err="1"/>
              <a:t>suma</a:t>
            </a:r>
            <a:r>
              <a:rPr lang="en-US" sz="2000" dirty="0"/>
              <a:t>+=</a:t>
            </a:r>
            <a:r>
              <a:rPr lang="en-US" sz="2000" dirty="0" err="1"/>
              <a:t>i</a:t>
            </a:r>
            <a:r>
              <a:rPr lang="en-US" sz="2000" dirty="0" smtClean="0"/>
              <a:t>;</a:t>
            </a:r>
          </a:p>
          <a:p>
            <a:pPr marL="0" indent="0">
              <a:buNone/>
            </a:pPr>
            <a:endParaRPr lang="es-ES" sz="2000" dirty="0"/>
          </a:p>
          <a:p>
            <a:pPr marL="0" indent="0">
              <a:buNone/>
            </a:pPr>
            <a:r>
              <a:rPr lang="en-US" sz="2000" dirty="0" smtClean="0"/>
              <a:t>       </a:t>
            </a:r>
            <a:r>
              <a:rPr lang="en-US" sz="2000" dirty="0" err="1" smtClean="0"/>
              <a:t>printf</a:t>
            </a:r>
            <a:r>
              <a:rPr lang="en-US" sz="2000" dirty="0"/>
              <a:t>(" 1+2+...+1000 </a:t>
            </a:r>
            <a:r>
              <a:rPr lang="en-US" sz="2000" dirty="0" err="1"/>
              <a:t>excepto</a:t>
            </a:r>
            <a:r>
              <a:rPr lang="en-US" sz="2000" dirty="0"/>
              <a:t> </a:t>
            </a:r>
            <a:r>
              <a:rPr lang="en-US" sz="2000" dirty="0" err="1"/>
              <a:t>multiplos</a:t>
            </a:r>
            <a:r>
              <a:rPr lang="en-US" sz="2000" dirty="0"/>
              <a:t> a 3, 5, o 7 =%d\n", </a:t>
            </a:r>
            <a:r>
              <a:rPr lang="en-US" sz="2000" dirty="0" err="1"/>
              <a:t>suma</a:t>
            </a:r>
            <a:r>
              <a:rPr lang="en-US" sz="2000" dirty="0"/>
              <a:t>);    </a:t>
            </a:r>
            <a:endParaRPr lang="es-ES" sz="2000" dirty="0" smtClean="0"/>
          </a:p>
          <a:p>
            <a:pPr marL="0" indent="0">
              <a:buNone/>
            </a:pPr>
            <a:r>
              <a:rPr lang="es-MX" dirty="0" smtClean="0"/>
              <a:t>    </a:t>
            </a:r>
            <a:r>
              <a:rPr lang="es-MX" dirty="0" err="1" smtClean="0"/>
              <a:t>return</a:t>
            </a:r>
            <a:r>
              <a:rPr lang="es-MX" dirty="0" smtClean="0"/>
              <a:t> </a:t>
            </a:r>
            <a:r>
              <a:rPr lang="es-MX" dirty="0"/>
              <a:t>0;</a:t>
            </a:r>
            <a:endParaRPr lang="es-ES" dirty="0"/>
          </a:p>
          <a:p>
            <a:pPr marL="0" indent="0">
              <a:buNone/>
            </a:pPr>
            <a:r>
              <a:rPr lang="es-MX" dirty="0"/>
              <a:t>}</a:t>
            </a:r>
            <a:endParaRPr lang="es-E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125809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02895" y="203735"/>
            <a:ext cx="10479374" cy="1505144"/>
          </a:xfrm>
        </p:spPr>
        <p:txBody>
          <a:bodyPr>
            <a:normAutofit/>
          </a:bodyPr>
          <a:lstStyle/>
          <a:p>
            <a:r>
              <a:rPr lang="es-419" sz="3600" b="1" dirty="0" smtClean="0"/>
              <a:t>Comentarios y preguntas de control</a:t>
            </a:r>
            <a:endParaRPr lang="es-ES" sz="3600" i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02088" y="1708879"/>
            <a:ext cx="10911673" cy="4706911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s-ES" dirty="0"/>
          </a:p>
          <a:p>
            <a:r>
              <a:rPr lang="es-MX" dirty="0" smtClean="0"/>
              <a:t> ¿Cuántas instrucciones contiene el cuerpo de</a:t>
            </a:r>
            <a:r>
              <a:rPr lang="es-MX" i="1" dirty="0" smtClean="0"/>
              <a:t> </a:t>
            </a:r>
            <a:r>
              <a:rPr lang="es-MX" i="1" dirty="0" err="1" smtClean="0"/>
              <a:t>for</a:t>
            </a:r>
            <a:r>
              <a:rPr lang="es-MX" dirty="0" smtClean="0"/>
              <a:t> en Variante 1,  2, y 3?</a:t>
            </a:r>
          </a:p>
          <a:p>
            <a:r>
              <a:rPr lang="es-MX" dirty="0" smtClean="0"/>
              <a:t>Introduzcan { …} para hacer legibles los cuerpos de todos </a:t>
            </a:r>
            <a:r>
              <a:rPr lang="es-MX" i="1" dirty="0" err="1" smtClean="0"/>
              <a:t>if</a:t>
            </a:r>
            <a:r>
              <a:rPr lang="es-MX" dirty="0"/>
              <a:t> </a:t>
            </a:r>
            <a:r>
              <a:rPr lang="es-MX" dirty="0" smtClean="0"/>
              <a:t>y </a:t>
            </a:r>
            <a:r>
              <a:rPr lang="es-MX" i="1" dirty="0" err="1" smtClean="0"/>
              <a:t>for</a:t>
            </a:r>
            <a:endParaRPr lang="es-MX" i="1" dirty="0" smtClean="0"/>
          </a:p>
          <a:p>
            <a:r>
              <a:rPr lang="es-MX" dirty="0" smtClean="0">
                <a:effectLst/>
              </a:rPr>
              <a:t>El símbolo ! </a:t>
            </a:r>
            <a:r>
              <a:rPr lang="es-MX" dirty="0"/>
              <a:t>a</a:t>
            </a:r>
            <a:r>
              <a:rPr lang="es-MX" dirty="0" smtClean="0">
                <a:effectLst/>
              </a:rPr>
              <a:t>ntes de una expresión lógica significa negación. </a:t>
            </a:r>
            <a:r>
              <a:rPr lang="es-MX" dirty="0" smtClean="0"/>
              <a:t>Expresen verbalmente en Español la condición en </a:t>
            </a:r>
            <a:r>
              <a:rPr lang="es-MX" i="1" dirty="0" err="1" smtClean="0"/>
              <a:t>if</a:t>
            </a:r>
            <a:r>
              <a:rPr lang="es-MX" dirty="0" smtClean="0"/>
              <a:t> del Variante 3.</a:t>
            </a:r>
          </a:p>
          <a:p>
            <a:r>
              <a:rPr lang="es-MX" dirty="0" smtClean="0">
                <a:effectLst/>
              </a:rPr>
              <a:t>En el siguiente fragmento de código el símbolo % se encuentra tres veces en tres diferentes sentidos. ¿Cuáles son? ¿Qué se imprimirá en la ventana de consola?</a:t>
            </a:r>
          </a:p>
          <a:p>
            <a:pPr marL="0" indent="0">
              <a:buNone/>
            </a:pPr>
            <a:r>
              <a:rPr lang="es-MX" dirty="0" smtClean="0"/>
              <a:t>            </a:t>
            </a:r>
            <a:r>
              <a:rPr lang="es-MX" dirty="0" err="1" smtClean="0"/>
              <a:t>int</a:t>
            </a:r>
            <a:r>
              <a:rPr lang="es-MX" dirty="0" smtClean="0"/>
              <a:t> </a:t>
            </a:r>
            <a:r>
              <a:rPr lang="es-MX" dirty="0"/>
              <a:t>a=100, b=11;</a:t>
            </a:r>
            <a:endParaRPr lang="es-ES" dirty="0"/>
          </a:p>
          <a:p>
            <a:pPr marL="0" indent="0">
              <a:buNone/>
            </a:pPr>
            <a:r>
              <a:rPr lang="es-MX" dirty="0" smtClean="0"/>
              <a:t>            </a:t>
            </a:r>
            <a:r>
              <a:rPr lang="es-MX" dirty="0" err="1" smtClean="0"/>
              <a:t>printf</a:t>
            </a:r>
            <a:r>
              <a:rPr lang="es-MX" dirty="0"/>
              <a:t>(" </a:t>
            </a:r>
            <a:r>
              <a:rPr lang="es-MX" dirty="0" smtClean="0"/>
              <a:t>a%%b</a:t>
            </a:r>
            <a:r>
              <a:rPr lang="es-MX" dirty="0"/>
              <a:t>= %d\n", </a:t>
            </a:r>
            <a:r>
              <a:rPr lang="es-MX" dirty="0" err="1"/>
              <a:t>a%b</a:t>
            </a:r>
            <a:r>
              <a:rPr lang="es-MX" dirty="0" smtClean="0"/>
              <a:t>);</a:t>
            </a:r>
          </a:p>
          <a:p>
            <a:endParaRPr lang="es-ES" dirty="0"/>
          </a:p>
          <a:p>
            <a:endParaRPr lang="es-MX" dirty="0" smtClean="0">
              <a:effectLst/>
            </a:endParaRPr>
          </a:p>
          <a:p>
            <a:endParaRPr lang="es-ES" i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95824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FF00"/>
      </a:dk1>
      <a:lt1>
        <a:sysClr val="window" lastClr="000033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3765</TotalTime>
  <Words>120</Words>
  <Application>Microsoft Office PowerPoint</Application>
  <PresentationFormat>Panorámica</PresentationFormat>
  <Paragraphs>39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9" baseType="lpstr">
      <vt:lpstr>Arial</vt:lpstr>
      <vt:lpstr>Bradley Hand ITC</vt:lpstr>
      <vt:lpstr>Calibri</vt:lpstr>
      <vt:lpstr>Calibri Light</vt:lpstr>
      <vt:lpstr>Tema de Office</vt:lpstr>
      <vt:lpstr>Trimestre: 23-I uea: Programación Estructurada (1151038)  Grupo CSI06; Horario: Lu-Mie-Vie, 8:30—10:00 Prof. Gueorgi Khatchatourov, ayudante Carlos Yoshimar Hernández Badillo RESUMENES DEL CURSO Tema: 16 Ejercicio: combinar if con ciclo for   16</vt:lpstr>
      <vt:lpstr>Códigos con variantes 1 y 2 del ejercicio</vt:lpstr>
      <vt:lpstr>Códigos con variante 3 del ejercicio</vt:lpstr>
      <vt:lpstr>Comentarios y preguntas de control</vt:lpstr>
    </vt:vector>
  </TitlesOfParts>
  <Company>UAM Azcapotzalco División de CBI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Trimestre: 20-I uea: Programación Estructurada (1151038)  Grupo CTG03; Horario: Lu-Mie-Vie 8:30—10:00  RESUMENES DEL CURSO Sección: 02_IDE_02</dc:title>
  <dc:creator>xgeorge</dc:creator>
  <cp:lastModifiedBy>Cuenta Microsoft</cp:lastModifiedBy>
  <cp:revision>270</cp:revision>
  <dcterms:created xsi:type="dcterms:W3CDTF">2020-04-14T22:16:00Z</dcterms:created>
  <dcterms:modified xsi:type="dcterms:W3CDTF">2023-02-22T00:43:13Z</dcterms:modified>
</cp:coreProperties>
</file>