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0" r:id="rId3"/>
    <p:sldId id="283" r:id="rId4"/>
    <p:sldId id="281" r:id="rId5"/>
    <p:sldId id="282" r:id="rId6"/>
    <p:sldId id="271" r:id="rId7"/>
    <p:sldId id="273" r:id="rId8"/>
    <p:sldId id="278" r:id="rId9"/>
    <p:sldId id="284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85" d="100"/>
          <a:sy n="85" d="100"/>
        </p:scale>
        <p:origin x="7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NN_QkV6dcX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691050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23-I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Programación Estructurada (1151038)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</a:t>
            </a:r>
            <a:r>
              <a:rPr lang="es-ES" sz="3200" dirty="0"/>
              <a:t>CSI06</a:t>
            </a:r>
            <a:r>
              <a:rPr lang="es-MX" sz="3600"/>
              <a:t>; </a:t>
            </a:r>
            <a:r>
              <a:rPr lang="es-MX" sz="3600" b="1"/>
              <a:t>Horario:</a:t>
            </a:r>
            <a:r>
              <a:rPr lang="es-MX" sz="3600"/>
              <a:t> Lu-Mie-Vie, 8:30—10:00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</a:t>
            </a:r>
            <a:r>
              <a:rPr lang="es-ES" sz="3600" b="1" dirty="0" smtClean="0"/>
              <a:t>Badillo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08 nombre de una variable; algoritmo “intercambio”; función </a:t>
            </a:r>
            <a:r>
              <a:rPr lang="es-MX" sz="3600" dirty="0" err="1" smtClean="0"/>
              <a:t>scanf</a:t>
            </a:r>
            <a:r>
              <a:rPr lang="es-MX" sz="3600" dirty="0" smtClean="0"/>
              <a:t>(…) 08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s-419" sz="3200" dirty="0" smtClean="0"/>
              <a:t>Resumen de la presentación: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reglas para “bautizar” variables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“Intercambio” – el algoritmo más simple con su propio nombre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err="1" smtClean="0"/>
              <a:t>scanf</a:t>
            </a:r>
            <a:r>
              <a:rPr lang="es-419" sz="2800" dirty="0" smtClean="0"/>
              <a:t>() – una función para adquirir datos del operador del programa</a:t>
            </a:r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s-MX" sz="3600" dirty="0"/>
              <a:t>Identificadores </a:t>
            </a:r>
            <a:r>
              <a:rPr lang="es-MX" sz="3600" dirty="0" smtClean="0"/>
              <a:t>(nombres) de </a:t>
            </a:r>
            <a:r>
              <a:rPr lang="es-MX" sz="3600" dirty="0"/>
              <a:t>variables</a:t>
            </a:r>
            <a:r>
              <a:rPr lang="es-MX" sz="3600" dirty="0" smtClean="0"/>
              <a:t> en lenguaje C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34708"/>
            <a:ext cx="10515600" cy="5463540"/>
          </a:xfrm>
        </p:spPr>
        <p:txBody>
          <a:bodyPr>
            <a:normAutofit/>
          </a:bodyPr>
          <a:lstStyle/>
          <a:p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/>
              <a:t>Para nombre de variable </a:t>
            </a:r>
            <a:r>
              <a:rPr lang="es-MX" dirty="0" smtClean="0"/>
              <a:t>se pueden usar símbolos </a:t>
            </a:r>
            <a:r>
              <a:rPr lang="es-MX" dirty="0"/>
              <a:t>de ambos </a:t>
            </a:r>
            <a:r>
              <a:rPr lang="es-MX" dirty="0" smtClean="0"/>
              <a:t>registros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; las letras mayúsculas y minúsculas se consideren como diferentes; se puede usar ‘_‘ (guion bajo) 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No se pueden usar en nombre ningún símbolo especial (+, -, &amp;, etc.; revisen en Internet más detalles) 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Nombre no puede contener espacios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Nombre puede contener dígitos 0, 1, …, 9, pero un dígito no puede ser primer símbolo del nombre</a:t>
            </a:r>
            <a:endParaRPr lang="es-419" dirty="0" smtClean="0"/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184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s-MX" sz="3600" dirty="0" smtClean="0"/>
              <a:t>¿Qué nombre elegir para variable?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34708"/>
            <a:ext cx="10515600" cy="5463540"/>
          </a:xfrm>
        </p:spPr>
        <p:txBody>
          <a:bodyPr>
            <a:normAutofit fontScale="92500" lnSpcReduction="10000"/>
          </a:bodyPr>
          <a:lstStyle/>
          <a:p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dirty="0" smtClean="0"/>
              <a:t>En términos prácticos, no hay limitaciones de longitud de nombres. Entonces se puede elegir un nombre largo, que describe completamente significado de una variable, por ejemplo:</a:t>
            </a:r>
          </a:p>
          <a:p>
            <a:endParaRPr lang="es-419" dirty="0" smtClean="0"/>
          </a:p>
          <a:p>
            <a:pPr marL="0" indent="0">
              <a:buNone/>
            </a:pPr>
            <a:r>
              <a:rPr lang="es-419" i="1" dirty="0" smtClean="0"/>
              <a:t>	</a:t>
            </a:r>
            <a:r>
              <a:rPr lang="es-419" i="1" dirty="0" err="1" smtClean="0"/>
              <a:t>float</a:t>
            </a:r>
            <a:r>
              <a:rPr lang="es-419" i="1" dirty="0" smtClean="0"/>
              <a:t> temperatura_corriente_de_un_paciente_de_policlinica_16</a:t>
            </a:r>
            <a:r>
              <a:rPr lang="es-419" dirty="0" smtClean="0"/>
              <a:t>;</a:t>
            </a:r>
          </a:p>
          <a:p>
            <a:pPr marL="0" indent="0">
              <a:buNone/>
            </a:pPr>
            <a:endParaRPr lang="es-419" dirty="0" smtClean="0"/>
          </a:p>
          <a:p>
            <a:r>
              <a:rPr lang="es-419" dirty="0" smtClean="0"/>
              <a:t>O un nombre corto, por ejemplo:</a:t>
            </a:r>
          </a:p>
          <a:p>
            <a:pPr marL="0" indent="0">
              <a:buNone/>
            </a:pPr>
            <a:endParaRPr lang="es-419" dirty="0" smtClean="0"/>
          </a:p>
          <a:p>
            <a:pPr marL="0" indent="0">
              <a:buNone/>
            </a:pPr>
            <a:r>
              <a:rPr lang="es-419" i="1" dirty="0" smtClean="0"/>
              <a:t>	</a:t>
            </a:r>
            <a:r>
              <a:rPr lang="es-419" i="1" dirty="0" err="1" smtClean="0"/>
              <a:t>float</a:t>
            </a:r>
            <a:r>
              <a:rPr lang="es-419" i="1" dirty="0" smtClean="0"/>
              <a:t> </a:t>
            </a:r>
            <a:r>
              <a:rPr lang="es-419" i="1" dirty="0" err="1" smtClean="0"/>
              <a:t>tp</a:t>
            </a:r>
            <a:r>
              <a:rPr lang="es-419" i="1" dirty="0" smtClean="0"/>
              <a:t>; </a:t>
            </a:r>
          </a:p>
          <a:p>
            <a:pPr marL="0" indent="0">
              <a:buNone/>
            </a:pPr>
            <a:endParaRPr lang="es-419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Esta cuestión se queda a discreción del programador. Lo que realmente  importa es legibilidad del código final.</a:t>
            </a:r>
          </a:p>
        </p:txBody>
      </p:sp>
    </p:spTree>
    <p:extLst>
      <p:ext uri="{BB962C8B-B14F-4D97-AF65-F5344CB8AC3E}">
        <p14:creationId xmlns:p14="http://schemas.microsoft.com/office/powerpoint/2010/main" val="1934982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8455702" cy="960755"/>
          </a:xfrm>
        </p:spPr>
        <p:txBody>
          <a:bodyPr>
            <a:normAutofit/>
          </a:bodyPr>
          <a:lstStyle/>
          <a:p>
            <a:r>
              <a:rPr lang="es-MX" dirty="0" smtClean="0"/>
              <a:t>Algoritmo de Intercambio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34708"/>
            <a:ext cx="10515600" cy="5463540"/>
          </a:xfrm>
        </p:spPr>
        <p:txBody>
          <a:bodyPr>
            <a:normAutofit fontScale="85000" lnSpcReduction="20000"/>
          </a:bodyPr>
          <a:lstStyle/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Dadas dos variables de mismo tipo, A y B, el “intercambio” realiza unas  instrucciones después de ejecución de las cuales valores de estas variables intercambian. Es decir</a:t>
            </a:r>
            <a:r>
              <a:rPr lang="es-419" i="1" dirty="0" smtClean="0">
                <a:latin typeface="Arial" panose="020B0604020202020204" pitchFamily="34" charset="0"/>
                <a:cs typeface="Arial" panose="020B0604020202020204" pitchFamily="34" charset="0"/>
              </a:rPr>
              <a:t>, el nuevo valor de A será el viejo valor de B, mientras nuevo valor de B será viejo valor de A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A continuación se presenta un fragmento de código que realiza intercambio de dos variables enteras j y k:	</a:t>
            </a:r>
            <a:endParaRPr lang="es-ES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	    </a:t>
            </a:r>
            <a:r>
              <a:rPr lang="es-ES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s-E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aux</a:t>
            </a:r>
            <a:r>
              <a:rPr lang="es-E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=j</a:t>
            </a:r>
            <a:r>
              <a:rPr lang="es-ES" sz="19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>
              <a:buNone/>
            </a:pPr>
            <a:r>
              <a:rPr lang="es-E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	    </a:t>
            </a:r>
            <a:r>
              <a:rPr lang="es-ES" sz="1900" dirty="0">
                <a:latin typeface="Arial" panose="020B0604020202020204" pitchFamily="34" charset="0"/>
                <a:cs typeface="Arial" panose="020B0604020202020204" pitchFamily="34" charset="0"/>
              </a:rPr>
              <a:t>j=k;</a:t>
            </a:r>
          </a:p>
          <a:p>
            <a:pPr marL="0" indent="0">
              <a:buNone/>
            </a:pPr>
            <a:r>
              <a:rPr lang="es-E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	    </a:t>
            </a:r>
            <a:r>
              <a:rPr lang="es-ES" sz="1900" dirty="0">
                <a:latin typeface="Arial" panose="020B0604020202020204" pitchFamily="34" charset="0"/>
                <a:cs typeface="Arial" panose="020B0604020202020204" pitchFamily="34" charset="0"/>
              </a:rPr>
              <a:t>k=</a:t>
            </a:r>
            <a:r>
              <a:rPr lang="es-ES" sz="1900" dirty="0" err="1">
                <a:latin typeface="Arial" panose="020B0604020202020204" pitchFamily="34" charset="0"/>
                <a:cs typeface="Arial" panose="020B0604020202020204" pitchFamily="34" charset="0"/>
              </a:rPr>
              <a:t>aux</a:t>
            </a:r>
            <a:r>
              <a:rPr lang="es-ES" sz="19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s-419" sz="1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No importa cuales valores tengan j y k antes de ejecutar este fragmento (por ejemplo, sea valor de j igual a 3 mientras k igual a 123), después  de la ejecución, serían al revés (j igual 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123 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mientras k igual a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3 para este ejemplo)</a:t>
            </a:r>
          </a:p>
          <a:p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419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La idea de este algoritmo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es basada en el hecho que su segunda instrucción ‘mata’ el valor viejo de j; entonces, para no perder este valor, lo guardamos en una variable auxiliar para usarlo en la última instrucción</a:t>
            </a:r>
          </a:p>
        </p:txBody>
      </p:sp>
    </p:spTree>
    <p:extLst>
      <p:ext uri="{BB962C8B-B14F-4D97-AF65-F5344CB8AC3E}">
        <p14:creationId xmlns:p14="http://schemas.microsoft.com/office/powerpoint/2010/main" val="197755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s-ES" dirty="0" smtClean="0"/>
              <a:t>Función </a:t>
            </a:r>
            <a:r>
              <a:rPr lang="es-ES" i="1" dirty="0" err="1" smtClean="0"/>
              <a:t>scanf</a:t>
            </a:r>
            <a:r>
              <a:rPr lang="es-ES" i="1" dirty="0" smtClean="0"/>
              <a:t>()</a:t>
            </a:r>
            <a:endParaRPr lang="es-ES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34708"/>
            <a:ext cx="10515600" cy="5463540"/>
          </a:xfrm>
        </p:spPr>
        <p:txBody>
          <a:bodyPr>
            <a:normAutofit/>
          </a:bodyPr>
          <a:lstStyle/>
          <a:p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dirty="0"/>
              <a:t>Los programas reales deben recibir algo desde fuera y deben mandar sus resultados hacia </a:t>
            </a:r>
            <a:r>
              <a:rPr lang="es-MX" dirty="0" smtClean="0"/>
              <a:t>fuera.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Si no cumple con la regla, un programa es de poca utilidad. </a:t>
            </a:r>
          </a:p>
          <a:p>
            <a:r>
              <a:rPr lang="es-ES" dirty="0" smtClean="0"/>
              <a:t>La función estándar </a:t>
            </a:r>
            <a:r>
              <a:rPr lang="es-ES" dirty="0" err="1" smtClean="0"/>
              <a:t>scanf</a:t>
            </a:r>
            <a:r>
              <a:rPr lang="es-ES" dirty="0" smtClean="0"/>
              <a:t>(…) sirve para adquisición de datos del operador</a:t>
            </a:r>
          </a:p>
          <a:p>
            <a:r>
              <a:rPr lang="es-ES" dirty="0" smtClean="0"/>
              <a:t>La siguiente diapositiva representa un ejemplo de uso de </a:t>
            </a:r>
            <a:r>
              <a:rPr lang="es-ES" dirty="0" err="1" smtClean="0"/>
              <a:t>scanf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45984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55265"/>
            <a:ext cx="10515600" cy="1325563"/>
          </a:xfrm>
        </p:spPr>
        <p:txBody>
          <a:bodyPr>
            <a:normAutofit/>
          </a:bodyPr>
          <a:lstStyle/>
          <a:p>
            <a:r>
              <a:rPr lang="es-419" dirty="0" smtClean="0"/>
              <a:t>Ejemplo de uso de </a:t>
            </a:r>
            <a:r>
              <a:rPr lang="es-419" dirty="0" err="1" smtClean="0"/>
              <a:t>scanf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3583" y="1900576"/>
            <a:ext cx="5082915" cy="4351338"/>
          </a:xfrm>
          <a:ln>
            <a:solidFill>
              <a:schemeClr val="accent1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s-ES" dirty="0"/>
              <a:t>#</a:t>
            </a:r>
            <a:r>
              <a:rPr lang="es-ES" dirty="0" err="1"/>
              <a:t>include</a:t>
            </a:r>
            <a:r>
              <a:rPr lang="es-ES" dirty="0"/>
              <a:t> "</a:t>
            </a:r>
            <a:r>
              <a:rPr lang="es-ES" dirty="0" err="1"/>
              <a:t>stdafx.h</a:t>
            </a:r>
            <a:r>
              <a:rPr lang="es-ES" dirty="0"/>
              <a:t>" </a:t>
            </a:r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main()</a:t>
            </a:r>
            <a:endParaRPr lang="es-E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s-ES" sz="2900" dirty="0"/>
              <a:t>{</a:t>
            </a:r>
          </a:p>
          <a:p>
            <a:pPr marL="0" indent="0">
              <a:buNone/>
            </a:pPr>
            <a:r>
              <a:rPr lang="es-ES" sz="2900" dirty="0"/>
              <a:t> </a:t>
            </a:r>
            <a:r>
              <a:rPr lang="es-ES" sz="2900" dirty="0" err="1"/>
              <a:t>int</a:t>
            </a:r>
            <a:r>
              <a:rPr lang="es-ES" sz="2900" dirty="0"/>
              <a:t> i, j;</a:t>
            </a:r>
          </a:p>
          <a:p>
            <a:pPr marL="0" indent="0">
              <a:buNone/>
            </a:pPr>
            <a:r>
              <a:rPr lang="es-ES" sz="2900" dirty="0"/>
              <a:t>                /* usuario introduce los valores de i, j;*/</a:t>
            </a:r>
          </a:p>
          <a:p>
            <a:pPr marL="0" indent="0">
              <a:buNone/>
            </a:pPr>
            <a:r>
              <a:rPr lang="es-ES" sz="2900" dirty="0"/>
              <a:t> </a:t>
            </a:r>
            <a:r>
              <a:rPr lang="es-ES" sz="2900" dirty="0" err="1"/>
              <a:t>printf</a:t>
            </a:r>
            <a:r>
              <a:rPr lang="es-ES" sz="2900" dirty="0"/>
              <a:t>(" dame valor de i  \n"); //mensaje a usuario</a:t>
            </a:r>
          </a:p>
          <a:p>
            <a:pPr marL="0" indent="0">
              <a:buNone/>
            </a:pPr>
            <a:r>
              <a:rPr lang="es-ES" sz="2900" dirty="0"/>
              <a:t> </a:t>
            </a:r>
            <a:r>
              <a:rPr lang="es-ES" sz="2900" dirty="0" err="1"/>
              <a:t>scanf</a:t>
            </a:r>
            <a:r>
              <a:rPr lang="es-ES" sz="2900" dirty="0"/>
              <a:t>("%d", &amp;i);   // adquisición de i con formato para enteros</a:t>
            </a:r>
          </a:p>
          <a:p>
            <a:pPr marL="0" indent="0">
              <a:buNone/>
            </a:pPr>
            <a:r>
              <a:rPr lang="es-ES" sz="2900" dirty="0"/>
              <a:t> /*Ojo!!! Para adquirir valor de la variable 'i', se tiene que escribir '&amp;' ante del nombre!*/</a:t>
            </a:r>
          </a:p>
          <a:p>
            <a:pPr marL="0" indent="0">
              <a:buNone/>
            </a:pPr>
            <a:r>
              <a:rPr lang="es-ES" sz="2900" dirty="0"/>
              <a:t> </a:t>
            </a:r>
            <a:r>
              <a:rPr lang="es-ES" sz="2900" dirty="0" err="1"/>
              <a:t>printf</a:t>
            </a:r>
            <a:r>
              <a:rPr lang="es-ES" sz="2900" dirty="0"/>
              <a:t>(" dame valor de j  \n");//mensaje a usuario</a:t>
            </a:r>
          </a:p>
          <a:p>
            <a:pPr marL="0" indent="0">
              <a:buNone/>
            </a:pPr>
            <a:r>
              <a:rPr lang="es-ES" sz="2900" dirty="0"/>
              <a:t> </a:t>
            </a:r>
            <a:r>
              <a:rPr lang="es-ES" sz="2900" dirty="0" err="1" smtClean="0"/>
              <a:t>scanf</a:t>
            </a:r>
            <a:r>
              <a:rPr lang="es-ES" sz="2900" dirty="0"/>
              <a:t>("%d", &amp;j);</a:t>
            </a:r>
          </a:p>
          <a:p>
            <a:pPr marL="0" indent="0">
              <a:buNone/>
            </a:pPr>
            <a:r>
              <a:rPr lang="es-ES" sz="2900" dirty="0"/>
              <a:t> </a:t>
            </a:r>
            <a:r>
              <a:rPr lang="es-ES" sz="2900" dirty="0" err="1" smtClean="0"/>
              <a:t>printf</a:t>
            </a:r>
            <a:r>
              <a:rPr lang="es-ES" sz="2900" dirty="0"/>
              <a:t>(" antes del intercambio\n");</a:t>
            </a:r>
          </a:p>
          <a:p>
            <a:pPr marL="0" indent="0">
              <a:buNone/>
            </a:pPr>
            <a:r>
              <a:rPr lang="es-ES" sz="2900" dirty="0"/>
              <a:t> </a:t>
            </a:r>
            <a:r>
              <a:rPr lang="es-ES" sz="2900" dirty="0" err="1" smtClean="0"/>
              <a:t>printf</a:t>
            </a:r>
            <a:r>
              <a:rPr lang="es-ES" sz="2900" dirty="0"/>
              <a:t>(" valor de i es %d; \n valor de j es %d  \n", i, j);</a:t>
            </a:r>
          </a:p>
          <a:p>
            <a:pPr marL="0" indent="0">
              <a:buNone/>
            </a:pPr>
            <a:r>
              <a:rPr lang="es-MX" dirty="0" smtClean="0"/>
              <a:t>//</a:t>
            </a:r>
            <a:r>
              <a:rPr lang="es-ES" dirty="0" smtClean="0"/>
              <a:t>continuación -&gt;</a:t>
            </a:r>
            <a:endParaRPr lang="es-ES" dirty="0"/>
          </a:p>
          <a:p>
            <a:endParaRPr lang="es-419" dirty="0" smtClean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5741234" y="1900576"/>
            <a:ext cx="6355826" cy="435133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 smtClean="0"/>
              <a:t>// &lt;- inicio del código</a:t>
            </a:r>
          </a:p>
          <a:p>
            <a:pPr marL="457200" lvl="1" indent="0">
              <a:buNone/>
            </a:pPr>
            <a:r>
              <a:rPr lang="es-MX" sz="1400" dirty="0"/>
              <a:t>/*intercambio de i y j*/</a:t>
            </a:r>
          </a:p>
          <a:p>
            <a:pPr marL="457200" lvl="1" indent="0">
              <a:buNone/>
            </a:pPr>
            <a:r>
              <a:rPr lang="es-MX" sz="1400" dirty="0"/>
              <a:t> </a:t>
            </a:r>
            <a:r>
              <a:rPr lang="es-MX" sz="1400" dirty="0" err="1" smtClean="0"/>
              <a:t>int</a:t>
            </a:r>
            <a:r>
              <a:rPr lang="es-MX" sz="1400" dirty="0" smtClean="0"/>
              <a:t> </a:t>
            </a:r>
            <a:r>
              <a:rPr lang="es-MX" sz="1400" dirty="0"/>
              <a:t>k;</a:t>
            </a:r>
          </a:p>
          <a:p>
            <a:pPr marL="457200" lvl="1" indent="0">
              <a:buNone/>
            </a:pPr>
            <a:r>
              <a:rPr lang="es-MX" sz="1400" dirty="0"/>
              <a:t> </a:t>
            </a:r>
            <a:r>
              <a:rPr lang="es-MX" sz="1400" dirty="0" smtClean="0"/>
              <a:t>k </a:t>
            </a:r>
            <a:r>
              <a:rPr lang="es-MX" sz="1400" dirty="0"/>
              <a:t>= j;   //sin el uso de variable auxiliar 'k' valor de j ...</a:t>
            </a:r>
          </a:p>
          <a:p>
            <a:pPr marL="457200" lvl="1" indent="0">
              <a:buNone/>
            </a:pPr>
            <a:r>
              <a:rPr lang="es-MX" sz="1400" dirty="0"/>
              <a:t> </a:t>
            </a:r>
            <a:r>
              <a:rPr lang="es-MX" sz="1400" dirty="0" smtClean="0"/>
              <a:t>j </a:t>
            </a:r>
            <a:r>
              <a:rPr lang="es-MX" sz="1400" dirty="0"/>
              <a:t>= i;   //... se perderá después de esta asignación</a:t>
            </a:r>
          </a:p>
          <a:p>
            <a:pPr marL="457200" lvl="1" indent="0">
              <a:buNone/>
            </a:pPr>
            <a:r>
              <a:rPr lang="es-MX" sz="1400" dirty="0"/>
              <a:t> </a:t>
            </a:r>
            <a:r>
              <a:rPr lang="es-MX" sz="1400" dirty="0" smtClean="0"/>
              <a:t>i </a:t>
            </a:r>
            <a:r>
              <a:rPr lang="es-MX" sz="1400" dirty="0"/>
              <a:t>= k;</a:t>
            </a:r>
          </a:p>
          <a:p>
            <a:pPr marL="457200" lvl="1" indent="0">
              <a:buNone/>
            </a:pPr>
            <a:r>
              <a:rPr lang="es-MX" sz="1400" dirty="0"/>
              <a:t> </a:t>
            </a:r>
            <a:r>
              <a:rPr lang="es-MX" sz="1400" dirty="0" err="1" smtClean="0"/>
              <a:t>printf</a:t>
            </a:r>
            <a:r>
              <a:rPr lang="es-MX" sz="1400" dirty="0"/>
              <a:t>(" \n </a:t>
            </a:r>
            <a:r>
              <a:rPr lang="es-MX" sz="1400" dirty="0" err="1"/>
              <a:t>despues</a:t>
            </a:r>
            <a:r>
              <a:rPr lang="es-MX" sz="1400" dirty="0"/>
              <a:t> de intercambio\n");</a:t>
            </a:r>
          </a:p>
          <a:p>
            <a:pPr marL="457200" lvl="1" indent="0">
              <a:buNone/>
            </a:pPr>
            <a:r>
              <a:rPr lang="es-MX" sz="1400" dirty="0"/>
              <a:t> </a:t>
            </a:r>
            <a:r>
              <a:rPr lang="es-MX" sz="1400" dirty="0" err="1" smtClean="0"/>
              <a:t>printf</a:t>
            </a:r>
            <a:r>
              <a:rPr lang="es-MX" sz="1400" dirty="0"/>
              <a:t>(" valor de i es %d; \n valor de j es %d  \n", i, j);</a:t>
            </a:r>
          </a:p>
          <a:p>
            <a:pPr marL="457200" lvl="1" indent="0">
              <a:buNone/>
            </a:pPr>
            <a:r>
              <a:rPr lang="es-MX" sz="1400" dirty="0"/>
              <a:t> </a:t>
            </a:r>
            <a:r>
              <a:rPr lang="es-MX" sz="1400" dirty="0" err="1" smtClean="0"/>
              <a:t>return</a:t>
            </a:r>
            <a:r>
              <a:rPr lang="es-MX" sz="1400" dirty="0" smtClean="0"/>
              <a:t> </a:t>
            </a:r>
            <a:r>
              <a:rPr lang="es-MX" sz="1400" dirty="0"/>
              <a:t>0;</a:t>
            </a:r>
          </a:p>
          <a:p>
            <a:pPr marL="0" indent="0">
              <a:buNone/>
            </a:pPr>
            <a:r>
              <a:rPr lang="es-MX" sz="1800" dirty="0"/>
              <a:t> }</a:t>
            </a:r>
          </a:p>
          <a:p>
            <a:pPr marL="0" indent="0">
              <a:buNone/>
            </a:pPr>
            <a:r>
              <a:rPr lang="es-MX" dirty="0" smtClean="0"/>
              <a:t>Corran este código varias veces introduciendo diferentes datos para i y j;</a:t>
            </a:r>
          </a:p>
          <a:p>
            <a:pPr marL="0" indent="0">
              <a:buNone/>
            </a:pPr>
            <a:r>
              <a:rPr lang="es-MX" dirty="0" smtClean="0"/>
              <a:t>Asegúrense que intercambio funciona correctamente</a:t>
            </a:r>
            <a:endParaRPr lang="es-MX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59151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6758"/>
            <a:ext cx="10515600" cy="1325563"/>
          </a:xfrm>
        </p:spPr>
        <p:txBody>
          <a:bodyPr/>
          <a:lstStyle/>
          <a:p>
            <a:pPr algn="ctr"/>
            <a:r>
              <a:rPr lang="es-419" dirty="0" smtClean="0"/>
              <a:t>Lógica de </a:t>
            </a:r>
            <a:r>
              <a:rPr lang="es-419" dirty="0" err="1" smtClean="0"/>
              <a:t>scanf</a:t>
            </a:r>
            <a:r>
              <a:rPr lang="es-419" dirty="0" smtClean="0"/>
              <a:t>() es similar  a </a:t>
            </a:r>
            <a:r>
              <a:rPr lang="es-419" dirty="0" err="1" smtClean="0"/>
              <a:t>printf</a:t>
            </a:r>
            <a:r>
              <a:rPr lang="es-419" dirty="0" smtClean="0"/>
              <a:t> excepto </a:t>
            </a:r>
            <a:r>
              <a:rPr lang="es-419" dirty="0"/>
              <a:t>e</a:t>
            </a:r>
            <a:r>
              <a:rPr lang="es-419" dirty="0" smtClean="0"/>
              <a:t>l uso obligatorio del símbolo ‘&amp;’ antes variable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51129"/>
            <a:ext cx="10515600" cy="5079816"/>
          </a:xfrm>
        </p:spPr>
        <p:txBody>
          <a:bodyPr>
            <a:normAutofit/>
          </a:bodyPr>
          <a:lstStyle/>
          <a:p>
            <a:r>
              <a:rPr lang="es-419" dirty="0" smtClean="0"/>
              <a:t>Comparen ejemplos de código con </a:t>
            </a:r>
            <a:r>
              <a:rPr lang="es-419" dirty="0" err="1" smtClean="0"/>
              <a:t>scanf</a:t>
            </a:r>
            <a:r>
              <a:rPr lang="es-419" dirty="0" smtClean="0"/>
              <a:t> y </a:t>
            </a:r>
            <a:r>
              <a:rPr lang="es-419" dirty="0" err="1" smtClean="0"/>
              <a:t>printf</a:t>
            </a:r>
            <a:r>
              <a:rPr lang="es-419" dirty="0" smtClean="0"/>
              <a:t> y observan cumplimiento de la regla del título;</a:t>
            </a:r>
          </a:p>
          <a:p>
            <a:r>
              <a:rPr lang="es-419" dirty="0" smtClean="0"/>
              <a:t>En la segunda parte del curso, vamos aprender por que hay que escribir este &amp;. Ahora lo tomamos simplemente como una regla</a:t>
            </a:r>
          </a:p>
          <a:p>
            <a:r>
              <a:rPr lang="es-419" dirty="0" smtClean="0"/>
              <a:t>Nota: hay una discrepancia en uso de formatos para </a:t>
            </a:r>
            <a:r>
              <a:rPr lang="es-419" dirty="0" err="1" smtClean="0"/>
              <a:t>printf</a:t>
            </a:r>
            <a:r>
              <a:rPr lang="es-419" dirty="0" smtClean="0"/>
              <a:t> y </a:t>
            </a:r>
            <a:r>
              <a:rPr lang="es-419" dirty="0" err="1" smtClean="0"/>
              <a:t>scanf</a:t>
            </a:r>
            <a:r>
              <a:rPr lang="es-419" dirty="0" smtClean="0"/>
              <a:t>: </a:t>
            </a:r>
          </a:p>
          <a:p>
            <a:pPr lvl="1"/>
            <a:r>
              <a:rPr lang="es-419" dirty="0" err="1" smtClean="0"/>
              <a:t>scanf</a:t>
            </a:r>
            <a:r>
              <a:rPr lang="es-419" dirty="0" smtClean="0"/>
              <a:t> no puede usar formato %g en contraste de </a:t>
            </a:r>
            <a:r>
              <a:rPr lang="es-419" dirty="0" err="1" smtClean="0"/>
              <a:t>printf</a:t>
            </a:r>
            <a:r>
              <a:rPr lang="es-419" dirty="0" smtClean="0"/>
              <a:t>. Para adquisición de un flotante </a:t>
            </a:r>
            <a:r>
              <a:rPr lang="es-419" dirty="0" err="1" smtClean="0"/>
              <a:t>scanf</a:t>
            </a:r>
            <a:r>
              <a:rPr lang="es-419" dirty="0" smtClean="0"/>
              <a:t> debe usar formato %f, mientras para un doble – el formato %</a:t>
            </a:r>
            <a:r>
              <a:rPr lang="es-419" dirty="0" err="1" smtClean="0"/>
              <a:t>lf</a:t>
            </a:r>
            <a:endParaRPr lang="es-419" dirty="0" smtClean="0"/>
          </a:p>
        </p:txBody>
      </p:sp>
    </p:spTree>
    <p:extLst>
      <p:ext uri="{BB962C8B-B14F-4D97-AF65-F5344CB8AC3E}">
        <p14:creationId xmlns:p14="http://schemas.microsoft.com/office/powerpoint/2010/main" val="2743847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6758"/>
            <a:ext cx="10515600" cy="1310253"/>
          </a:xfrm>
        </p:spPr>
        <p:txBody>
          <a:bodyPr>
            <a:normAutofit/>
          </a:bodyPr>
          <a:lstStyle/>
          <a:p>
            <a:pPr algn="ctr"/>
            <a:r>
              <a:rPr lang="es-419" dirty="0" smtClean="0"/>
              <a:t>Ejercicio de control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51129"/>
            <a:ext cx="10515600" cy="5349474"/>
          </a:xfrm>
        </p:spPr>
        <p:txBody>
          <a:bodyPr>
            <a:normAutofit/>
          </a:bodyPr>
          <a:lstStyle/>
          <a:p>
            <a:endParaRPr lang="es-419" dirty="0" smtClean="0"/>
          </a:p>
          <a:p>
            <a:r>
              <a:rPr lang="es-419" dirty="0" smtClean="0"/>
              <a:t>Modifiquen y el programa de la diapositiva 5 para que adquiera: </a:t>
            </a:r>
          </a:p>
          <a:p>
            <a:pPr lvl="1"/>
            <a:r>
              <a:rPr lang="es-419" dirty="0" smtClean="0"/>
              <a:t>Valores flotantes y luego haga su intercambio</a:t>
            </a:r>
          </a:p>
          <a:p>
            <a:pPr lvl="1"/>
            <a:r>
              <a:rPr lang="es-419" dirty="0"/>
              <a:t>Valores </a:t>
            </a:r>
            <a:r>
              <a:rPr lang="es-419" dirty="0" smtClean="0"/>
              <a:t>dobles </a:t>
            </a:r>
            <a:r>
              <a:rPr lang="es-419" dirty="0"/>
              <a:t>y  luego </a:t>
            </a:r>
            <a:r>
              <a:rPr lang="es-419" dirty="0" smtClean="0"/>
              <a:t>haga </a:t>
            </a:r>
            <a:r>
              <a:rPr lang="es-419" dirty="0"/>
              <a:t>su </a:t>
            </a:r>
            <a:r>
              <a:rPr lang="es-419" dirty="0" smtClean="0"/>
              <a:t>intercambio</a:t>
            </a:r>
          </a:p>
          <a:p>
            <a:r>
              <a:rPr lang="es-419" dirty="0" smtClean="0"/>
              <a:t>Hacen varios ejecuciones del programa modificado y chequen que su funcionamiento </a:t>
            </a:r>
            <a:r>
              <a:rPr lang="es-419" smtClean="0"/>
              <a:t>es  correcto</a:t>
            </a:r>
            <a:endParaRPr lang="es-419" dirty="0" smtClean="0"/>
          </a:p>
          <a:p>
            <a:pPr marL="0" indent="0">
              <a:buNone/>
            </a:pPr>
            <a:endParaRPr lang="es-419" dirty="0"/>
          </a:p>
          <a:p>
            <a:pPr lvl="1"/>
            <a:endParaRPr lang="es-419" dirty="0" smtClean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419" i="1" dirty="0"/>
          </a:p>
        </p:txBody>
      </p:sp>
    </p:spTree>
    <p:extLst>
      <p:ext uri="{BB962C8B-B14F-4D97-AF65-F5344CB8AC3E}">
        <p14:creationId xmlns:p14="http://schemas.microsoft.com/office/powerpoint/2010/main" val="1192779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6758"/>
            <a:ext cx="10515600" cy="1310253"/>
          </a:xfrm>
        </p:spPr>
        <p:txBody>
          <a:bodyPr>
            <a:normAutofit/>
          </a:bodyPr>
          <a:lstStyle/>
          <a:p>
            <a:pPr algn="ctr"/>
            <a:r>
              <a:rPr lang="es-419" dirty="0" smtClean="0"/>
              <a:t>Video ilustrativo a la presentación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51129"/>
            <a:ext cx="10515600" cy="2291481"/>
          </a:xfrm>
        </p:spPr>
        <p:txBody>
          <a:bodyPr>
            <a:normAutofit/>
          </a:bodyPr>
          <a:lstStyle/>
          <a:p>
            <a:endParaRPr lang="es-419" dirty="0" smtClean="0"/>
          </a:p>
          <a:p>
            <a:r>
              <a:rPr lang="es-ES" dirty="0"/>
              <a:t> </a:t>
            </a:r>
            <a:r>
              <a:rPr lang="es-ES" dirty="0">
                <a:hlinkClick r:id="rId2"/>
              </a:rPr>
              <a:t>https://youtu.be/NN_QkV6dcXE</a:t>
            </a:r>
            <a:endParaRPr lang="es-419" dirty="0"/>
          </a:p>
          <a:p>
            <a:pPr lvl="1"/>
            <a:endParaRPr lang="es-419" dirty="0" smtClean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419" i="1" dirty="0"/>
          </a:p>
        </p:txBody>
      </p:sp>
    </p:spTree>
    <p:extLst>
      <p:ext uri="{BB962C8B-B14F-4D97-AF65-F5344CB8AC3E}">
        <p14:creationId xmlns:p14="http://schemas.microsoft.com/office/powerpoint/2010/main" val="36365305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2603</TotalTime>
  <Words>694</Words>
  <Application>Microsoft Office PowerPoint</Application>
  <PresentationFormat>Panorámica</PresentationFormat>
  <Paragraphs>82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Bradley Hand ITC</vt:lpstr>
      <vt:lpstr>Calibri</vt:lpstr>
      <vt:lpstr>Calibri Light</vt:lpstr>
      <vt:lpstr>Tema de Office</vt:lpstr>
      <vt:lpstr>Trimestre: 23-I uea: Programación Estructurada (1151038)  Grupo CSI06; Horario: Lu-Mie-Vie, 8:30—10:00 Prof. Gueorgi Khatchatourov, ayudante Carlos Yoshimar Hernández Badillo RESUMENES DEL CURSO Sección: 08 nombre de una variable; algoritmo “intercambio”; función scanf(…) 08</vt:lpstr>
      <vt:lpstr>Identificadores (nombres) de variables en lenguaje C</vt:lpstr>
      <vt:lpstr>¿Qué nombre elegir para variable?</vt:lpstr>
      <vt:lpstr>Algoritmo de Intercambio</vt:lpstr>
      <vt:lpstr>Función scanf()</vt:lpstr>
      <vt:lpstr>Ejemplo de uso de scanf</vt:lpstr>
      <vt:lpstr>Lógica de scanf() es similar  a printf excepto el uso obligatorio del símbolo ‘&amp;’ antes variable</vt:lpstr>
      <vt:lpstr>Ejercicio de control</vt:lpstr>
      <vt:lpstr>Video ilustrativo a la presentación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Cuenta Microsoft</cp:lastModifiedBy>
  <cp:revision>154</cp:revision>
  <dcterms:created xsi:type="dcterms:W3CDTF">2020-04-14T22:16:00Z</dcterms:created>
  <dcterms:modified xsi:type="dcterms:W3CDTF">2023-02-09T00:13:54Z</dcterms:modified>
</cp:coreProperties>
</file>