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8" r:id="rId3"/>
    <p:sldId id="341" r:id="rId4"/>
    <p:sldId id="342" r:id="rId5"/>
    <p:sldId id="343" r:id="rId6"/>
    <p:sldId id="329" r:id="rId7"/>
    <p:sldId id="344" r:id="rId8"/>
    <p:sldId id="331" r:id="rId9"/>
    <p:sldId id="34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12-Sep-22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22-P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CSI05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dirty="0"/>
              <a:t> 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err="1"/>
              <a:t>Baldillo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34 Archivos  34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Archivo es una estructura de datos que continua  existir al salir de un programa </a:t>
            </a:r>
            <a:r>
              <a:rPr lang="es-419" sz="2800" dirty="0" err="1" smtClean="0"/>
              <a:t>executable</a:t>
            </a:r>
            <a:endParaRPr lang="es-419" sz="2800" dirty="0" smtClean="0"/>
          </a:p>
          <a:p>
            <a:r>
              <a:rPr lang="es-419" sz="2800" dirty="0" smtClean="0"/>
              <a:t>Archivo puede ser usado como interfaz entre diferentes programas: un programa lo crea y otro lo usa 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Interacción de un programa con el mundo exterior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dirty="0" smtClean="0"/>
              <a:t>La siguiente línea representa idea básica de la lógica de entrada/salida de un programa</a:t>
            </a:r>
          </a:p>
          <a:p>
            <a:pPr marL="0" indent="0">
              <a:buNone/>
            </a:pPr>
            <a:r>
              <a:rPr lang="es-ES" dirty="0" smtClean="0"/>
              <a:t>		Programa </a:t>
            </a:r>
            <a:r>
              <a:rPr lang="es-ES" dirty="0"/>
              <a:t>&lt;-&gt;buffer &lt;-&gt; </a:t>
            </a:r>
            <a:r>
              <a:rPr lang="es-ES" dirty="0" smtClean="0"/>
              <a:t>dispositivo</a:t>
            </a:r>
          </a:p>
          <a:p>
            <a:r>
              <a:rPr lang="es-ES" dirty="0" smtClean="0"/>
              <a:t>“Buffer” en el centro es un campo en la memoria RAM de computadora</a:t>
            </a:r>
          </a:p>
          <a:p>
            <a:r>
              <a:rPr lang="es-ES" dirty="0" smtClean="0"/>
              <a:t>Las flechas de la parte derecha “&lt;-&gt;” representan un mapeo reconfigurable de dicho campo de memoria a un dispositivo de computadora</a:t>
            </a:r>
          </a:p>
          <a:p>
            <a:r>
              <a:rPr lang="es-ES" dirty="0" smtClean="0"/>
              <a:t>Las flechas de la parte izquierda indican la posibilidad de reconfigurar entrada/salida a diferentes buffers</a:t>
            </a:r>
          </a:p>
          <a:p>
            <a:r>
              <a:rPr lang="es-ES" dirty="0" smtClean="0"/>
              <a:t>Una vez establecida configuración de las flechas, se tiene un “flujo”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07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Hay flujos “preexistentes” y aquellos que puede configurar programador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Con cado flujo se asocia una estructura de datos tipo FILE</a:t>
            </a:r>
          </a:p>
          <a:p>
            <a:r>
              <a:rPr lang="es-ES" dirty="0" smtClean="0"/>
              <a:t>Esta estructura tiene la siguiente definición: </a:t>
            </a:r>
          </a:p>
          <a:p>
            <a:pPr marL="457200" lvl="1" indent="0">
              <a:buNone/>
            </a:pPr>
            <a:r>
              <a:rPr lang="es-ES" sz="2000" dirty="0" err="1"/>
              <a:t>struct</a:t>
            </a:r>
            <a:r>
              <a:rPr lang="es-ES" sz="2000" dirty="0"/>
              <a:t> _</a:t>
            </a:r>
            <a:r>
              <a:rPr lang="es-ES" sz="2000" dirty="0" err="1"/>
              <a:t>iobuf</a:t>
            </a:r>
            <a:endParaRPr lang="es-ES" sz="2000" dirty="0"/>
          </a:p>
          <a:p>
            <a:pPr marL="457200" lvl="1" indent="0">
              <a:buNone/>
            </a:pPr>
            <a:r>
              <a:rPr lang="es-ES" sz="2000" dirty="0" smtClean="0"/>
              <a:t>{      </a:t>
            </a:r>
            <a:r>
              <a:rPr lang="es-ES" sz="1600" dirty="0" err="1" smtClean="0"/>
              <a:t>char</a:t>
            </a:r>
            <a:r>
              <a:rPr lang="es-ES" sz="1600" dirty="0"/>
              <a:t>*_</a:t>
            </a:r>
            <a:r>
              <a:rPr lang="es-ES" sz="1600" dirty="0" err="1"/>
              <a:t>ptr</a:t>
            </a:r>
            <a:r>
              <a:rPr lang="es-ES" sz="1600" dirty="0"/>
              <a:t>;  // posición en el buffer sobre siguiente operación de E/S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cnt</a:t>
            </a:r>
            <a:r>
              <a:rPr lang="es-ES" sz="1600" dirty="0"/>
              <a:t> ; //contador de los bytes que se quedan...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*_base; //puntero al buffer de E/S...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_</a:t>
            </a:r>
            <a:r>
              <a:rPr lang="es-ES" sz="1600" dirty="0" err="1"/>
              <a:t>flag</a:t>
            </a:r>
            <a:r>
              <a:rPr lang="es-ES" sz="1600" dirty="0"/>
              <a:t>;  //modo de acceso al archivo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_file; // descriptor de archivo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charbuf</a:t>
            </a:r>
            <a:r>
              <a:rPr lang="es-ES" sz="1600" dirty="0"/>
              <a:t>;  //normalmente es 0</a:t>
            </a:r>
          </a:p>
          <a:p>
            <a:pPr marL="914400" lvl="2" indent="0">
              <a:buNone/>
            </a:pPr>
            <a:r>
              <a:rPr lang="es-ES" sz="1600" dirty="0" err="1"/>
              <a:t>int</a:t>
            </a:r>
            <a:r>
              <a:rPr lang="es-ES" sz="1600" dirty="0"/>
              <a:t> _</a:t>
            </a:r>
            <a:r>
              <a:rPr lang="es-ES" sz="1600" dirty="0" err="1"/>
              <a:t>bufsiz</a:t>
            </a:r>
            <a:r>
              <a:rPr lang="es-ES" sz="1600" dirty="0"/>
              <a:t>;   //</a:t>
            </a:r>
            <a:r>
              <a:rPr lang="es-ES" sz="1600" dirty="0" err="1"/>
              <a:t>tamano</a:t>
            </a:r>
            <a:r>
              <a:rPr lang="es-ES" sz="1600" dirty="0"/>
              <a:t> de buffer</a:t>
            </a:r>
          </a:p>
          <a:p>
            <a:pPr marL="914400" lvl="2" indent="0">
              <a:buNone/>
            </a:pPr>
            <a:r>
              <a:rPr lang="es-ES" sz="1600" dirty="0" err="1"/>
              <a:t>char</a:t>
            </a:r>
            <a:r>
              <a:rPr lang="es-ES" sz="1600" dirty="0"/>
              <a:t> *_</a:t>
            </a:r>
            <a:r>
              <a:rPr lang="es-ES" sz="1600" dirty="0" err="1"/>
              <a:t>tmpfname</a:t>
            </a:r>
            <a:r>
              <a:rPr lang="es-ES" sz="1600" dirty="0"/>
              <a:t>; // normalmente es NULL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</a:p>
          <a:p>
            <a:r>
              <a:rPr lang="es-ES" dirty="0" smtClean="0"/>
              <a:t>Normalmente programador no trabaja explícitamente con los campos de esta estructura, sino ellos se modifican cuando se llaman funciones de manipulación con archivo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00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flujos “preexistentes”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ES" b="1" dirty="0" smtClean="0"/>
              <a:t>En estándar de C son:</a:t>
            </a:r>
          </a:p>
          <a:p>
            <a:pPr lvl="1"/>
            <a:r>
              <a:rPr lang="es-ES" b="1" dirty="0" err="1" smtClean="0"/>
              <a:t>stdin</a:t>
            </a:r>
            <a:r>
              <a:rPr lang="es-ES" dirty="0" smtClean="0"/>
              <a:t>               flujo asociado con  </a:t>
            </a:r>
            <a:r>
              <a:rPr lang="es-ES" dirty="0"/>
              <a:t>teclado</a:t>
            </a:r>
          </a:p>
          <a:p>
            <a:pPr lvl="1"/>
            <a:r>
              <a:rPr lang="es-ES" b="1" dirty="0" err="1"/>
              <a:t>stdout</a:t>
            </a:r>
            <a:r>
              <a:rPr lang="es-ES" b="1" dirty="0"/>
              <a:t> </a:t>
            </a:r>
            <a:r>
              <a:rPr lang="es-ES" dirty="0"/>
              <a:t>            </a:t>
            </a:r>
            <a:r>
              <a:rPr lang="es-ES" dirty="0" smtClean="0"/>
              <a:t>                                pantalla</a:t>
            </a:r>
            <a:endParaRPr lang="es-ES" dirty="0"/>
          </a:p>
          <a:p>
            <a:pPr lvl="1"/>
            <a:r>
              <a:rPr lang="es-ES" b="1" dirty="0" err="1"/>
              <a:t>stderr</a:t>
            </a:r>
            <a:r>
              <a:rPr lang="es-ES" b="1" dirty="0"/>
              <a:t> </a:t>
            </a:r>
            <a:r>
              <a:rPr lang="es-ES" dirty="0"/>
              <a:t>            </a:t>
            </a:r>
            <a:r>
              <a:rPr lang="es-ES" dirty="0" smtClean="0"/>
              <a:t>                                 pantalla</a:t>
            </a:r>
            <a:endParaRPr lang="es-ES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C </a:t>
            </a:r>
            <a:r>
              <a:rPr lang="en-US" dirty="0" err="1" smtClean="0"/>
              <a:t>implementado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Visual Studio, </a:t>
            </a:r>
            <a:r>
              <a:rPr lang="en-US" dirty="0" err="1" smtClean="0"/>
              <a:t>además</a:t>
            </a:r>
            <a:r>
              <a:rPr lang="en-US" dirty="0" smtClean="0"/>
              <a:t> hay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flujos</a:t>
            </a:r>
            <a:r>
              <a:rPr lang="en-US" dirty="0" smtClean="0"/>
              <a:t>:</a:t>
            </a:r>
            <a:endParaRPr lang="es-ES" dirty="0"/>
          </a:p>
          <a:p>
            <a:pPr lvl="1"/>
            <a:r>
              <a:rPr lang="es-ES" b="1" dirty="0" err="1" smtClean="0"/>
              <a:t>stdaux</a:t>
            </a:r>
            <a:r>
              <a:rPr lang="es-ES" b="1" dirty="0" smtClean="0"/>
              <a:t> </a:t>
            </a:r>
            <a:r>
              <a:rPr lang="es-ES" dirty="0" smtClean="0"/>
              <a:t>                                   puerto </a:t>
            </a:r>
            <a:r>
              <a:rPr lang="es-ES" dirty="0"/>
              <a:t>serie</a:t>
            </a:r>
          </a:p>
          <a:p>
            <a:pPr lvl="1"/>
            <a:r>
              <a:rPr lang="es-ES" b="1" dirty="0" err="1"/>
              <a:t>stdprn</a:t>
            </a:r>
            <a:r>
              <a:rPr lang="es-ES" dirty="0"/>
              <a:t>   </a:t>
            </a:r>
            <a:r>
              <a:rPr lang="es-ES" dirty="0" smtClean="0"/>
              <a:t>                                 puerto </a:t>
            </a:r>
            <a:r>
              <a:rPr lang="es-ES" dirty="0"/>
              <a:t>paralelo de impresora</a:t>
            </a:r>
          </a:p>
          <a:p>
            <a:r>
              <a:rPr lang="es-ES" dirty="0" smtClean="0"/>
              <a:t>Para trabajar con estos flujos (por ejemplo, mediante </a:t>
            </a:r>
            <a:r>
              <a:rPr lang="es-ES" i="1" dirty="0" err="1" smtClean="0"/>
              <a:t>printf</a:t>
            </a:r>
            <a:r>
              <a:rPr lang="es-ES" i="1" dirty="0" smtClean="0"/>
              <a:t>, </a:t>
            </a:r>
            <a:r>
              <a:rPr lang="es-ES" i="1" dirty="0" err="1" smtClean="0"/>
              <a:t>scanf</a:t>
            </a:r>
            <a:r>
              <a:rPr lang="es-ES" i="1" dirty="0" smtClean="0"/>
              <a:t>, </a:t>
            </a:r>
            <a:r>
              <a:rPr lang="es-ES" i="1" dirty="0" err="1" smtClean="0"/>
              <a:t>puts</a:t>
            </a:r>
            <a:r>
              <a:rPr lang="es-ES" i="1" dirty="0" smtClean="0"/>
              <a:t>, </a:t>
            </a:r>
            <a:r>
              <a:rPr lang="es-ES" i="1" dirty="0" err="1" smtClean="0"/>
              <a:t>gets</a:t>
            </a:r>
            <a:r>
              <a:rPr lang="es-ES" dirty="0" smtClean="0"/>
              <a:t>, etc.) no hay necesidad de declarar archivos en su programa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214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Los archivos “explícitos”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9135"/>
            <a:ext cx="10911673" cy="5177936"/>
          </a:xfrm>
        </p:spPr>
        <p:txBody>
          <a:bodyPr>
            <a:normAutofit/>
          </a:bodyPr>
          <a:lstStyle/>
          <a:p>
            <a:r>
              <a:rPr lang="es-419" b="1" dirty="0" smtClean="0"/>
              <a:t>En el caso cuando programador quiere trabajar con un archivo especifico, el tiene que declararlo y seguir con unas plantillas de manipulación. Consideren el siguiente ejemplo 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696265" y="2731956"/>
            <a:ext cx="4760155" cy="37138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/>
              <a:t> 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0" indent="0">
              <a:buNone/>
            </a:pPr>
            <a:r>
              <a:rPr lang="es-ES" sz="2000" dirty="0" err="1"/>
              <a:t>void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s-ES" sz="2000" dirty="0"/>
              <a:t> </a:t>
            </a:r>
            <a:r>
              <a:rPr lang="es-ES" sz="2000" dirty="0" smtClean="0"/>
              <a:t>   FILE </a:t>
            </a:r>
            <a:r>
              <a:rPr lang="es-ES" sz="2000" dirty="0"/>
              <a:t>*</a:t>
            </a:r>
            <a:r>
              <a:rPr lang="es-ES" sz="2000" dirty="0" err="1"/>
              <a:t>pf</a:t>
            </a:r>
            <a:r>
              <a:rPr lang="es-ES" sz="2000" dirty="0"/>
              <a:t>;</a:t>
            </a:r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pf</a:t>
            </a:r>
            <a:r>
              <a:rPr lang="es-ES" sz="2000" dirty="0" smtClean="0"/>
              <a:t> </a:t>
            </a:r>
            <a:r>
              <a:rPr lang="es-ES" sz="2000" dirty="0"/>
              <a:t>= </a:t>
            </a:r>
            <a:r>
              <a:rPr lang="es-ES" sz="2000" dirty="0" err="1"/>
              <a:t>fopen</a:t>
            </a:r>
            <a:r>
              <a:rPr lang="es-ES" sz="2000" dirty="0"/>
              <a:t>("</a:t>
            </a:r>
            <a:r>
              <a:rPr lang="es-ES" sz="2000" dirty="0" smtClean="0"/>
              <a:t>datos.txt", </a:t>
            </a:r>
            <a:r>
              <a:rPr lang="es-ES" sz="2000" dirty="0"/>
              <a:t>"w");</a:t>
            </a:r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if</a:t>
            </a:r>
            <a:r>
              <a:rPr lang="es-ES" sz="2000" dirty="0" smtClean="0"/>
              <a:t> </a:t>
            </a:r>
            <a:r>
              <a:rPr lang="es-ES" sz="2000" dirty="0"/>
              <a:t>(</a:t>
            </a:r>
            <a:r>
              <a:rPr lang="es-ES" sz="2000" dirty="0" err="1"/>
              <a:t>pf</a:t>
            </a:r>
            <a:r>
              <a:rPr lang="es-ES" sz="2000" dirty="0"/>
              <a:t> == NULL)</a:t>
            </a:r>
          </a:p>
          <a:p>
            <a:pPr marL="0" indent="0">
              <a:buNone/>
            </a:pPr>
            <a:r>
              <a:rPr lang="es-ES" sz="2000" dirty="0" smtClean="0"/>
              <a:t>           { </a:t>
            </a:r>
            <a:r>
              <a:rPr lang="es-ES" sz="2000" dirty="0" err="1" smtClean="0"/>
              <a:t>puts</a:t>
            </a:r>
            <a:r>
              <a:rPr lang="es-ES" sz="2000" dirty="0"/>
              <a:t>("no se pudo abrir archivo</a:t>
            </a:r>
            <a:r>
              <a:rPr lang="es-ES" sz="2000" dirty="0" smtClean="0"/>
              <a:t>");</a:t>
            </a:r>
          </a:p>
          <a:p>
            <a:pPr marL="0" indent="0">
              <a:buNone/>
            </a:pPr>
            <a:r>
              <a:rPr lang="es-ES" sz="2000" dirty="0" smtClean="0"/>
              <a:t>    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; }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     </a:t>
            </a:r>
            <a:r>
              <a:rPr lang="es-ES" sz="2000" dirty="0" err="1" smtClean="0"/>
              <a:t>fclose</a:t>
            </a:r>
            <a:r>
              <a:rPr lang="es-ES" sz="2000" dirty="0" smtClean="0"/>
              <a:t>(</a:t>
            </a:r>
            <a:r>
              <a:rPr lang="es-ES" sz="2000" dirty="0" err="1" smtClean="0"/>
              <a:t>pf</a:t>
            </a:r>
            <a:r>
              <a:rPr lang="es-ES" sz="2000" dirty="0"/>
              <a:t>); // cerrar el archivo</a:t>
            </a:r>
          </a:p>
          <a:p>
            <a:pPr marL="0" indent="0">
              <a:buNone/>
            </a:pPr>
            <a:r>
              <a:rPr lang="es-ES" sz="2000" dirty="0"/>
              <a:t>}</a:t>
            </a:r>
            <a:endParaRPr lang="es-ES" sz="2100" dirty="0">
              <a:latin typeface="Bradley Hand ITC" panose="03070402050302030203" pitchFamily="66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957924" y="2731955"/>
            <a:ext cx="5662665" cy="376511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i="1" dirty="0" err="1" smtClean="0"/>
              <a:t>pf</a:t>
            </a:r>
            <a:r>
              <a:rPr lang="es-MX" dirty="0" smtClean="0"/>
              <a:t> es puntero a una estructura FILE</a:t>
            </a:r>
          </a:p>
          <a:p>
            <a:r>
              <a:rPr lang="es-MX" dirty="0" smtClean="0"/>
              <a:t>Valor de </a:t>
            </a:r>
            <a:r>
              <a:rPr lang="es-MX" i="1" dirty="0" err="1" smtClean="0"/>
              <a:t>pf</a:t>
            </a:r>
            <a:r>
              <a:rPr lang="es-MX" dirty="0" smtClean="0"/>
              <a:t> se asigna </a:t>
            </a:r>
            <a:r>
              <a:rPr lang="es-MX" smtClean="0"/>
              <a:t>por el sistema </a:t>
            </a:r>
            <a:r>
              <a:rPr lang="es-MX" dirty="0" smtClean="0"/>
              <a:t>operativo como resultado del llamado de </a:t>
            </a:r>
            <a:r>
              <a:rPr lang="es-MX" i="1" dirty="0" err="1" smtClean="0"/>
              <a:t>fopen</a:t>
            </a:r>
            <a:r>
              <a:rPr lang="es-MX" dirty="0" smtClean="0"/>
              <a:t>()</a:t>
            </a:r>
          </a:p>
          <a:p>
            <a:r>
              <a:rPr lang="es-MX" dirty="0" smtClean="0"/>
              <a:t>1r parámetro de </a:t>
            </a:r>
            <a:r>
              <a:rPr lang="es-MX" i="1" dirty="0" err="1" smtClean="0"/>
              <a:t>fopen</a:t>
            </a:r>
            <a:r>
              <a:rPr lang="es-MX" dirty="0" smtClean="0"/>
              <a:t> es el nombre del archivo como lo va aparecer en una ventana de explorador de ventanas</a:t>
            </a:r>
          </a:p>
          <a:p>
            <a:r>
              <a:rPr lang="es-MX" dirty="0" smtClean="0"/>
              <a:t>2º  parámetro es </a:t>
            </a:r>
            <a:r>
              <a:rPr lang="es-MX" i="1" dirty="0" smtClean="0"/>
              <a:t>el modo de abrir archivo</a:t>
            </a:r>
            <a:r>
              <a:rPr lang="es-MX" dirty="0" smtClean="0"/>
              <a:t>; en este ejemplo, “</a:t>
            </a:r>
            <a:r>
              <a:rPr lang="es-MX" i="1" dirty="0" smtClean="0"/>
              <a:t>w</a:t>
            </a:r>
            <a:r>
              <a:rPr lang="es-MX" dirty="0" smtClean="0"/>
              <a:t>” corresponde al modo para escritura al archivo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37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 lista de los modos para abrir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endParaRPr lang="es-MX" sz="3400" dirty="0"/>
          </a:p>
          <a:p>
            <a:pPr marL="0" indent="0">
              <a:buNone/>
            </a:pPr>
            <a:r>
              <a:rPr lang="es-ES" sz="3400" b="1" dirty="0"/>
              <a:t>modo   </a:t>
            </a:r>
            <a:r>
              <a:rPr lang="es-ES" sz="3400" b="1" dirty="0" smtClean="0"/>
              <a:t>   interpelación  </a:t>
            </a:r>
            <a:endParaRPr lang="es-ES" sz="3400" b="1" dirty="0"/>
          </a:p>
          <a:p>
            <a:pPr marL="0" indent="0">
              <a:buNone/>
            </a:pPr>
            <a:r>
              <a:rPr lang="es-ES" sz="3400" dirty="0"/>
              <a:t>"r"    </a:t>
            </a:r>
            <a:r>
              <a:rPr lang="es-ES" sz="3400" dirty="0" smtClean="0"/>
              <a:t>  </a:t>
            </a:r>
            <a:r>
              <a:rPr lang="es-ES" sz="3400" dirty="0"/>
              <a:t>	leer,</a:t>
            </a:r>
          </a:p>
          <a:p>
            <a:pPr marL="0" indent="0">
              <a:buNone/>
            </a:pPr>
            <a:r>
              <a:rPr lang="es-ES" sz="3400" dirty="0"/>
              <a:t>"w"   	escribir, </a:t>
            </a:r>
          </a:p>
          <a:p>
            <a:pPr marL="0" indent="0">
              <a:buNone/>
            </a:pPr>
            <a:r>
              <a:rPr lang="es-ES" sz="3400" dirty="0"/>
              <a:t>"a"     	añadir , </a:t>
            </a:r>
          </a:p>
          <a:p>
            <a:pPr marL="0" indent="0">
              <a:buNone/>
            </a:pPr>
            <a:r>
              <a:rPr lang="es-ES" sz="3400" dirty="0"/>
              <a:t>"r+"    	</a:t>
            </a:r>
            <a:r>
              <a:rPr lang="es-ES" sz="3400" dirty="0" err="1"/>
              <a:t>leer+escribir</a:t>
            </a:r>
            <a:r>
              <a:rPr lang="es-ES" sz="3400" dirty="0"/>
              <a:t>, </a:t>
            </a:r>
          </a:p>
          <a:p>
            <a:pPr marL="0" indent="0">
              <a:buNone/>
            </a:pPr>
            <a:r>
              <a:rPr lang="es-ES" sz="3400" dirty="0"/>
              <a:t>"w+"   	escribir y leer, </a:t>
            </a:r>
          </a:p>
          <a:p>
            <a:pPr marL="0" indent="0">
              <a:buNone/>
            </a:pPr>
            <a:r>
              <a:rPr lang="es-ES" sz="3400" dirty="0"/>
              <a:t>"a+"   	leer y </a:t>
            </a:r>
            <a:r>
              <a:rPr lang="es-ES" sz="3400" dirty="0" err="1"/>
              <a:t>anadir</a:t>
            </a:r>
            <a:endParaRPr lang="es-ES" sz="3400" dirty="0"/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117924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Las razones de no abrir archivo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10000"/>
          </a:bodyPr>
          <a:lstStyle/>
          <a:p>
            <a:endParaRPr lang="es-MX" sz="3400" dirty="0"/>
          </a:p>
          <a:p>
            <a:pPr marL="0" indent="0">
              <a:buNone/>
            </a:pPr>
            <a:r>
              <a:rPr lang="es-ES" sz="3400" b="1" dirty="0" smtClean="0"/>
              <a:t>En el ejemplo anterior de código, es posible que el sistema rechaza la solicitud de abrir archivo porque:</a:t>
            </a:r>
          </a:p>
          <a:p>
            <a:pPr lvl="1"/>
            <a:r>
              <a:rPr lang="es-ES" sz="3000" b="1" dirty="0" smtClean="0"/>
              <a:t>El archivo ya esta abierto con otra aplicación</a:t>
            </a:r>
          </a:p>
          <a:p>
            <a:pPr lvl="1"/>
            <a:r>
              <a:rPr lang="es-ES" sz="3000" b="1" dirty="0" smtClean="0"/>
              <a:t>La ruta es incorrecta (</a:t>
            </a:r>
            <a:r>
              <a:rPr lang="es-ES" sz="3000" b="1" dirty="0" err="1" smtClean="0"/>
              <a:t>p.e</a:t>
            </a:r>
            <a:r>
              <a:rPr lang="es-ES" sz="3000" b="1" dirty="0" smtClean="0"/>
              <a:t>. no existe unidad lógica con este nombre)</a:t>
            </a:r>
          </a:p>
          <a:p>
            <a:pPr lvl="1"/>
            <a:r>
              <a:rPr lang="es-ES" sz="3000" b="1" dirty="0" smtClean="0"/>
              <a:t>El dispositivo está lleno</a:t>
            </a:r>
          </a:p>
          <a:p>
            <a:pPr marL="0" indent="0">
              <a:buNone/>
            </a:pPr>
            <a:r>
              <a:rPr lang="es-ES" sz="3400" b="1" dirty="0" smtClean="0"/>
              <a:t> Nota: </a:t>
            </a:r>
            <a:r>
              <a:rPr lang="es-ES" sz="3400" b="1" dirty="0" smtClean="0">
                <a:latin typeface="Buxton Sketch" panose="03080500000500000004" pitchFamily="66" charset="0"/>
              </a:rPr>
              <a:t>en este ejemplo la ruta se entiende por defecto como la ubicación de la carpeta con los códigos del proyecto</a:t>
            </a:r>
            <a:r>
              <a:rPr lang="es-ES" sz="3400" b="1" dirty="0" smtClean="0"/>
              <a:t>. Se puede como el 1r parámetro de </a:t>
            </a:r>
            <a:r>
              <a:rPr lang="es-ES" sz="3400" b="1" i="1" dirty="0" err="1" smtClean="0"/>
              <a:t>fopen</a:t>
            </a:r>
            <a:r>
              <a:rPr lang="es-ES" sz="3400" b="1" dirty="0" smtClean="0"/>
              <a:t> escribir la ruta explicita. Por ejemplo:</a:t>
            </a:r>
          </a:p>
          <a:p>
            <a:pPr marL="0" indent="0">
              <a:buNone/>
            </a:pPr>
            <a:r>
              <a:rPr lang="es-ES" sz="1700" dirty="0" smtClean="0"/>
              <a:t>     </a:t>
            </a:r>
            <a:r>
              <a:rPr lang="es-ES" sz="1700" dirty="0" err="1" smtClean="0"/>
              <a:t>pf</a:t>
            </a:r>
            <a:r>
              <a:rPr lang="es-ES" sz="1700" dirty="0" smtClean="0"/>
              <a:t> </a:t>
            </a:r>
            <a:r>
              <a:rPr lang="es-ES" sz="1700" dirty="0"/>
              <a:t>= </a:t>
            </a:r>
            <a:r>
              <a:rPr lang="es-ES" sz="1700" dirty="0" err="1"/>
              <a:t>fopen</a:t>
            </a:r>
            <a:r>
              <a:rPr lang="es-ES" sz="1700" dirty="0" smtClean="0"/>
              <a:t>("</a:t>
            </a:r>
            <a:r>
              <a:rPr lang="es-ES" sz="1700" b="1" dirty="0" smtClean="0"/>
              <a:t>C</a:t>
            </a:r>
            <a:r>
              <a:rPr lang="es-ES" sz="1700" b="1" dirty="0"/>
              <a:t>:/Users/xgeorge/Documents/Visual Studio 2015/</a:t>
            </a:r>
            <a:r>
              <a:rPr lang="es-ES" sz="1700" b="1" dirty="0" err="1"/>
              <a:t>Projects</a:t>
            </a:r>
            <a:r>
              <a:rPr lang="es-ES" sz="1700" b="1" dirty="0"/>
              <a:t>/</a:t>
            </a:r>
            <a:r>
              <a:rPr lang="es-ES" sz="1700" b="1" dirty="0" err="1"/>
              <a:t>progra</a:t>
            </a:r>
            <a:r>
              <a:rPr lang="es-ES" sz="1700" b="1" dirty="0"/>
              <a:t>/</a:t>
            </a:r>
            <a:r>
              <a:rPr lang="es-ES" sz="1700" b="1" dirty="0" err="1"/>
              <a:t>progra</a:t>
            </a:r>
            <a:r>
              <a:rPr lang="es-ES" sz="1700" b="1" dirty="0"/>
              <a:t>/</a:t>
            </a:r>
            <a:r>
              <a:rPr lang="en-US" sz="1700" dirty="0" smtClean="0"/>
              <a:t>datos.txt</a:t>
            </a:r>
            <a:r>
              <a:rPr lang="es-ES" sz="1700" dirty="0" smtClean="0"/>
              <a:t>", </a:t>
            </a:r>
            <a:r>
              <a:rPr lang="es-ES" sz="1700" dirty="0"/>
              <a:t>"w");</a:t>
            </a:r>
          </a:p>
          <a:p>
            <a:pPr marL="0" indent="0">
              <a:buNone/>
            </a:pPr>
            <a:r>
              <a:rPr lang="es-ES" sz="3400" b="1" dirty="0" smtClean="0"/>
              <a:t> </a:t>
            </a:r>
            <a:endParaRPr lang="es-ES" sz="3400" dirty="0"/>
          </a:p>
          <a:p>
            <a:pPr marL="0" indent="0">
              <a:buNone/>
            </a:pP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170536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Si el archivo se abrió satisfactoriamente…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MX" sz="3400" dirty="0" smtClean="0"/>
              <a:t>(Es decir, </a:t>
            </a:r>
            <a:r>
              <a:rPr lang="es-MX" sz="3400" u="sng" dirty="0" smtClean="0"/>
              <a:t>si en el ejemplo anterior</a:t>
            </a:r>
            <a:r>
              <a:rPr lang="es-MX" sz="3400" dirty="0" smtClean="0"/>
              <a:t> </a:t>
            </a:r>
            <a:r>
              <a:rPr lang="es-MX" sz="3400" i="1" dirty="0" err="1" smtClean="0"/>
              <a:t>pf</a:t>
            </a:r>
            <a:r>
              <a:rPr lang="es-MX" sz="3400" dirty="0" smtClean="0"/>
              <a:t> sea diferente de NULL después del llamado a </a:t>
            </a:r>
            <a:r>
              <a:rPr lang="es-MX" sz="3400" i="1" dirty="0" err="1" smtClean="0"/>
              <a:t>fopen</a:t>
            </a:r>
            <a:r>
              <a:rPr lang="es-MX" sz="3400" i="1" dirty="0" smtClean="0"/>
              <a:t>…)</a:t>
            </a:r>
          </a:p>
          <a:p>
            <a:r>
              <a:rPr lang="es-MX" sz="3400" dirty="0" smtClean="0"/>
              <a:t>Entonces se pueden escribir datos al archivo mediante </a:t>
            </a:r>
            <a:r>
              <a:rPr lang="es-MX" sz="3400" i="1" dirty="0" err="1" smtClean="0"/>
              <a:t>fprinf</a:t>
            </a:r>
            <a:r>
              <a:rPr lang="es-MX" sz="3400" i="1" dirty="0" smtClean="0"/>
              <a:t>, </a:t>
            </a:r>
            <a:r>
              <a:rPr lang="es-MX" sz="3400" i="1" dirty="0" err="1" smtClean="0"/>
              <a:t>fputs</a:t>
            </a:r>
            <a:r>
              <a:rPr lang="es-MX" sz="3400" dirty="0" smtClean="0"/>
              <a:t>, u otros funciones de escritura. </a:t>
            </a:r>
          </a:p>
          <a:p>
            <a:r>
              <a:rPr lang="es-MX" sz="3400" dirty="0"/>
              <a:t>¡</a:t>
            </a:r>
            <a:r>
              <a:rPr lang="es-MX" sz="3400" dirty="0" smtClean="0"/>
              <a:t>Pero no se pueden usar las funciones de lectura, por ejemplo </a:t>
            </a:r>
            <a:r>
              <a:rPr lang="es-MX" sz="3400" i="1" dirty="0" err="1" smtClean="0"/>
              <a:t>fscanf</a:t>
            </a:r>
            <a:r>
              <a:rPr lang="es-MX" sz="3400" dirty="0" smtClean="0"/>
              <a:t>, porque el modo “w” no lo permite!</a:t>
            </a:r>
          </a:p>
          <a:p>
            <a:r>
              <a:rPr lang="es-MX" sz="3400" dirty="0" smtClean="0"/>
              <a:t>El archivo </a:t>
            </a:r>
            <a:r>
              <a:rPr lang="es-ES" sz="3600" i="1" dirty="0" smtClean="0"/>
              <a:t>datos.txt</a:t>
            </a:r>
            <a:r>
              <a:rPr lang="es-ES" sz="3600" dirty="0" smtClean="0"/>
              <a:t> será serrado para otras aplicaciones hasta que se sierre mediante </a:t>
            </a:r>
            <a:r>
              <a:rPr lang="es-ES" sz="3600" i="1" dirty="0" err="1" smtClean="0"/>
              <a:t>fclose</a:t>
            </a:r>
            <a:endParaRPr lang="es-MX" sz="3400" i="1" dirty="0"/>
          </a:p>
        </p:txBody>
      </p:sp>
    </p:spTree>
    <p:extLst>
      <p:ext uri="{BB962C8B-B14F-4D97-AF65-F5344CB8AC3E}">
        <p14:creationId xmlns:p14="http://schemas.microsoft.com/office/powerpoint/2010/main" val="6106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Extendemos el ejemplo anterior: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319135"/>
            <a:ext cx="10911673" cy="51779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502088" y="1892507"/>
            <a:ext cx="4760155" cy="42684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dirty="0"/>
              <a:t> #</a:t>
            </a:r>
            <a:r>
              <a:rPr lang="es-ES" sz="2400" dirty="0" err="1"/>
              <a:t>include</a:t>
            </a:r>
            <a:r>
              <a:rPr lang="es-ES" sz="2400" dirty="0"/>
              <a:t> "</a:t>
            </a:r>
            <a:r>
              <a:rPr lang="es-ES" sz="2400" dirty="0" err="1"/>
              <a:t>stdafx.h</a:t>
            </a:r>
            <a:r>
              <a:rPr lang="es-ES" sz="2400" dirty="0"/>
              <a:t>"</a:t>
            </a:r>
          </a:p>
          <a:p>
            <a:pPr marL="0" indent="0">
              <a:buNone/>
            </a:pPr>
            <a:r>
              <a:rPr lang="es-ES" sz="2400" dirty="0" err="1"/>
              <a:t>void</a:t>
            </a:r>
            <a:r>
              <a:rPr lang="es-ES" sz="2400" dirty="0"/>
              <a:t> </a:t>
            </a:r>
            <a:r>
              <a:rPr lang="es-ES" sz="2400" dirty="0" err="1"/>
              <a:t>main</a:t>
            </a:r>
            <a:r>
              <a:rPr lang="es-ES" sz="2400" dirty="0"/>
              <a:t>()</a:t>
            </a:r>
          </a:p>
          <a:p>
            <a:pPr marL="0" indent="0">
              <a:buNone/>
            </a:pPr>
            <a:r>
              <a:rPr lang="es-ES" sz="2400" dirty="0" smtClean="0"/>
              <a:t>{</a:t>
            </a:r>
            <a:r>
              <a:rPr lang="es-ES" sz="2400" dirty="0"/>
              <a:t> </a:t>
            </a:r>
            <a:r>
              <a:rPr lang="es-ES" sz="2400" dirty="0" smtClean="0"/>
              <a:t>   FILE </a:t>
            </a:r>
            <a:r>
              <a:rPr lang="es-ES" sz="2400" dirty="0"/>
              <a:t>*</a:t>
            </a:r>
            <a:r>
              <a:rPr lang="es-ES" sz="2400" dirty="0" err="1"/>
              <a:t>pf</a:t>
            </a:r>
            <a:r>
              <a:rPr lang="es-ES" sz="2400" dirty="0"/>
              <a:t>;</a:t>
            </a:r>
          </a:p>
          <a:p>
            <a:pPr marL="0" indent="0">
              <a:buNone/>
            </a:pPr>
            <a:r>
              <a:rPr lang="es-ES" sz="2400" dirty="0" smtClean="0"/>
              <a:t>     </a:t>
            </a:r>
            <a:r>
              <a:rPr lang="es-ES" sz="2400" dirty="0" err="1" smtClean="0"/>
              <a:t>pf</a:t>
            </a:r>
            <a:r>
              <a:rPr lang="es-ES" sz="2400" dirty="0" smtClean="0"/>
              <a:t> </a:t>
            </a:r>
            <a:r>
              <a:rPr lang="es-ES" sz="2400" dirty="0"/>
              <a:t>= </a:t>
            </a:r>
            <a:r>
              <a:rPr lang="es-ES" sz="2400" dirty="0" err="1"/>
              <a:t>fopen</a:t>
            </a:r>
            <a:r>
              <a:rPr lang="es-ES" sz="2400" dirty="0"/>
              <a:t>("</a:t>
            </a:r>
            <a:r>
              <a:rPr lang="es-ES" sz="2400" dirty="0" smtClean="0"/>
              <a:t>datos.txt", </a:t>
            </a:r>
            <a:r>
              <a:rPr lang="es-ES" sz="2400" dirty="0"/>
              <a:t>"w");</a:t>
            </a:r>
          </a:p>
          <a:p>
            <a:pPr marL="0" indent="0">
              <a:buNone/>
            </a:pPr>
            <a:r>
              <a:rPr lang="es-ES" sz="2400" dirty="0" smtClean="0"/>
              <a:t>     </a:t>
            </a:r>
            <a:r>
              <a:rPr lang="es-ES" sz="2400" dirty="0" err="1" smtClean="0"/>
              <a:t>if</a:t>
            </a:r>
            <a:r>
              <a:rPr lang="es-ES" sz="2400" dirty="0" smtClean="0"/>
              <a:t> </a:t>
            </a:r>
            <a:r>
              <a:rPr lang="es-ES" sz="2400" dirty="0"/>
              <a:t>(</a:t>
            </a:r>
            <a:r>
              <a:rPr lang="es-ES" sz="2400" dirty="0" err="1"/>
              <a:t>pf</a:t>
            </a:r>
            <a:r>
              <a:rPr lang="es-ES" sz="2400" dirty="0"/>
              <a:t> == NULL)</a:t>
            </a:r>
          </a:p>
          <a:p>
            <a:pPr marL="0" indent="0">
              <a:buNone/>
            </a:pPr>
            <a:r>
              <a:rPr lang="es-ES" sz="2400" dirty="0" smtClean="0"/>
              <a:t>         { </a:t>
            </a:r>
            <a:r>
              <a:rPr lang="es-ES" sz="1800" dirty="0" err="1" smtClean="0"/>
              <a:t>puts</a:t>
            </a:r>
            <a:r>
              <a:rPr lang="es-ES" sz="1800" dirty="0"/>
              <a:t>("no se pudo </a:t>
            </a:r>
            <a:r>
              <a:rPr lang="es-ES" sz="1800" dirty="0" smtClean="0"/>
              <a:t>abrir archivo");</a:t>
            </a:r>
          </a:p>
          <a:p>
            <a:pPr marL="0" indent="0">
              <a:buNone/>
            </a:pPr>
            <a:r>
              <a:rPr lang="es-ES" sz="1800" dirty="0" smtClean="0"/>
              <a:t>               </a:t>
            </a:r>
            <a:r>
              <a:rPr lang="es-ES" sz="1800" dirty="0" err="1"/>
              <a:t>return</a:t>
            </a:r>
            <a:r>
              <a:rPr lang="es-ES" sz="1800" dirty="0"/>
              <a:t>; </a:t>
            </a:r>
            <a:r>
              <a:rPr lang="es-ES" sz="1800" dirty="0" smtClean="0"/>
              <a:t>}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</a:t>
            </a:r>
            <a:r>
              <a:rPr lang="en-US" sz="2000" dirty="0" err="1"/>
              <a:t>fprintf</a:t>
            </a:r>
            <a:r>
              <a:rPr lang="en-US" sz="2000" dirty="0"/>
              <a:t>(pf, </a:t>
            </a:r>
            <a:r>
              <a:rPr lang="en-US" sz="2000" dirty="0" smtClean="0"/>
              <a:t>“CASI TERMINADO </a:t>
            </a:r>
            <a:r>
              <a:rPr lang="en-US" sz="2000" dirty="0" smtClean="0"/>
              <a:t>22-P </a:t>
            </a:r>
            <a:r>
              <a:rPr lang="en-US" sz="2000" dirty="0" smtClean="0"/>
              <a:t>!!!\n");</a:t>
            </a:r>
            <a:endParaRPr lang="es-ES" sz="2000" dirty="0"/>
          </a:p>
          <a:p>
            <a:pPr marL="0" indent="0">
              <a:buNone/>
            </a:pPr>
            <a:r>
              <a:rPr lang="es-ES" sz="2400" dirty="0" smtClean="0"/>
              <a:t>    </a:t>
            </a:r>
            <a:r>
              <a:rPr lang="es-ES" sz="2400" dirty="0" err="1" smtClean="0"/>
              <a:t>fclose</a:t>
            </a:r>
            <a:r>
              <a:rPr lang="es-ES" sz="2400" dirty="0" smtClean="0"/>
              <a:t>(</a:t>
            </a:r>
            <a:r>
              <a:rPr lang="es-ES" sz="2400" dirty="0" err="1" smtClean="0"/>
              <a:t>pf</a:t>
            </a:r>
            <a:r>
              <a:rPr lang="es-ES" sz="2400" dirty="0"/>
              <a:t>); // </a:t>
            </a:r>
            <a:r>
              <a:rPr lang="es-ES" sz="2400" dirty="0">
                <a:latin typeface="Bradley Hand ITC" panose="03070402050302030203" pitchFamily="66" charset="0"/>
              </a:rPr>
              <a:t>cerrar el archivo</a:t>
            </a:r>
          </a:p>
          <a:p>
            <a:pPr marL="0" indent="0">
              <a:buNone/>
            </a:pPr>
            <a:r>
              <a:rPr lang="es-ES" sz="2400" dirty="0"/>
              <a:t>}</a:t>
            </a:r>
            <a:endParaRPr lang="es-ES" sz="2400" dirty="0">
              <a:latin typeface="Bradley Hand ITC" panose="03070402050302030203" pitchFamily="66" charset="0"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957924" y="1892507"/>
            <a:ext cx="5662665" cy="4604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Al salir del programa no solamente va aparecer el nuevo archivo </a:t>
            </a:r>
            <a:r>
              <a:rPr lang="es-ES" i="1" dirty="0" smtClean="0"/>
              <a:t>datos.txt</a:t>
            </a:r>
            <a:r>
              <a:rPr lang="es-ES" dirty="0" smtClean="0"/>
              <a:t> en el directorio del proyecto, sino también </a:t>
            </a:r>
            <a:r>
              <a:rPr lang="es-MX" dirty="0" smtClean="0"/>
              <a:t> su contenido,</a:t>
            </a:r>
          </a:p>
          <a:p>
            <a:pPr marL="0" indent="0">
              <a:buNone/>
            </a:pPr>
            <a:r>
              <a:rPr lang="en-US" dirty="0" smtClean="0"/>
              <a:t>        CASI </a:t>
            </a:r>
            <a:r>
              <a:rPr lang="en-US"/>
              <a:t>TERMINADO </a:t>
            </a:r>
            <a:r>
              <a:rPr lang="en-US" smtClean="0"/>
              <a:t>22-P </a:t>
            </a:r>
            <a:r>
              <a:rPr lang="en-US" dirty="0" smtClean="0"/>
              <a:t>!!!</a:t>
            </a:r>
          </a:p>
          <a:p>
            <a:pPr marL="0" indent="0">
              <a:buNone/>
            </a:pPr>
            <a:r>
              <a:rPr lang="en-US" dirty="0" smtClean="0"/>
              <a:t>se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mediante</a:t>
            </a:r>
            <a:r>
              <a:rPr lang="en-US" dirty="0" smtClean="0"/>
              <a:t> </a:t>
            </a:r>
            <a:r>
              <a:rPr lang="en-US" dirty="0" err="1" smtClean="0"/>
              <a:t>otras</a:t>
            </a:r>
            <a:r>
              <a:rPr lang="en-US" dirty="0" smtClean="0"/>
              <a:t> </a:t>
            </a:r>
            <a:r>
              <a:rPr lang="en-US" dirty="0" err="1" smtClean="0"/>
              <a:t>aplicaciones</a:t>
            </a:r>
            <a:r>
              <a:rPr lang="en-US" dirty="0" smtClean="0"/>
              <a:t>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ejemplo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i="1" dirty="0" smtClean="0"/>
              <a:t>bloc de </a:t>
            </a:r>
            <a:r>
              <a:rPr lang="en-US" i="1" dirty="0" err="1" smtClean="0"/>
              <a:t>notas</a:t>
            </a:r>
            <a:endParaRPr lang="es-MX" i="1" dirty="0"/>
          </a:p>
        </p:txBody>
      </p:sp>
    </p:spTree>
    <p:extLst>
      <p:ext uri="{BB962C8B-B14F-4D97-AF65-F5344CB8AC3E}">
        <p14:creationId xmlns:p14="http://schemas.microsoft.com/office/powerpoint/2010/main" val="68532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7151</TotalTime>
  <Words>732</Words>
  <Application>Microsoft Office PowerPoint</Application>
  <PresentationFormat>Panorámica</PresentationFormat>
  <Paragraphs>87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 Carlos Yoshimar Hernández Baldillo RESUMENES DEL CURSO Tema: 34 Archivos  34</vt:lpstr>
      <vt:lpstr>Interacción de un programa con el mundo exterior</vt:lpstr>
      <vt:lpstr>Hay flujos “preexistentes” y aquellos que puede configurar programador </vt:lpstr>
      <vt:lpstr>Los flujos “preexistentes” </vt:lpstr>
      <vt:lpstr>Los archivos “explícitos” </vt:lpstr>
      <vt:lpstr>La lista de los modos para abrir archivo</vt:lpstr>
      <vt:lpstr>Las razones de no abrir archivo</vt:lpstr>
      <vt:lpstr>Si el archivo se abrió satisfactoriamente…</vt:lpstr>
      <vt:lpstr>Extendemos el ejemplo anterior: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a</cp:lastModifiedBy>
  <cp:revision>427</cp:revision>
  <dcterms:created xsi:type="dcterms:W3CDTF">2020-04-14T22:16:00Z</dcterms:created>
  <dcterms:modified xsi:type="dcterms:W3CDTF">2022-09-12T17:18:12Z</dcterms:modified>
</cp:coreProperties>
</file>