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27" r:id="rId4"/>
    <p:sldId id="329" r:id="rId5"/>
    <p:sldId id="320" r:id="rId6"/>
    <p:sldId id="32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20_P/producto_punto.cp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27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continuación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Punteros): uso de punteros cómo argumentos de funciones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Nombre de arreglo como apuntador; representación interna de arreglos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 </a:t>
            </a:r>
            <a:r>
              <a:rPr lang="es-MX" sz="3600" dirty="0" smtClean="0"/>
              <a:t>Nombre de cualquier arreglo es apuntador que apunta al 1r elemento de propio arreglo. Ejemplo:</a:t>
            </a:r>
          </a:p>
          <a:p>
            <a:pPr marL="0" indent="0">
              <a:buNone/>
            </a:pPr>
            <a:r>
              <a:rPr lang="es-MX" sz="3600" dirty="0" smtClean="0"/>
              <a:t>	</a:t>
            </a:r>
            <a:r>
              <a:rPr lang="es-MX" sz="3600" dirty="0" err="1" smtClean="0"/>
              <a:t>int</a:t>
            </a:r>
            <a:r>
              <a:rPr lang="es-MX" sz="3600" dirty="0" smtClean="0"/>
              <a:t> c[2], *p;</a:t>
            </a:r>
          </a:p>
          <a:p>
            <a:pPr marL="0" indent="0">
              <a:buNone/>
            </a:pPr>
            <a:r>
              <a:rPr lang="es-MX" sz="3600" dirty="0" smtClean="0"/>
              <a:t>	p=&amp;c[0]; //p </a:t>
            </a:r>
            <a:r>
              <a:rPr lang="es-MX" sz="3600" dirty="0" smtClean="0">
                <a:latin typeface="Bradley Hand ITC" panose="03070402050302030203" pitchFamily="66" charset="0"/>
              </a:rPr>
              <a:t>apunta al 1r elemento de</a:t>
            </a:r>
            <a:r>
              <a:rPr lang="es-MX" sz="3600" dirty="0" smtClean="0"/>
              <a:t> c[]</a:t>
            </a:r>
          </a:p>
          <a:p>
            <a:pPr marL="0" indent="0">
              <a:buNone/>
            </a:pPr>
            <a:r>
              <a:rPr lang="es-MX" sz="3600" dirty="0" smtClean="0"/>
              <a:t>	p=c;       //</a:t>
            </a:r>
            <a:r>
              <a:rPr lang="es-MX" sz="3600" dirty="0">
                <a:latin typeface="Bradley Hand ITC" panose="03070402050302030203" pitchFamily="66" charset="0"/>
              </a:rPr>
              <a:t>igual:</a:t>
            </a:r>
            <a:r>
              <a:rPr lang="es-MX" sz="3600" dirty="0" smtClean="0"/>
              <a:t> p </a:t>
            </a:r>
            <a:r>
              <a:rPr lang="es-MX" sz="3600" dirty="0">
                <a:latin typeface="Bradley Hand ITC" panose="03070402050302030203" pitchFamily="66" charset="0"/>
              </a:rPr>
              <a:t>apunta al 1r elemento de </a:t>
            </a:r>
            <a:r>
              <a:rPr lang="es-MX" sz="3600" dirty="0"/>
              <a:t>c</a:t>
            </a:r>
            <a:r>
              <a:rPr lang="es-MX" sz="3600" dirty="0" smtClean="0"/>
              <a:t>[]</a:t>
            </a:r>
          </a:p>
          <a:p>
            <a:r>
              <a:rPr lang="es-MX" sz="3600" dirty="0" smtClean="0"/>
              <a:t>Representación de arreglos bidimensionales en memoria es por columnas: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 err="1" smtClean="0"/>
              <a:t>int</a:t>
            </a:r>
            <a:r>
              <a:rPr lang="es-MX" sz="3600" dirty="0" smtClean="0"/>
              <a:t> </a:t>
            </a:r>
            <a:r>
              <a:rPr lang="es-MX" sz="3600" dirty="0"/>
              <a:t>c[2</a:t>
            </a:r>
            <a:r>
              <a:rPr lang="es-MX" sz="3600" dirty="0" smtClean="0"/>
              <a:t>][3], </a:t>
            </a:r>
            <a:r>
              <a:rPr lang="es-MX" sz="3600" dirty="0"/>
              <a:t>*</a:t>
            </a:r>
            <a:r>
              <a:rPr lang="es-MX" sz="3600" dirty="0" smtClean="0"/>
              <a:t>p=&amp;</a:t>
            </a:r>
            <a:r>
              <a:rPr lang="es-MX" sz="3600" dirty="0"/>
              <a:t>c[0</a:t>
            </a:r>
            <a:r>
              <a:rPr lang="es-MX" sz="3600" dirty="0" smtClean="0"/>
              <a:t>][0];</a:t>
            </a:r>
          </a:p>
          <a:p>
            <a:pPr marL="457200" lvl="1" indent="0">
              <a:buNone/>
            </a:pPr>
            <a:r>
              <a:rPr lang="es-MX" sz="3200" dirty="0" smtClean="0"/>
              <a:t>    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200" dirty="0" smtClean="0"/>
              <a:t> c[0][1];</a:t>
            </a:r>
            <a:endParaRPr lang="es-MX" sz="3200" dirty="0"/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</a:t>
            </a:r>
            <a:r>
              <a:rPr lang="es-MX" sz="3600" dirty="0"/>
              <a:t> c[0</a:t>
            </a:r>
            <a:r>
              <a:rPr lang="es-MX" sz="3600" dirty="0" smtClean="0"/>
              <a:t>][2]; </a:t>
            </a:r>
            <a:r>
              <a:rPr lang="es-MX" sz="3600" dirty="0">
                <a:latin typeface="Bradley Hand ITC" panose="03070402050302030203" pitchFamily="66" charset="0"/>
              </a:rPr>
              <a:t>es último elemento de </a:t>
            </a:r>
            <a:r>
              <a:rPr lang="es-MX" sz="3600" dirty="0" smtClean="0"/>
              <a:t>1ª c</a:t>
            </a:r>
            <a:r>
              <a:rPr lang="es-MX" sz="3600" dirty="0">
                <a:latin typeface="Bradley Hand ITC" panose="03070402050302030203" pitchFamily="66" charset="0"/>
              </a:rPr>
              <a:t>olumn</a:t>
            </a:r>
            <a:r>
              <a:rPr lang="es-MX" sz="3600" dirty="0" smtClean="0"/>
              <a:t>a</a:t>
            </a:r>
          </a:p>
          <a:p>
            <a:pPr marL="0" indent="0">
              <a:buNone/>
            </a:pPr>
            <a:r>
              <a:rPr lang="es-MX" sz="3600" dirty="0" smtClean="0"/>
              <a:t>         </a:t>
            </a:r>
            <a:r>
              <a:rPr lang="es-MX" sz="3600" dirty="0"/>
              <a:t>p++; //p </a:t>
            </a:r>
            <a:r>
              <a:rPr lang="es-MX" sz="3600" dirty="0">
                <a:latin typeface="Bradley Hand ITC" panose="03070402050302030203" pitchFamily="66" charset="0"/>
              </a:rPr>
              <a:t>apunta a </a:t>
            </a:r>
            <a:r>
              <a:rPr lang="es-MX" sz="3600" dirty="0" smtClean="0"/>
              <a:t>c[1][0]; es 1r </a:t>
            </a:r>
            <a:r>
              <a:rPr lang="es-MX" sz="3600" dirty="0">
                <a:latin typeface="Bradley Hand ITC" panose="03070402050302030203" pitchFamily="66" charset="0"/>
              </a:rPr>
              <a:t>elemento de </a:t>
            </a:r>
            <a:r>
              <a:rPr lang="es-MX" sz="3600" dirty="0" smtClean="0"/>
              <a:t>2ª </a:t>
            </a:r>
            <a:r>
              <a:rPr lang="es-MX" sz="3600" dirty="0">
                <a:latin typeface="Bradley Hand ITC" panose="03070402050302030203" pitchFamily="66" charset="0"/>
              </a:rPr>
              <a:t>columna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…. etc.</a:t>
            </a: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Uso de apuntadores en funciones; comparen dos códigos equivalentes: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s-419" dirty="0" smtClean="0"/>
              <a:t>/*función tradicional que busca máximo de arreglo*/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mi_max</a:t>
            </a:r>
            <a:r>
              <a:rPr lang="es-MX" sz="2400" dirty="0"/>
              <a:t>(</a:t>
            </a:r>
            <a:r>
              <a:rPr lang="es-MX" sz="2400" dirty="0" err="1"/>
              <a:t>float</a:t>
            </a:r>
            <a:r>
              <a:rPr lang="es-MX" sz="2400" dirty="0"/>
              <a:t> a[], </a:t>
            </a: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dim</a:t>
            </a:r>
            <a:r>
              <a:rPr lang="es-MX" sz="2400" dirty="0"/>
              <a:t>){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float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 = a[0];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int</a:t>
            </a:r>
            <a:r>
              <a:rPr lang="es-MX" sz="2400" dirty="0"/>
              <a:t> i;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for</a:t>
            </a:r>
            <a:r>
              <a:rPr lang="es-MX" sz="2400" dirty="0"/>
              <a:t> (i = 0; i&lt;</a:t>
            </a:r>
            <a:r>
              <a:rPr lang="es-MX" sz="2400" dirty="0" err="1"/>
              <a:t>dim</a:t>
            </a:r>
            <a:r>
              <a:rPr lang="es-MX" sz="2400" dirty="0"/>
              <a:t>; i++)</a:t>
            </a:r>
          </a:p>
          <a:p>
            <a:pPr marL="0" indent="0">
              <a:buNone/>
            </a:pPr>
            <a:r>
              <a:rPr lang="es-MX" sz="2400" dirty="0"/>
              <a:t>        </a:t>
            </a:r>
            <a:r>
              <a:rPr lang="es-MX" sz="2400" dirty="0" err="1"/>
              <a:t>if</a:t>
            </a:r>
            <a:r>
              <a:rPr lang="es-MX" sz="2400" dirty="0"/>
              <a:t> (</a:t>
            </a:r>
            <a:r>
              <a:rPr lang="es-MX" sz="2400" dirty="0" err="1"/>
              <a:t>max</a:t>
            </a:r>
            <a:r>
              <a:rPr lang="es-MX" sz="2400" dirty="0"/>
              <a:t>&lt;a[i])</a:t>
            </a:r>
          </a:p>
          <a:p>
            <a:pPr marL="0" indent="0">
              <a:buNone/>
            </a:pPr>
            <a:r>
              <a:rPr lang="es-MX" sz="2400" dirty="0"/>
              <a:t>            </a:t>
            </a:r>
            <a:r>
              <a:rPr lang="es-MX" sz="2400" dirty="0" err="1"/>
              <a:t>max</a:t>
            </a:r>
            <a:r>
              <a:rPr lang="es-MX" sz="2400" dirty="0"/>
              <a:t> = a[i];</a:t>
            </a:r>
          </a:p>
          <a:p>
            <a:pPr marL="0" indent="0">
              <a:buNone/>
            </a:pPr>
            <a:r>
              <a:rPr lang="es-MX" sz="2400" dirty="0"/>
              <a:t>    </a:t>
            </a:r>
            <a:r>
              <a:rPr lang="es-MX" sz="2400" dirty="0" err="1"/>
              <a:t>return</a:t>
            </a:r>
            <a:r>
              <a:rPr lang="es-MX" sz="2400" dirty="0"/>
              <a:t> </a:t>
            </a:r>
            <a:r>
              <a:rPr lang="es-MX" sz="2400" dirty="0" err="1"/>
              <a:t>max</a:t>
            </a:r>
            <a:r>
              <a:rPr lang="es-MX" sz="2400" dirty="0"/>
              <a:t>;</a:t>
            </a:r>
          </a:p>
          <a:p>
            <a:pPr marL="0" indent="0">
              <a:buNone/>
            </a:pPr>
            <a:r>
              <a:rPr lang="es-MX" sz="2400" dirty="0"/>
              <a:t>} 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s-419" dirty="0"/>
              <a:t>/*función </a:t>
            </a:r>
            <a:r>
              <a:rPr lang="es-419" dirty="0" smtClean="0"/>
              <a:t>basada en apuntadores que </a:t>
            </a:r>
            <a:r>
              <a:rPr lang="es-419" dirty="0"/>
              <a:t>busca máximo de arreglo</a:t>
            </a:r>
            <a:r>
              <a:rPr lang="es-419" dirty="0" smtClean="0"/>
              <a:t>*/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float </a:t>
            </a:r>
            <a:r>
              <a:rPr lang="en-US" dirty="0" err="1"/>
              <a:t>mi_max</a:t>
            </a:r>
            <a:r>
              <a:rPr lang="en-US" dirty="0"/>
              <a:t>(float *a, </a:t>
            </a:r>
            <a:r>
              <a:rPr lang="en-US" dirty="0" err="1"/>
              <a:t>int</a:t>
            </a:r>
            <a:r>
              <a:rPr lang="en-US" dirty="0"/>
              <a:t> dim) {</a:t>
            </a:r>
          </a:p>
          <a:p>
            <a:pPr marL="0" indent="0">
              <a:buNone/>
            </a:pPr>
            <a:r>
              <a:rPr lang="en-US" dirty="0" smtClean="0"/>
              <a:t>         float </a:t>
            </a:r>
            <a:r>
              <a:rPr lang="en-US" dirty="0"/>
              <a:t>max = *a;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     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&lt;dim;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   if </a:t>
            </a:r>
            <a:r>
              <a:rPr lang="en-US" dirty="0"/>
              <a:t>(max&lt;*(a + 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max </a:t>
            </a:r>
            <a:r>
              <a:rPr lang="en-US" dirty="0"/>
              <a:t>= *(a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return max;</a:t>
            </a:r>
          </a:p>
          <a:p>
            <a:pPr marL="0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493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 smtClean="0"/>
              <a:t>En el siguiente código aplicación de cada de los dos códigos da el mismo resultado (¡pruébenlo!)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pt-BR" dirty="0"/>
              <a:t>#include "</a:t>
            </a:r>
            <a:r>
              <a:rPr lang="pt-BR" dirty="0" err="1"/>
              <a:t>stdafx.h</a:t>
            </a:r>
            <a:r>
              <a:rPr lang="pt-BR" dirty="0"/>
              <a:t>"</a:t>
            </a:r>
          </a:p>
          <a:p>
            <a:pPr marL="0" indent="0">
              <a:buNone/>
            </a:pPr>
            <a:r>
              <a:rPr lang="pt-BR" dirty="0"/>
              <a:t>#define N 20</a:t>
            </a:r>
          </a:p>
          <a:p>
            <a:pPr marL="0" indent="0">
              <a:buNone/>
            </a:pPr>
            <a:r>
              <a:rPr lang="pt-BR" dirty="0" err="1"/>
              <a:t>int</a:t>
            </a:r>
            <a:r>
              <a:rPr lang="pt-BR" dirty="0"/>
              <a:t> </a:t>
            </a:r>
            <a:r>
              <a:rPr lang="pt-BR" dirty="0" err="1"/>
              <a:t>main</a:t>
            </a:r>
            <a:r>
              <a:rPr lang="pt-BR" dirty="0"/>
              <a:t>()</a:t>
            </a:r>
          </a:p>
          <a:p>
            <a:pPr marL="0" indent="0">
              <a:buNone/>
            </a:pPr>
            <a:r>
              <a:rPr lang="pt-BR" dirty="0" smtClean="0"/>
              <a:t>{    </a:t>
            </a:r>
            <a:r>
              <a:rPr lang="pt-BR" dirty="0" err="1"/>
              <a:t>int</a:t>
            </a:r>
            <a:r>
              <a:rPr lang="pt-BR" dirty="0"/>
              <a:t> a[N], i,  </a:t>
            </a:r>
            <a:r>
              <a:rPr lang="pt-BR" dirty="0" err="1"/>
              <a:t>max</a:t>
            </a:r>
            <a:r>
              <a:rPr lang="pt-BR" dirty="0"/>
              <a:t>;  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for (i = 0; i&lt;N; i++)</a:t>
            </a:r>
          </a:p>
          <a:p>
            <a:pPr marL="0" indent="0">
              <a:buNone/>
            </a:pPr>
            <a:r>
              <a:rPr lang="pt-BR" dirty="0"/>
              <a:t>        a[i] = </a:t>
            </a:r>
            <a:r>
              <a:rPr lang="pt-BR" dirty="0" err="1"/>
              <a:t>rand</a:t>
            </a:r>
            <a:r>
              <a:rPr lang="pt-BR" dirty="0"/>
              <a:t>() % 100;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("Arreglo original:\n");</a:t>
            </a:r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t-BR" dirty="0" smtClean="0"/>
              <a:t>//</a:t>
            </a:r>
            <a:r>
              <a:rPr lang="pt-BR" sz="4400" dirty="0" err="1">
                <a:latin typeface="Bradley Hand ITC" panose="03070402050302030203" pitchFamily="66" charset="0"/>
              </a:rPr>
              <a:t>continuación</a:t>
            </a:r>
            <a:endParaRPr lang="pt-BR" sz="4400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for </a:t>
            </a:r>
            <a:r>
              <a:rPr lang="pt-BR" dirty="0"/>
              <a:t>(i = 0; i&lt;N; i++)</a:t>
            </a:r>
          </a:p>
          <a:p>
            <a:pPr marL="0" indent="0">
              <a:buNone/>
            </a:pPr>
            <a:r>
              <a:rPr lang="pt-BR" dirty="0"/>
              <a:t>        </a:t>
            </a:r>
            <a:r>
              <a:rPr lang="pt-BR" dirty="0" err="1"/>
              <a:t>printf</a:t>
            </a:r>
            <a:r>
              <a:rPr lang="pt-BR" dirty="0"/>
              <a:t>("%d ", a[i]);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("\n");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/*</a:t>
            </a:r>
            <a:r>
              <a:rPr lang="pt-BR" sz="3800" dirty="0" err="1">
                <a:latin typeface="Bradley Hand ITC" panose="03070402050302030203" pitchFamily="66" charset="0"/>
              </a:rPr>
              <a:t>busqueda</a:t>
            </a:r>
            <a:r>
              <a:rPr lang="pt-BR" sz="3800" dirty="0">
                <a:latin typeface="Bradley Hand ITC" panose="03070402050302030203" pitchFamily="66" charset="0"/>
              </a:rPr>
              <a:t> </a:t>
            </a:r>
            <a:r>
              <a:rPr lang="pt-BR" sz="3800" dirty="0" err="1" smtClean="0">
                <a:latin typeface="Bradley Hand ITC" panose="03070402050302030203" pitchFamily="66" charset="0"/>
              </a:rPr>
              <a:t>del</a:t>
            </a:r>
            <a:r>
              <a:rPr lang="pt-BR" sz="3800" dirty="0" smtClean="0">
                <a:latin typeface="Bradley Hand ITC" panose="03070402050302030203" pitchFamily="66" charset="0"/>
              </a:rPr>
              <a:t>  </a:t>
            </a:r>
            <a:r>
              <a:rPr lang="pt-BR" sz="3800" dirty="0">
                <a:latin typeface="Bradley Hand ITC" panose="03070402050302030203" pitchFamily="66" charset="0"/>
              </a:rPr>
              <a:t>máximo  de </a:t>
            </a:r>
            <a:r>
              <a:rPr lang="pt-BR" dirty="0"/>
              <a:t>a[i]*/</a:t>
            </a:r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max</a:t>
            </a:r>
            <a:r>
              <a:rPr lang="pt-BR" dirty="0"/>
              <a:t> = </a:t>
            </a:r>
            <a:r>
              <a:rPr lang="pt-BR" dirty="0" err="1"/>
              <a:t>mi_max</a:t>
            </a:r>
            <a:r>
              <a:rPr lang="pt-BR" dirty="0"/>
              <a:t>(a, N);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printf</a:t>
            </a:r>
            <a:r>
              <a:rPr lang="pt-BR" dirty="0"/>
              <a:t>(" </a:t>
            </a:r>
            <a:r>
              <a:rPr lang="pt-BR" dirty="0" err="1"/>
              <a:t>max</a:t>
            </a:r>
            <a:r>
              <a:rPr lang="pt-BR" dirty="0"/>
              <a:t> %d\n",  </a:t>
            </a:r>
            <a:r>
              <a:rPr lang="pt-BR" dirty="0" err="1"/>
              <a:t>max</a:t>
            </a:r>
            <a:r>
              <a:rPr lang="pt-BR" dirty="0"/>
              <a:t>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</a:t>
            </a:r>
            <a:r>
              <a:rPr lang="pt-BR" dirty="0" err="1"/>
              <a:t>return</a:t>
            </a:r>
            <a:r>
              <a:rPr lang="pt-BR" dirty="0"/>
              <a:t> 0;</a:t>
            </a:r>
          </a:p>
          <a:p>
            <a:pPr marL="0" indent="0">
              <a:buNone/>
            </a:pPr>
            <a:r>
              <a:rPr lang="pt-BR" dirty="0"/>
              <a:t>} </a:t>
            </a:r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872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600" dirty="0" smtClean="0"/>
              <a:t>Para los archivos a continuación, similarmente a la diapositiva 3, modifiquen las funciones tradicionales a su representación equivalente con los apuntadores:</a:t>
            </a:r>
          </a:p>
          <a:p>
            <a:pPr marL="0" indent="0">
              <a:buNone/>
            </a:pPr>
            <a:endParaRPr lang="es-419" sz="3600" dirty="0" smtClean="0"/>
          </a:p>
          <a:p>
            <a:r>
              <a:rPr lang="es-MX" sz="2400" dirty="0">
                <a:hlinkClick r:id="rId2"/>
              </a:rPr>
              <a:t>http://newton.uam.mx/xgeorge/uea/Intro_Pro/20_P/producto_punto.cpp</a:t>
            </a:r>
            <a:endParaRPr lang="es-MX" sz="2400" dirty="0"/>
          </a:p>
          <a:p>
            <a:r>
              <a:rPr lang="es-MX" sz="2400" dirty="0" smtClean="0"/>
              <a:t>http</a:t>
            </a:r>
            <a:r>
              <a:rPr lang="es-MX" sz="2400" dirty="0"/>
              <a:t>://</a:t>
            </a:r>
            <a:r>
              <a:rPr lang="es-MX" sz="2400" dirty="0" smtClean="0"/>
              <a:t>newton.uam.mx/xgeorge/uea/Intro_Pro/20_I/23_ejer3_funcion_ordenar_cadena_23.cpp</a:t>
            </a:r>
          </a:p>
          <a:p>
            <a:r>
              <a:rPr lang="es-MX" sz="3600" dirty="0" smtClean="0"/>
              <a:t> </a:t>
            </a:r>
            <a:r>
              <a:rPr lang="es-MX" sz="2200" dirty="0"/>
              <a:t>http://</a:t>
            </a:r>
            <a:r>
              <a:rPr lang="es-MX" sz="2200" dirty="0" smtClean="0"/>
              <a:t>newton.uam.mx/xgeorge/uea/Intro_Pro/20_I/24_ejer_generar_cadena_24.cpp</a:t>
            </a:r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Tarea 5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7500" lnSpcReduction="20000"/>
          </a:bodyPr>
          <a:lstStyle/>
          <a:p>
            <a:r>
              <a:rPr lang="es-MX" sz="3600" dirty="0"/>
              <a:t>Desarrollar función que de cadena </a:t>
            </a:r>
            <a:r>
              <a:rPr lang="es-MX" sz="3600" dirty="0" smtClean="0"/>
              <a:t>A </a:t>
            </a:r>
            <a:r>
              <a:rPr lang="es-MX" sz="3600" dirty="0"/>
              <a:t>"resta" las letras de la cadena </a:t>
            </a:r>
            <a:r>
              <a:rPr lang="es-MX" sz="3600" dirty="0" smtClean="0"/>
              <a:t>B. </a:t>
            </a:r>
          </a:p>
          <a:p>
            <a:r>
              <a:rPr lang="es-MX" sz="3600" dirty="0" smtClean="0"/>
              <a:t>La </a:t>
            </a:r>
            <a:r>
              <a:rPr lang="es-MX" sz="3600" dirty="0"/>
              <a:t>función puede ser declarada </a:t>
            </a:r>
            <a:r>
              <a:rPr lang="es-MX" sz="3600" dirty="0" smtClean="0"/>
              <a:t>así </a:t>
            </a:r>
            <a:endParaRPr lang="es-ES" sz="3600" dirty="0"/>
          </a:p>
          <a:p>
            <a:pPr marL="0" indent="0">
              <a:buNone/>
            </a:pPr>
            <a:r>
              <a:rPr lang="es-ES" sz="3600" dirty="0" smtClean="0"/>
              <a:t>                     </a:t>
            </a:r>
            <a:r>
              <a:rPr lang="es-ES" sz="3600" dirty="0" err="1" smtClean="0"/>
              <a:t>void</a:t>
            </a:r>
            <a:r>
              <a:rPr lang="es-ES" sz="3600" dirty="0" smtClean="0"/>
              <a:t> </a:t>
            </a:r>
            <a:r>
              <a:rPr lang="es-ES" sz="3600" dirty="0" err="1"/>
              <a:t>resta_cad</a:t>
            </a:r>
            <a:r>
              <a:rPr lang="es-ES" sz="3600" dirty="0"/>
              <a:t>(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pA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pB</a:t>
            </a:r>
            <a:r>
              <a:rPr lang="es-ES" sz="3600" dirty="0"/>
              <a:t>, </a:t>
            </a:r>
            <a:r>
              <a:rPr lang="es-ES" sz="3600" dirty="0" err="1"/>
              <a:t>char</a:t>
            </a:r>
            <a:r>
              <a:rPr lang="es-ES" sz="3600" dirty="0"/>
              <a:t> *</a:t>
            </a:r>
            <a:r>
              <a:rPr lang="es-ES" sz="3600" dirty="0" err="1"/>
              <a:t>pC</a:t>
            </a:r>
            <a:r>
              <a:rPr lang="es-ES" sz="3600" dirty="0" smtClean="0"/>
              <a:t>);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donde dos primeros argumentos apuntan a las cadenas de entrada A, B, mientras el tercer argumento apunta a la cadena resultante C; todas cadenas A, B, C sean declaradas en función-dueña. La función </a:t>
            </a:r>
            <a:r>
              <a:rPr lang="es-ES" sz="3600" i="1" dirty="0" err="1"/>
              <a:t>resta_cad</a:t>
            </a:r>
            <a:r>
              <a:rPr lang="es-ES" sz="3600" dirty="0"/>
              <a:t> copia a C todo contenido de A excepto aquellos símbolos que se encuentran en B</a:t>
            </a:r>
            <a:r>
              <a:rPr lang="es-ES" sz="3600" dirty="0" smtClean="0"/>
              <a:t>.</a:t>
            </a:r>
            <a:endParaRPr lang="es-ES" sz="3600" dirty="0"/>
          </a:p>
          <a:p>
            <a:r>
              <a:rPr lang="es-ES" sz="3600" dirty="0"/>
              <a:t> La función </a:t>
            </a:r>
            <a:r>
              <a:rPr lang="es-ES" sz="3600" i="1" dirty="0" err="1"/>
              <a:t>main</a:t>
            </a:r>
            <a:r>
              <a:rPr lang="es-ES" sz="3600" dirty="0"/>
              <a:t> debe pedir del operador contenido de A y de B, luego llamar </a:t>
            </a:r>
            <a:r>
              <a:rPr lang="es-ES" sz="3600" i="1" dirty="0" err="1"/>
              <a:t>resta_cad</a:t>
            </a:r>
            <a:r>
              <a:rPr lang="es-ES" sz="3600" i="1" dirty="0"/>
              <a:t> </a:t>
            </a:r>
            <a:r>
              <a:rPr lang="es-ES" sz="3600" dirty="0"/>
              <a:t>para construir C y luego imprimir contenido de </a:t>
            </a:r>
            <a:r>
              <a:rPr lang="es-ES" sz="3600" dirty="0" smtClean="0"/>
              <a:t>la cadena </a:t>
            </a:r>
            <a:r>
              <a:rPr lang="es-ES" sz="3600" dirty="0"/>
              <a:t>resultante </a:t>
            </a:r>
            <a:r>
              <a:rPr lang="es-ES" sz="3600" dirty="0" smtClean="0"/>
              <a:t>C.</a:t>
            </a:r>
          </a:p>
          <a:p>
            <a:r>
              <a:rPr lang="es-ES" sz="3600" smtClean="0"/>
              <a:t>Entrega </a:t>
            </a:r>
            <a:r>
              <a:rPr lang="es-ES" sz="3600" smtClean="0"/>
              <a:t>26/08/2022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5956</TotalTime>
  <Words>326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Tema: 27 Apuntadores (Punteros) : continuación del tema </vt:lpstr>
      <vt:lpstr>Nombre de arreglo como apuntador; representación interna de arreglos</vt:lpstr>
      <vt:lpstr>Uso de apuntadores en funciones; comparen dos códigos equivalentes: </vt:lpstr>
      <vt:lpstr>En el siguiente código aplicación de cada de los dos códigos da el mismo resultado (¡pruébenlo!)</vt:lpstr>
      <vt:lpstr>Ejercicios</vt:lpstr>
      <vt:lpstr>Tarea 5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378</cp:revision>
  <dcterms:created xsi:type="dcterms:W3CDTF">2020-04-14T22:16:00Z</dcterms:created>
  <dcterms:modified xsi:type="dcterms:W3CDTF">2022-08-17T23:43:48Z</dcterms:modified>
</cp:coreProperties>
</file>