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3" r:id="rId4"/>
    <p:sldId id="284" r:id="rId5"/>
    <p:sldId id="285" r:id="rId6"/>
    <p:sldId id="286" r:id="rId7"/>
    <p:sldId id="281" r:id="rId8"/>
    <p:sldId id="271" r:id="rId9"/>
    <p:sldId id="287" r:id="rId10"/>
    <p:sldId id="289" r:id="rId11"/>
    <p:sldId id="288" r:id="rId12"/>
    <p:sldId id="273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OsOgR4YJZ4" TargetMode="External"/><Relationship Id="rId2" Type="http://schemas.openxmlformats.org/officeDocument/2006/relationships/hyperlink" Target="https://youtu.be/6G1mC2zbvB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60598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09_Dominio de variable; </a:t>
            </a:r>
            <a:r>
              <a:rPr lang="es-MX" sz="3600" dirty="0" err="1" smtClean="0"/>
              <a:t>if</a:t>
            </a:r>
            <a:r>
              <a:rPr lang="es-MX" sz="3600" dirty="0" smtClean="0"/>
              <a:t> y </a:t>
            </a:r>
            <a:r>
              <a:rPr lang="es-MX" sz="3600" dirty="0" err="1" smtClean="0"/>
              <a:t>if</a:t>
            </a:r>
            <a:r>
              <a:rPr lang="es-MX" sz="3600" dirty="0" smtClean="0"/>
              <a:t>…</a:t>
            </a:r>
            <a:r>
              <a:rPr lang="es-MX" sz="3600" dirty="0" err="1" smtClean="0"/>
              <a:t>else</a:t>
            </a:r>
            <a:r>
              <a:rPr lang="es-MX" sz="3600" dirty="0" smtClean="0"/>
              <a:t> 09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Dominio de validez de una variable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Operadores </a:t>
            </a:r>
            <a:r>
              <a:rPr lang="es-419" sz="2800" i="1" dirty="0" err="1" smtClean="0"/>
              <a:t>if</a:t>
            </a:r>
            <a:r>
              <a:rPr lang="es-419" sz="2800" dirty="0" smtClean="0"/>
              <a:t> y </a:t>
            </a:r>
            <a:r>
              <a:rPr lang="es-419" sz="2800" i="1" dirty="0" err="1" smtClean="0"/>
              <a:t>if</a:t>
            </a:r>
            <a:r>
              <a:rPr lang="es-419" sz="2800" i="1" dirty="0" smtClean="0"/>
              <a:t>…</a:t>
            </a:r>
            <a:r>
              <a:rPr lang="es-419" sz="2800" i="1" dirty="0" err="1" smtClean="0"/>
              <a:t>else</a:t>
            </a:r>
            <a:endParaRPr lang="es-419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/>
          </a:bodyPr>
          <a:lstStyle/>
          <a:p>
            <a:r>
              <a:rPr lang="es-MX" b="1" dirty="0" smtClean="0"/>
              <a:t>Operador de asignación condicional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pPr lvl="0"/>
            <a:r>
              <a:rPr lang="es-419" dirty="0" smtClean="0"/>
              <a:t>Patrón sintáctico:  </a:t>
            </a:r>
          </a:p>
          <a:p>
            <a:pPr marL="0" lv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                 </a:t>
            </a:r>
            <a:r>
              <a:rPr lang="es-419" i="1" dirty="0" smtClean="0"/>
              <a:t>variable</a:t>
            </a:r>
            <a:r>
              <a:rPr lang="es-419" dirty="0" smtClean="0"/>
              <a:t>= </a:t>
            </a:r>
            <a:r>
              <a:rPr lang="es-419" i="1" dirty="0" smtClean="0"/>
              <a:t>condición</a:t>
            </a:r>
            <a:r>
              <a:rPr lang="es-419" dirty="0" smtClean="0"/>
              <a:t> ? </a:t>
            </a:r>
            <a:r>
              <a:rPr lang="es-419" i="1" dirty="0" smtClean="0"/>
              <a:t>Expresión 1 </a:t>
            </a:r>
            <a:r>
              <a:rPr lang="es-419" dirty="0" smtClean="0"/>
              <a:t>: </a:t>
            </a:r>
            <a:r>
              <a:rPr lang="es-419" i="1" dirty="0" smtClean="0"/>
              <a:t>Expresión 2</a:t>
            </a:r>
            <a:r>
              <a:rPr lang="es-419" dirty="0" smtClean="0"/>
              <a:t>;</a:t>
            </a:r>
            <a:endParaRPr lang="es-MX" dirty="0" smtClean="0"/>
          </a:p>
          <a:p>
            <a:pPr lvl="0"/>
            <a:r>
              <a:rPr lang="es-MX" dirty="0" smtClean="0"/>
              <a:t>Acciones: se revisa la </a:t>
            </a:r>
            <a:r>
              <a:rPr lang="es-MX" i="1" dirty="0" smtClean="0"/>
              <a:t>condición</a:t>
            </a:r>
            <a:r>
              <a:rPr lang="es-MX" dirty="0" smtClean="0"/>
              <a:t> y cuando la se cumple, </a:t>
            </a:r>
            <a:r>
              <a:rPr lang="es-MX" i="1" dirty="0" err="1" smtClean="0"/>
              <a:t>Expreción</a:t>
            </a:r>
            <a:r>
              <a:rPr lang="es-MX" i="1" dirty="0" smtClean="0"/>
              <a:t> 1</a:t>
            </a:r>
            <a:r>
              <a:rPr lang="es-MX" dirty="0" smtClean="0"/>
              <a:t> se asigna a la </a:t>
            </a:r>
            <a:r>
              <a:rPr lang="es-MX" i="1" dirty="0" smtClean="0"/>
              <a:t>variable</a:t>
            </a:r>
            <a:r>
              <a:rPr lang="es-MX" dirty="0" smtClean="0"/>
              <a:t>; en el caso contrario la </a:t>
            </a:r>
            <a:r>
              <a:rPr lang="es-MX" i="1" dirty="0" smtClean="0"/>
              <a:t>variable</a:t>
            </a:r>
            <a:r>
              <a:rPr lang="es-MX" dirty="0" smtClean="0"/>
              <a:t> recibe valor de </a:t>
            </a:r>
            <a:r>
              <a:rPr lang="es-MX" i="1" dirty="0" err="1"/>
              <a:t>Expreción</a:t>
            </a:r>
            <a:r>
              <a:rPr lang="es-MX" i="1" dirty="0"/>
              <a:t> </a:t>
            </a:r>
            <a:r>
              <a:rPr lang="es-MX" i="1" dirty="0" smtClean="0"/>
              <a:t>2</a:t>
            </a:r>
            <a:endParaRPr lang="es-ES" dirty="0"/>
          </a:p>
          <a:p>
            <a:r>
              <a:rPr lang="es-MX" dirty="0" smtClean="0"/>
              <a:t>Ejercicios realizados en la sesión de clase:</a:t>
            </a:r>
          </a:p>
          <a:p>
            <a:pPr lvl="1"/>
            <a:r>
              <a:rPr lang="es-MX" dirty="0" smtClean="0"/>
              <a:t>Construir valor absoluto mediante asignación condicional</a:t>
            </a:r>
          </a:p>
          <a:p>
            <a:pPr lvl="1"/>
            <a:r>
              <a:rPr lang="es-MX" dirty="0" smtClean="0"/>
              <a:t>Construir máximo de dos </a:t>
            </a:r>
            <a:r>
              <a:rPr lang="es-MX" dirty="0"/>
              <a:t>variables mediante asignación </a:t>
            </a:r>
            <a:r>
              <a:rPr lang="es-MX" dirty="0" smtClean="0"/>
              <a:t>condicional</a:t>
            </a:r>
            <a:endParaRPr lang="es-ES" dirty="0" smtClean="0"/>
          </a:p>
          <a:p>
            <a:pPr lvl="1"/>
            <a:r>
              <a:rPr lang="es-MX" dirty="0"/>
              <a:t>Construir máximo de </a:t>
            </a:r>
            <a:r>
              <a:rPr lang="es-MX" dirty="0" smtClean="0"/>
              <a:t>tres </a:t>
            </a:r>
            <a:r>
              <a:rPr lang="es-MX" dirty="0"/>
              <a:t>variables mediante asignación </a:t>
            </a:r>
            <a:r>
              <a:rPr lang="es-MX" dirty="0" smtClean="0"/>
              <a:t>condicional</a:t>
            </a:r>
          </a:p>
          <a:p>
            <a:pPr marL="457200" lvl="1" indent="0">
              <a:buNone/>
            </a:pPr>
            <a:r>
              <a:rPr lang="es-MX" dirty="0" smtClean="0"/>
              <a:t>(el </a:t>
            </a:r>
            <a:r>
              <a:rPr lang="es-MX" u="sng" dirty="0" smtClean="0"/>
              <a:t>código de último ejercicio profesor subió en </a:t>
            </a:r>
            <a:r>
              <a:rPr lang="es-MX" u="sng" dirty="0" err="1" smtClean="0"/>
              <a:t>Classroom</a:t>
            </a:r>
            <a:r>
              <a:rPr lang="es-MX" u="sng" dirty="0" smtClean="0"/>
              <a:t> de la </a:t>
            </a:r>
            <a:r>
              <a:rPr lang="es-MX" u="sng" dirty="0" err="1" smtClean="0"/>
              <a:t>uea</a:t>
            </a:r>
            <a:r>
              <a:rPr lang="es-MX" dirty="0" smtClean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47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Videos que ayudan aprender ‘</a:t>
            </a:r>
            <a:r>
              <a:rPr lang="es-419" dirty="0" err="1" smtClean="0"/>
              <a:t>if</a:t>
            </a:r>
            <a:r>
              <a:rPr lang="es-419" dirty="0" smtClean="0"/>
              <a:t>’ y “</a:t>
            </a:r>
            <a:r>
              <a:rPr lang="es-419" dirty="0" err="1" smtClean="0"/>
              <a:t>if</a:t>
            </a:r>
            <a:r>
              <a:rPr lang="es-419" dirty="0" smtClean="0"/>
              <a:t>…</a:t>
            </a:r>
            <a:r>
              <a:rPr lang="es-419" dirty="0" err="1" smtClean="0"/>
              <a:t>else</a:t>
            </a:r>
            <a:r>
              <a:rPr lang="es-419" dirty="0" smtClean="0"/>
              <a:t>”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endParaRPr lang="es-419" sz="3600" dirty="0" smtClean="0"/>
          </a:p>
          <a:p>
            <a:r>
              <a:rPr lang="es-419" sz="3600" dirty="0" smtClean="0"/>
              <a:t>Video sobre </a:t>
            </a:r>
            <a:r>
              <a:rPr lang="es-419" sz="3600" dirty="0" err="1" smtClean="0"/>
              <a:t>if</a:t>
            </a:r>
            <a:r>
              <a:rPr lang="es-419" sz="3600" dirty="0" smtClean="0"/>
              <a:t>:</a:t>
            </a:r>
            <a:endParaRPr lang="es-419" sz="3600" dirty="0"/>
          </a:p>
          <a:p>
            <a:pPr marL="0" indent="0">
              <a:buNone/>
            </a:pPr>
            <a:r>
              <a:rPr lang="es-419" sz="3600" dirty="0" smtClean="0">
                <a:hlinkClick r:id="rId2"/>
              </a:rPr>
              <a:t>https</a:t>
            </a:r>
            <a:r>
              <a:rPr lang="es-419" sz="3600" dirty="0">
                <a:hlinkClick r:id="rId2"/>
              </a:rPr>
              <a:t>://</a:t>
            </a:r>
            <a:r>
              <a:rPr lang="es-419" sz="3600" dirty="0" smtClean="0">
                <a:hlinkClick r:id="rId2"/>
              </a:rPr>
              <a:t>youtu.be/6G1mC2zbvB4</a:t>
            </a:r>
            <a:endParaRPr lang="es-419" sz="3600" dirty="0" smtClean="0"/>
          </a:p>
          <a:p>
            <a:pPr marL="0" indent="0">
              <a:buNone/>
            </a:pPr>
            <a:endParaRPr lang="es-419" sz="3600" dirty="0" smtClean="0"/>
          </a:p>
          <a:p>
            <a:r>
              <a:rPr lang="es-419" sz="3600" dirty="0" smtClean="0"/>
              <a:t>Video sobre </a:t>
            </a:r>
            <a:r>
              <a:rPr lang="es-419" sz="3600" dirty="0" err="1" smtClean="0"/>
              <a:t>if</a:t>
            </a:r>
            <a:r>
              <a:rPr lang="es-419" sz="3600" dirty="0" smtClean="0"/>
              <a:t>… </a:t>
            </a:r>
            <a:r>
              <a:rPr lang="es-419" sz="3600" dirty="0" err="1" smtClean="0"/>
              <a:t>else</a:t>
            </a:r>
            <a:endParaRPr lang="es-419" sz="3600" dirty="0"/>
          </a:p>
          <a:p>
            <a:pPr marL="0" indent="0">
              <a:buNone/>
            </a:pPr>
            <a:r>
              <a:rPr lang="es-ES" sz="3600" dirty="0">
                <a:hlinkClick r:id="rId3"/>
              </a:rPr>
              <a:t>https://youtu.be/zOsOgR4YJZ4</a:t>
            </a:r>
            <a:endParaRPr lang="es-419" sz="3600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3128922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Tarea</a:t>
            </a:r>
            <a:r>
              <a:rPr lang="es-MX" dirty="0"/>
              <a:t> N°1. Escribir programa que realiza cambio cíclico de cinco variables:</a:t>
            </a:r>
            <a:r>
              <a:rPr lang="es-ES" dirty="0"/>
              <a:t/>
            </a:r>
            <a:br>
              <a:rPr lang="es-ES" dirty="0"/>
            </a:b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079816"/>
          </a:xfrm>
        </p:spPr>
        <p:txBody>
          <a:bodyPr>
            <a:normAutofit/>
          </a:bodyPr>
          <a:lstStyle/>
          <a:p>
            <a:r>
              <a:rPr lang="es-ES" dirty="0"/>
              <a:t>Especificación: Operador introduce unos valores a variables A, B, C,  D y E. Luego en su programa ellos deben moverse así: A-&gt;B, B-&gt;C,  C-&gt;D,  D-&gt;E, y E-&gt;A.  El programa debe imprimir los valores de variables antes y después de movimiento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Nota: Entrega solo el código *.</a:t>
            </a:r>
            <a:r>
              <a:rPr lang="es-ES" dirty="0" err="1"/>
              <a:t>cpp</a:t>
            </a:r>
            <a:r>
              <a:rPr lang="es-ES" dirty="0"/>
              <a:t> </a:t>
            </a:r>
            <a:r>
              <a:rPr lang="es-ES" u="sng" dirty="0" smtClean="0"/>
              <a:t>al </a:t>
            </a:r>
            <a:r>
              <a:rPr lang="es-ES" u="sng" dirty="0"/>
              <a:t>ayudante</a:t>
            </a:r>
            <a:r>
              <a:rPr lang="es-ES" dirty="0"/>
              <a:t> hasta </a:t>
            </a:r>
            <a:r>
              <a:rPr lang="es-ES" dirty="0" smtClean="0"/>
              <a:t>23/07/2022 </a:t>
            </a:r>
            <a:r>
              <a:rPr lang="es-ES" dirty="0"/>
              <a:t>mediante </a:t>
            </a:r>
            <a:r>
              <a:rPr lang="es-ES" dirty="0" smtClean="0"/>
              <a:t>su </a:t>
            </a:r>
            <a:r>
              <a:rPr lang="es-ES" dirty="0"/>
              <a:t>correo indicado en el archivo </a:t>
            </a:r>
            <a:endParaRPr lang="es-ES" dirty="0" smtClean="0"/>
          </a:p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http</a:t>
            </a:r>
            <a:r>
              <a:rPr lang="es-MX" b="1" dirty="0"/>
              <a:t>://</a:t>
            </a:r>
            <a:r>
              <a:rPr lang="es-MX" b="1" dirty="0" smtClean="0"/>
              <a:t>newton.uam.mx/xgeorge/uea/Intro_Pro/22_P/HORARIO_G_Kh_22_P.doc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/>
              <a:t>Dominio de validez de una variable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/>
              <a:t>En un solo </a:t>
            </a:r>
            <a:r>
              <a:rPr lang="es-MX" sz="2000" dirty="0"/>
              <a:t>código pueden existir diferentes variables con mismo identificador. </a:t>
            </a:r>
            <a:r>
              <a:rPr lang="es-MX" sz="2000" dirty="0" smtClean="0"/>
              <a:t>La </a:t>
            </a:r>
            <a:r>
              <a:rPr lang="es-MX" sz="2000" dirty="0"/>
              <a:t>declaración de una variable es válida tanto para  el bloque {…} dentro del cual ella se encuentra, como para todos bloques anidados, {…{… {}} }. </a:t>
            </a:r>
            <a:endParaRPr lang="es-MX" sz="2000" dirty="0" smtClean="0"/>
          </a:p>
          <a:p>
            <a:r>
              <a:rPr lang="es-MX" sz="2000" dirty="0" smtClean="0"/>
              <a:t>Sin </a:t>
            </a:r>
            <a:r>
              <a:rPr lang="es-MX" sz="2000" dirty="0"/>
              <a:t>embargo, si en un bloque interior hay otra declaración de variable con </a:t>
            </a:r>
            <a:r>
              <a:rPr lang="es-MX" sz="2000" dirty="0" smtClean="0"/>
              <a:t>el mismo </a:t>
            </a:r>
            <a:r>
              <a:rPr lang="es-MX" sz="2000" dirty="0"/>
              <a:t>identificador, esta cancela la declaración exterior</a:t>
            </a:r>
            <a:r>
              <a:rPr lang="es-MX" sz="2000" dirty="0" smtClean="0"/>
              <a:t>.  Vean el siguiente código:</a:t>
            </a:r>
            <a:endParaRPr lang="es-419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419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25368" y="3436540"/>
            <a:ext cx="5082915" cy="31014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main()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{  </a:t>
            </a:r>
            <a:r>
              <a:rPr lang="nn-NO" sz="2000" dirty="0" smtClean="0"/>
              <a:t>int i=5, j=123;</a:t>
            </a:r>
            <a:endParaRPr lang="nn-NO" sz="2000" dirty="0"/>
          </a:p>
          <a:p>
            <a:pPr marL="0" indent="0">
              <a:buNone/>
            </a:pPr>
            <a:r>
              <a:rPr lang="nn-NO" sz="2000" dirty="0"/>
              <a:t>    printf(" i= %d \n",i); </a:t>
            </a:r>
            <a:endParaRPr lang="nn-NO" sz="2000" dirty="0" smtClean="0"/>
          </a:p>
          <a:p>
            <a:pPr marL="0" indent="0">
              <a:buNone/>
            </a:pPr>
            <a:r>
              <a:rPr lang="nn-NO" sz="2000" dirty="0"/>
              <a:t> </a:t>
            </a:r>
            <a:r>
              <a:rPr lang="nn-NO" sz="2000" dirty="0" smtClean="0"/>
              <a:t>   {    int </a:t>
            </a:r>
            <a:r>
              <a:rPr lang="nn-NO" sz="2000" dirty="0"/>
              <a:t>i=999;</a:t>
            </a:r>
          </a:p>
          <a:p>
            <a:pPr marL="0" indent="0">
              <a:buNone/>
            </a:pPr>
            <a:r>
              <a:rPr lang="nn-NO" sz="2000" dirty="0"/>
              <a:t>    </a:t>
            </a:r>
            <a:r>
              <a:rPr lang="nn-NO" sz="2000" dirty="0" smtClean="0"/>
              <a:t>      printf</a:t>
            </a:r>
            <a:r>
              <a:rPr lang="nn-NO" sz="2000" dirty="0"/>
              <a:t>(" i interna= %d j=%d\n",i, j);</a:t>
            </a:r>
          </a:p>
          <a:p>
            <a:pPr marL="0" indent="0">
              <a:buNone/>
            </a:pPr>
            <a:r>
              <a:rPr lang="nn-NO" sz="2000" dirty="0"/>
              <a:t>    }</a:t>
            </a: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</a:p>
          <a:p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263747" y="3416443"/>
            <a:ext cx="5533017" cy="31014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 // &lt;- inicio del código</a:t>
            </a:r>
          </a:p>
          <a:p>
            <a:pPr marL="457200" lvl="1" indent="0">
              <a:buNone/>
            </a:pPr>
            <a:r>
              <a:rPr lang="pt-BR" sz="1800" dirty="0"/>
              <a:t> </a:t>
            </a:r>
            <a:r>
              <a:rPr lang="pt-BR" sz="1800" dirty="0" smtClean="0"/>
              <a:t>   </a:t>
            </a:r>
            <a:r>
              <a:rPr lang="pt-BR" sz="1800" dirty="0" err="1" smtClean="0"/>
              <a:t>printf</a:t>
            </a:r>
            <a:r>
              <a:rPr lang="pt-BR" sz="1800" dirty="0"/>
              <a:t>(" i externa= %d \</a:t>
            </a:r>
            <a:r>
              <a:rPr lang="pt-BR" sz="1800" dirty="0" err="1"/>
              <a:t>n",i</a:t>
            </a:r>
            <a:r>
              <a:rPr lang="pt-BR" sz="1800" dirty="0" smtClean="0"/>
              <a:t>);</a:t>
            </a:r>
            <a:endParaRPr lang="pt-BR" sz="1800" dirty="0"/>
          </a:p>
          <a:p>
            <a:pPr marL="457200" lvl="1" indent="0">
              <a:buNone/>
            </a:pPr>
            <a:r>
              <a:rPr lang="pt-BR" sz="1800" dirty="0"/>
              <a:t>    </a:t>
            </a:r>
            <a:r>
              <a:rPr lang="pt-BR" sz="1800" dirty="0" err="1"/>
              <a:t>return</a:t>
            </a:r>
            <a:r>
              <a:rPr lang="pt-BR" sz="1800" dirty="0"/>
              <a:t> 0</a:t>
            </a:r>
            <a:r>
              <a:rPr lang="pt-BR" sz="1800" dirty="0" smtClean="0"/>
              <a:t>;</a:t>
            </a:r>
          </a:p>
          <a:p>
            <a:pPr marL="457200" lvl="1" indent="0">
              <a:buNone/>
            </a:pPr>
            <a:endParaRPr lang="es-MX" sz="1800" dirty="0"/>
          </a:p>
          <a:p>
            <a:pPr marL="457200" lvl="1" indent="0">
              <a:buNone/>
            </a:pPr>
            <a:r>
              <a:rPr lang="es-MX" sz="1800" dirty="0" smtClean="0"/>
              <a:t>}</a:t>
            </a:r>
          </a:p>
          <a:p>
            <a:pPr marL="457200" lvl="1" indent="0">
              <a:buNone/>
            </a:pPr>
            <a:endParaRPr lang="es-MX" sz="1800" dirty="0"/>
          </a:p>
          <a:p>
            <a:pPr marL="0" indent="0">
              <a:buNone/>
            </a:pPr>
            <a:r>
              <a:rPr lang="es-ES" dirty="0"/>
              <a:t>Analicen </a:t>
            </a:r>
            <a:r>
              <a:rPr lang="es-ES" dirty="0" smtClean="0"/>
              <a:t>resultados </a:t>
            </a:r>
            <a:r>
              <a:rPr lang="es-ES" dirty="0"/>
              <a:t>de </a:t>
            </a:r>
            <a:r>
              <a:rPr lang="es-ES" dirty="0" smtClean="0"/>
              <a:t>ejecución de este código en contexto del tema de esta diapositiva.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218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 , </a:t>
            </a:r>
            <a:r>
              <a:rPr lang="en-US" sz="3600" dirty="0" err="1" smtClean="0"/>
              <a:t>definición</a:t>
            </a:r>
            <a:r>
              <a:rPr lang="en-US" sz="3600" dirty="0" smtClean="0"/>
              <a:t>		(1)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fontScale="55000" lnSpcReduction="20000"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/>
              <a:t>La plantilla del operador ‘</a:t>
            </a:r>
            <a:r>
              <a:rPr lang="es-419" dirty="0" err="1" smtClean="0"/>
              <a:t>if</a:t>
            </a:r>
            <a:r>
              <a:rPr lang="es-419" dirty="0" smtClean="0"/>
              <a:t>’ es la siguiente:</a:t>
            </a:r>
          </a:p>
          <a:p>
            <a:pPr marL="0" indent="0">
              <a:buNone/>
            </a:pPr>
            <a:r>
              <a:rPr lang="es-419" dirty="0" smtClean="0"/>
              <a:t>         </a:t>
            </a:r>
            <a:r>
              <a:rPr lang="es-419" dirty="0" err="1" smtClean="0"/>
              <a:t>if</a:t>
            </a:r>
            <a:r>
              <a:rPr lang="es-419" dirty="0" smtClean="0"/>
              <a:t>( condición)</a:t>
            </a:r>
          </a:p>
          <a:p>
            <a:pPr marL="0" indent="0">
              <a:buNone/>
            </a:pPr>
            <a:r>
              <a:rPr lang="es-419" dirty="0" smtClean="0"/>
              <a:t>               {      /* bloque de instrucciones que debe ser ejecutado   cuando la condición se cumple*/   </a:t>
            </a:r>
          </a:p>
          <a:p>
            <a:pPr mar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      }</a:t>
            </a:r>
          </a:p>
          <a:p>
            <a:r>
              <a:rPr lang="es-419" dirty="0" smtClean="0"/>
              <a:t>La lógica de ejecución del operador </a:t>
            </a:r>
            <a:r>
              <a:rPr lang="es-419" i="1" dirty="0" err="1" smtClean="0"/>
              <a:t>if</a:t>
            </a:r>
            <a:r>
              <a:rPr lang="es-419" dirty="0" smtClean="0"/>
              <a:t> es la siguiente:</a:t>
            </a:r>
          </a:p>
          <a:p>
            <a:pPr lvl="1"/>
            <a:r>
              <a:rPr lang="es-419" dirty="0" smtClean="0"/>
              <a:t>Si la condición de ‘</a:t>
            </a:r>
            <a:r>
              <a:rPr lang="es-419" dirty="0" err="1" smtClean="0"/>
              <a:t>if</a:t>
            </a:r>
            <a:r>
              <a:rPr lang="es-419" dirty="0" smtClean="0"/>
              <a:t>’ se cumple </a:t>
            </a:r>
            <a:r>
              <a:rPr lang="es-419" dirty="0" smtClean="0">
                <a:sym typeface="Wingdings" panose="05000000000000000000" pitchFamily="2" charset="2"/>
              </a:rPr>
              <a:t>ejecutar el bloque de instrucciones que sigue después de paréntesis y </a:t>
            </a:r>
          </a:p>
          <a:p>
            <a:pPr marL="457200" lvl="1" indent="0">
              <a:buNone/>
            </a:pPr>
            <a:r>
              <a:rPr lang="es-419" dirty="0">
                <a:sym typeface="Wingdings" panose="05000000000000000000" pitchFamily="2" charset="2"/>
              </a:rPr>
              <a:t> </a:t>
            </a:r>
            <a:r>
              <a:rPr lang="es-419" dirty="0" smtClean="0">
                <a:sym typeface="Wingdings" panose="05000000000000000000" pitchFamily="2" charset="2"/>
              </a:rPr>
              <a:t>     luego ir a la siguiente instrucción del programa</a:t>
            </a:r>
          </a:p>
          <a:p>
            <a:pPr lvl="1"/>
            <a:r>
              <a:rPr lang="es-419" dirty="0" smtClean="0"/>
              <a:t>En el caso contrario (Si </a:t>
            </a:r>
            <a:r>
              <a:rPr lang="es-419" dirty="0"/>
              <a:t>la condición de ‘</a:t>
            </a:r>
            <a:r>
              <a:rPr lang="es-419" dirty="0" err="1"/>
              <a:t>if</a:t>
            </a:r>
            <a:r>
              <a:rPr lang="es-419" dirty="0"/>
              <a:t>’ </a:t>
            </a:r>
            <a:r>
              <a:rPr lang="es-419" dirty="0" smtClean="0"/>
              <a:t>NO se cumple) </a:t>
            </a:r>
            <a:r>
              <a:rPr lang="es-419" dirty="0" smtClean="0">
                <a:sym typeface="Wingdings" panose="05000000000000000000" pitchFamily="2" charset="2"/>
              </a:rPr>
              <a:t> ir </a:t>
            </a:r>
            <a:r>
              <a:rPr lang="es-419" dirty="0">
                <a:sym typeface="Wingdings" panose="05000000000000000000" pitchFamily="2" charset="2"/>
              </a:rPr>
              <a:t>a la siguiente instrucción del </a:t>
            </a:r>
            <a:r>
              <a:rPr lang="es-419" dirty="0" smtClean="0">
                <a:sym typeface="Wingdings" panose="05000000000000000000" pitchFamily="2" charset="2"/>
              </a:rPr>
              <a:t>programa</a:t>
            </a:r>
            <a:endParaRPr lang="es-419" dirty="0" smtClean="0"/>
          </a:p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/>
              <a:t>La plantilla del operador ‘</a:t>
            </a:r>
            <a:r>
              <a:rPr lang="es-419" dirty="0" err="1" smtClean="0"/>
              <a:t>if</a:t>
            </a:r>
            <a:r>
              <a:rPr lang="es-419" dirty="0" smtClean="0"/>
              <a:t>… </a:t>
            </a:r>
            <a:r>
              <a:rPr lang="es-419" dirty="0" err="1" smtClean="0"/>
              <a:t>else</a:t>
            </a:r>
            <a:r>
              <a:rPr lang="es-419" dirty="0" smtClean="0"/>
              <a:t>’ </a:t>
            </a:r>
            <a:r>
              <a:rPr lang="es-419" dirty="0"/>
              <a:t>es la </a:t>
            </a:r>
            <a:r>
              <a:rPr lang="es-419" dirty="0" smtClean="0"/>
              <a:t>siguiente:</a:t>
            </a:r>
            <a:endParaRPr lang="es-419" dirty="0"/>
          </a:p>
          <a:p>
            <a:pPr marL="0" indent="0">
              <a:buNone/>
            </a:pPr>
            <a:r>
              <a:rPr lang="es-419" dirty="0"/>
              <a:t>         </a:t>
            </a:r>
            <a:r>
              <a:rPr lang="es-419" dirty="0" err="1"/>
              <a:t>if</a:t>
            </a:r>
            <a:r>
              <a:rPr lang="es-419" dirty="0"/>
              <a:t>( </a:t>
            </a:r>
            <a:r>
              <a:rPr lang="es-419" dirty="0" smtClean="0"/>
              <a:t>condición</a:t>
            </a:r>
            <a:r>
              <a:rPr lang="es-419" dirty="0"/>
              <a:t>)</a:t>
            </a:r>
          </a:p>
          <a:p>
            <a:pPr marL="0" indent="0">
              <a:buNone/>
            </a:pPr>
            <a:r>
              <a:rPr lang="es-419" dirty="0" smtClean="0"/>
              <a:t>               { </a:t>
            </a:r>
            <a:r>
              <a:rPr lang="es-419" dirty="0"/>
              <a:t>/* bloque de instrucciones que debe ser </a:t>
            </a:r>
            <a:r>
              <a:rPr lang="es-419" dirty="0" smtClean="0"/>
              <a:t>ejecutado    </a:t>
            </a:r>
            <a:r>
              <a:rPr lang="es-419" dirty="0"/>
              <a:t>cuando la condición se cumple*/   </a:t>
            </a:r>
          </a:p>
          <a:p>
            <a:pPr marL="0" indent="0">
              <a:buNone/>
            </a:pPr>
            <a:r>
              <a:rPr lang="es-419" dirty="0"/>
              <a:t>               </a:t>
            </a:r>
            <a:r>
              <a:rPr lang="es-419" dirty="0" smtClean="0"/>
              <a:t>}</a:t>
            </a:r>
          </a:p>
          <a:p>
            <a:pPr mar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</a:t>
            </a:r>
            <a:r>
              <a:rPr lang="es-419" dirty="0" err="1" smtClean="0"/>
              <a:t>else</a:t>
            </a:r>
            <a:r>
              <a:rPr lang="es-419" dirty="0" smtClean="0"/>
              <a:t> </a:t>
            </a:r>
            <a:r>
              <a:rPr lang="es-419" dirty="0"/>
              <a:t>{ /* bloque de instrucciones que debe ser </a:t>
            </a:r>
            <a:r>
              <a:rPr lang="es-419" dirty="0" smtClean="0"/>
              <a:t>ejecutado    </a:t>
            </a:r>
            <a:r>
              <a:rPr lang="es-419" dirty="0"/>
              <a:t>cuando la condición </a:t>
            </a:r>
            <a:r>
              <a:rPr lang="es-419" dirty="0" smtClean="0"/>
              <a:t>NO se </a:t>
            </a:r>
            <a:r>
              <a:rPr lang="es-419" dirty="0"/>
              <a:t>cumple*/   </a:t>
            </a:r>
          </a:p>
          <a:p>
            <a:pPr marL="0" indent="0">
              <a:buNone/>
            </a:pPr>
            <a:r>
              <a:rPr lang="es-419" dirty="0"/>
              <a:t>                 </a:t>
            </a:r>
            <a:r>
              <a:rPr lang="es-419" dirty="0" smtClean="0"/>
              <a:t>}</a:t>
            </a:r>
            <a:endParaRPr lang="es-419" dirty="0"/>
          </a:p>
          <a:p>
            <a:r>
              <a:rPr lang="es-419" dirty="0"/>
              <a:t>La lógica de ejecución del operador </a:t>
            </a:r>
            <a:r>
              <a:rPr lang="es-419" dirty="0" err="1" smtClean="0"/>
              <a:t>if</a:t>
            </a:r>
            <a:r>
              <a:rPr lang="es-419" dirty="0" smtClean="0"/>
              <a:t>… </a:t>
            </a:r>
            <a:r>
              <a:rPr lang="es-419" dirty="0" err="1" smtClean="0"/>
              <a:t>else</a:t>
            </a:r>
            <a:r>
              <a:rPr lang="es-419" dirty="0" smtClean="0"/>
              <a:t> es </a:t>
            </a:r>
            <a:r>
              <a:rPr lang="es-419" dirty="0"/>
              <a:t>la siguiente:</a:t>
            </a:r>
          </a:p>
          <a:p>
            <a:pPr lvl="1"/>
            <a:r>
              <a:rPr lang="es-419" dirty="0"/>
              <a:t>Si la condición de ‘</a:t>
            </a:r>
            <a:r>
              <a:rPr lang="es-419" dirty="0" err="1"/>
              <a:t>if</a:t>
            </a:r>
            <a:r>
              <a:rPr lang="es-419" dirty="0"/>
              <a:t>’ se cumple </a:t>
            </a:r>
            <a:r>
              <a:rPr lang="es-419" dirty="0">
                <a:sym typeface="Wingdings" panose="05000000000000000000" pitchFamily="2" charset="2"/>
              </a:rPr>
              <a:t>ejecutar el bloque de instrucciones que sigue después </a:t>
            </a:r>
            <a:endParaRPr lang="es-419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s-419" dirty="0">
                <a:sym typeface="Wingdings" panose="05000000000000000000" pitchFamily="2" charset="2"/>
              </a:rPr>
              <a:t> </a:t>
            </a:r>
            <a:r>
              <a:rPr lang="es-419" dirty="0" smtClean="0">
                <a:sym typeface="Wingdings" panose="05000000000000000000" pitchFamily="2" charset="2"/>
              </a:rPr>
              <a:t>     de </a:t>
            </a:r>
            <a:r>
              <a:rPr lang="es-419" dirty="0">
                <a:sym typeface="Wingdings" panose="05000000000000000000" pitchFamily="2" charset="2"/>
              </a:rPr>
              <a:t>paréntesis y luego ir a la siguiente instrucción del programa</a:t>
            </a:r>
          </a:p>
          <a:p>
            <a:pPr lvl="1"/>
            <a:r>
              <a:rPr lang="es-419" dirty="0"/>
              <a:t>En el caso contrario </a:t>
            </a:r>
            <a:r>
              <a:rPr lang="es-419" dirty="0" smtClean="0"/>
              <a:t>(la </a:t>
            </a:r>
            <a:r>
              <a:rPr lang="es-419" dirty="0"/>
              <a:t>condición de ‘</a:t>
            </a:r>
            <a:r>
              <a:rPr lang="es-419" dirty="0" err="1"/>
              <a:t>if</a:t>
            </a:r>
            <a:r>
              <a:rPr lang="es-419" dirty="0"/>
              <a:t>’ NO se cumple) </a:t>
            </a:r>
            <a:r>
              <a:rPr lang="es-419" dirty="0">
                <a:sym typeface="Wingdings" panose="05000000000000000000" pitchFamily="2" charset="2"/>
              </a:rPr>
              <a:t> </a:t>
            </a:r>
            <a:r>
              <a:rPr lang="es-419" dirty="0" smtClean="0">
                <a:sym typeface="Wingdings" panose="05000000000000000000" pitchFamily="2" charset="2"/>
              </a:rPr>
              <a:t>ejecutar el bloque adjunto a </a:t>
            </a:r>
            <a:r>
              <a:rPr lang="es-419" dirty="0" err="1" smtClean="0">
                <a:sym typeface="Wingdings" panose="05000000000000000000" pitchFamily="2" charset="2"/>
              </a:rPr>
              <a:t>else</a:t>
            </a:r>
            <a:r>
              <a:rPr lang="es-419" dirty="0" smtClean="0">
                <a:sym typeface="Wingdings" panose="05000000000000000000" pitchFamily="2" charset="2"/>
              </a:rPr>
              <a:t> </a:t>
            </a:r>
            <a:endParaRPr lang="es-419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</a:t>
            </a:r>
            <a:r>
              <a:rPr lang="en-US" sz="3600" dirty="0" err="1" smtClean="0"/>
              <a:t>aplicación</a:t>
            </a:r>
            <a:r>
              <a:rPr lang="en-US" sz="3600" dirty="0" smtClean="0"/>
              <a:t> a valor </a:t>
            </a:r>
            <a:r>
              <a:rPr lang="en-US" sz="3600" dirty="0" err="1" smtClean="0"/>
              <a:t>absoluto</a:t>
            </a:r>
            <a:r>
              <a:rPr lang="en-US" sz="3600" dirty="0" smtClean="0"/>
              <a:t>	(2)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419" dirty="0" smtClean="0"/>
              <a:t>En el caso cuando el bloque de instrucciones adjunto a </a:t>
            </a:r>
            <a:r>
              <a:rPr lang="es-419" dirty="0" err="1" smtClean="0"/>
              <a:t>if</a:t>
            </a:r>
            <a:r>
              <a:rPr lang="es-419" dirty="0" smtClean="0"/>
              <a:t>() o a </a:t>
            </a:r>
            <a:r>
              <a:rPr lang="es-419" dirty="0" err="1" smtClean="0"/>
              <a:t>else</a:t>
            </a:r>
            <a:r>
              <a:rPr lang="es-419" dirty="0" smtClean="0"/>
              <a:t> contiene única instrucción, las llaves del bloque pueden ser omitidas</a:t>
            </a:r>
          </a:p>
          <a:p>
            <a:r>
              <a:rPr lang="es-419" dirty="0" smtClean="0"/>
              <a:t>Analicen el código y los comentarios integrados: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88495" y="2245347"/>
            <a:ext cx="5082915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dirty="0" smtClean="0"/>
              <a:t>#</a:t>
            </a:r>
            <a:r>
              <a:rPr lang="es-ES" dirty="0" err="1" smtClean="0"/>
              <a:t>include</a:t>
            </a:r>
            <a:r>
              <a:rPr lang="es-ES" dirty="0" smtClean="0"/>
              <a:t> "</a:t>
            </a:r>
            <a:r>
              <a:rPr lang="es-ES" dirty="0" err="1" smtClean="0"/>
              <a:t>stdafx.h</a:t>
            </a:r>
            <a:r>
              <a:rPr lang="es-ES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  <a:endParaRPr lang="es-E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  <a:r>
              <a:rPr lang="es-ES" sz="2900" dirty="0" smtClean="0"/>
              <a:t>{  </a:t>
            </a:r>
            <a:r>
              <a:rPr lang="pt-BR" sz="2400" dirty="0" smtClean="0"/>
              <a:t> </a:t>
            </a:r>
            <a:r>
              <a:rPr lang="pt-BR" sz="2400" dirty="0" err="1"/>
              <a:t>int</a:t>
            </a:r>
            <a:r>
              <a:rPr lang="pt-BR" sz="2400" dirty="0"/>
              <a:t> i;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   /*</a:t>
            </a:r>
            <a:r>
              <a:rPr lang="pt-BR" sz="2400" dirty="0"/>
              <a:t>adquirir i </a:t>
            </a:r>
            <a:r>
              <a:rPr lang="pt-BR" sz="2400" dirty="0" err="1"/>
              <a:t>del</a:t>
            </a:r>
            <a:r>
              <a:rPr lang="pt-BR" sz="2400" dirty="0"/>
              <a:t> </a:t>
            </a:r>
            <a:r>
              <a:rPr lang="pt-BR" sz="2400" dirty="0" err="1"/>
              <a:t>usuario</a:t>
            </a:r>
            <a:r>
              <a:rPr lang="pt-BR" sz="2400" dirty="0"/>
              <a:t>*/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printf</a:t>
            </a:r>
            <a:r>
              <a:rPr lang="pt-BR" sz="2400" dirty="0"/>
              <a:t>("</a:t>
            </a:r>
            <a:r>
              <a:rPr lang="pt-BR" sz="2400" dirty="0" err="1"/>
              <a:t>Dame</a:t>
            </a:r>
            <a:r>
              <a:rPr lang="pt-BR" sz="2400" dirty="0"/>
              <a:t> </a:t>
            </a:r>
            <a:r>
              <a:rPr lang="pt-BR" sz="2400" dirty="0" err="1"/>
              <a:t>un</a:t>
            </a:r>
            <a:r>
              <a:rPr lang="pt-BR" sz="2400" dirty="0"/>
              <a:t> </a:t>
            </a:r>
            <a:r>
              <a:rPr lang="pt-BR" sz="2400" dirty="0" err="1"/>
              <a:t>entero</a:t>
            </a:r>
            <a:r>
              <a:rPr lang="pt-BR" sz="2400" dirty="0"/>
              <a:t> para  i\n");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scanf</a:t>
            </a:r>
            <a:r>
              <a:rPr lang="pt-BR" sz="2400" dirty="0"/>
              <a:t>("%</a:t>
            </a:r>
            <a:r>
              <a:rPr lang="pt-BR" sz="2400" dirty="0" err="1"/>
              <a:t>d",&amp;i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printf</a:t>
            </a:r>
            <a:r>
              <a:rPr lang="pt-BR" sz="2400" dirty="0"/>
              <a:t>(" i= %d \</a:t>
            </a:r>
            <a:r>
              <a:rPr lang="pt-BR" sz="2400" dirty="0" err="1"/>
              <a:t>n",i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 smtClean="0"/>
              <a:t>  /* </a:t>
            </a:r>
            <a:r>
              <a:rPr lang="pt-BR" sz="2400" dirty="0"/>
              <a:t>aplicar  '</a:t>
            </a:r>
            <a:r>
              <a:rPr lang="pt-BR" sz="2400" dirty="0" err="1"/>
              <a:t>if</a:t>
            </a:r>
            <a:r>
              <a:rPr lang="pt-BR" sz="2400" dirty="0"/>
              <a:t>' para  encontrar valor absoluto de 'i</a:t>
            </a:r>
            <a:r>
              <a:rPr lang="pt-BR" sz="2400" dirty="0" smtClean="0"/>
              <a:t>‘; */</a:t>
            </a:r>
            <a:endParaRPr lang="pt-BR" sz="2400" dirty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4" y="221536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       </a:t>
            </a:r>
            <a:r>
              <a:rPr lang="pt-BR" sz="2000" dirty="0" smtClean="0"/>
              <a:t> /* </a:t>
            </a:r>
            <a:r>
              <a:rPr lang="pt-BR" sz="2000" dirty="0" err="1" smtClean="0"/>
              <a:t>Almacenar</a:t>
            </a:r>
            <a:r>
              <a:rPr lang="pt-BR" sz="2000" dirty="0" smtClean="0"/>
              <a:t> resultado </a:t>
            </a:r>
            <a:r>
              <a:rPr lang="pt-BR" sz="2000" dirty="0" err="1" smtClean="0"/>
              <a:t>en</a:t>
            </a:r>
            <a:r>
              <a:rPr lang="pt-BR" sz="2000" dirty="0" smtClean="0"/>
              <a:t> </a:t>
            </a:r>
            <a:r>
              <a:rPr lang="pt-BR" sz="2000" dirty="0" err="1" smtClean="0"/>
              <a:t>variable</a:t>
            </a:r>
            <a:r>
              <a:rPr lang="pt-BR" sz="2000" dirty="0" smtClean="0"/>
              <a:t>  </a:t>
            </a:r>
            <a:r>
              <a:rPr lang="pt-BR" sz="2000" dirty="0" err="1"/>
              <a:t>val_abs_i</a:t>
            </a:r>
            <a:r>
              <a:rPr lang="pt-BR" sz="2000" dirty="0"/>
              <a:t>  </a:t>
            </a:r>
            <a:r>
              <a:rPr lang="pt-BR" sz="2000" dirty="0" smtClean="0"/>
              <a:t>*/</a:t>
            </a:r>
            <a:endParaRPr lang="es-MX" sz="2000" dirty="0" smtClean="0"/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/>
              <a:t>int</a:t>
            </a:r>
            <a:r>
              <a:rPr lang="es-MX" sz="2000" dirty="0"/>
              <a:t> </a:t>
            </a:r>
            <a:r>
              <a:rPr lang="es-MX" sz="2000" dirty="0" err="1"/>
              <a:t>val_abs_i</a:t>
            </a:r>
            <a:r>
              <a:rPr lang="es-MX" sz="2000" dirty="0"/>
              <a:t>;</a:t>
            </a:r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val_abs_i</a:t>
            </a:r>
            <a:r>
              <a:rPr lang="es-MX" sz="2000" dirty="0" smtClean="0"/>
              <a:t>=i</a:t>
            </a:r>
            <a:r>
              <a:rPr lang="es-MX" sz="2000" dirty="0"/>
              <a:t>;</a:t>
            </a:r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if</a:t>
            </a:r>
            <a:r>
              <a:rPr lang="es-MX" sz="2000" dirty="0" smtClean="0"/>
              <a:t>(i&lt;0</a:t>
            </a:r>
            <a:r>
              <a:rPr lang="es-MX" sz="2000" dirty="0"/>
              <a:t>)</a:t>
            </a:r>
          </a:p>
          <a:p>
            <a:pPr marL="457200" lvl="1" indent="0">
              <a:buNone/>
            </a:pPr>
            <a:r>
              <a:rPr lang="es-MX" sz="2000" dirty="0"/>
              <a:t>    {    </a:t>
            </a:r>
            <a:r>
              <a:rPr lang="es-MX" sz="2000" dirty="0" err="1"/>
              <a:t>val_abs_i</a:t>
            </a:r>
            <a:r>
              <a:rPr lang="es-MX" sz="2000" dirty="0"/>
              <a:t>=-i;</a:t>
            </a:r>
          </a:p>
          <a:p>
            <a:pPr marL="457200" lvl="1" indent="0">
              <a:buNone/>
            </a:pPr>
            <a:r>
              <a:rPr lang="es-MX" sz="2000" dirty="0"/>
              <a:t>    </a:t>
            </a:r>
            <a:r>
              <a:rPr lang="es-MX" sz="2000" dirty="0" smtClean="0"/>
              <a:t>}  // &lt;- las llaves se pueden omitir</a:t>
            </a:r>
          </a:p>
          <a:p>
            <a:pPr marL="457200" lvl="1" indent="0">
              <a:buNone/>
            </a:pPr>
            <a:endParaRPr lang="es-MX" sz="2000" dirty="0"/>
          </a:p>
          <a:p>
            <a:pPr marL="457200" lvl="1" indent="0">
              <a:buNone/>
            </a:pPr>
            <a:r>
              <a:rPr lang="es-MX" sz="2000" dirty="0" smtClean="0"/>
              <a:t>    /*imprimir resultado*/</a:t>
            </a:r>
            <a:endParaRPr lang="es-MX" sz="2000" dirty="0"/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printf</a:t>
            </a:r>
            <a:r>
              <a:rPr lang="es-MX" sz="2000" dirty="0"/>
              <a:t>("Valor absoluto de  i es %d\n", </a:t>
            </a:r>
            <a:r>
              <a:rPr lang="es-MX" sz="2000" dirty="0" err="1"/>
              <a:t>val_abs_i</a:t>
            </a:r>
            <a:r>
              <a:rPr lang="es-MX" sz="2000" dirty="0"/>
              <a:t>); </a:t>
            </a:r>
            <a:endParaRPr lang="es-MX" sz="2000" dirty="0" smtClean="0"/>
          </a:p>
          <a:p>
            <a:pPr marL="457200" lvl="1" indent="0">
              <a:buNone/>
            </a:pPr>
            <a:r>
              <a:rPr lang="es-MX" sz="2000" dirty="0" smtClean="0"/>
              <a:t>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1800" dirty="0"/>
              <a:t> </a:t>
            </a:r>
            <a:r>
              <a:rPr lang="es-MX" sz="1800" dirty="0" smtClean="0"/>
              <a:t>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835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812249" cy="1205469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</a:t>
            </a:r>
            <a:r>
              <a:rPr lang="en-US" sz="3600" dirty="0" err="1" smtClean="0"/>
              <a:t>comentarios</a:t>
            </a:r>
            <a:r>
              <a:rPr lang="en-US" sz="3600" dirty="0" smtClean="0"/>
              <a:t> al </a:t>
            </a:r>
            <a:r>
              <a:rPr lang="en-US" sz="3600" dirty="0" err="1" smtClean="0"/>
              <a:t>código</a:t>
            </a:r>
            <a:r>
              <a:rPr lang="en-US" sz="3600" dirty="0" smtClean="0"/>
              <a:t> anterior	(3)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419" dirty="0" smtClean="0"/>
          </a:p>
          <a:p>
            <a:r>
              <a:rPr lang="es-419" dirty="0" smtClean="0"/>
              <a:t>La lógica de funcionamiento del ejemplo anterior sigue la definición del valor absoluto: Primeramente, valor de i se asigna a variable </a:t>
            </a:r>
            <a:r>
              <a:rPr lang="es-MX" dirty="0" err="1" smtClean="0"/>
              <a:t>val_abs_i</a:t>
            </a:r>
            <a:r>
              <a:rPr lang="es-MX" dirty="0" smtClean="0"/>
              <a:t>, y luego solo en el caso cunado i sea negativa, </a:t>
            </a:r>
            <a:r>
              <a:rPr lang="es-MX" dirty="0" err="1" smtClean="0"/>
              <a:t>val_abs_i</a:t>
            </a:r>
            <a:r>
              <a:rPr lang="es-MX" dirty="0" smtClean="0"/>
              <a:t> se re-asigna por –i.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El código de la diapositiva siguiente para el cálculo de valor absoluto usa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en lugar de </a:t>
            </a:r>
            <a:r>
              <a:rPr lang="es-MX" dirty="0" err="1" smtClean="0"/>
              <a:t>if</a:t>
            </a:r>
            <a:r>
              <a:rPr lang="es-MX" dirty="0" smtClean="0"/>
              <a:t>. En este código la lógica es poquito diferente: checar el signo de i y cuando es positivo asignar i a </a:t>
            </a:r>
            <a:r>
              <a:rPr lang="es-MX" dirty="0" err="1" smtClean="0"/>
              <a:t>val_abs_i</a:t>
            </a:r>
            <a:r>
              <a:rPr lang="es-MX" dirty="0" smtClean="0"/>
              <a:t>, en el caso contrario asignar –i </a:t>
            </a:r>
            <a:r>
              <a:rPr lang="es-MX" dirty="0"/>
              <a:t>a </a:t>
            </a:r>
            <a:r>
              <a:rPr lang="es-MX" dirty="0" err="1"/>
              <a:t>val_abs_i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315216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083977" cy="960755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valor </a:t>
            </a:r>
            <a:r>
              <a:rPr lang="en-US" sz="3600" dirty="0" err="1" smtClean="0"/>
              <a:t>absoluto</a:t>
            </a:r>
            <a:r>
              <a:rPr lang="en-US" sz="3600" dirty="0" smtClean="0"/>
              <a:t> </a:t>
            </a:r>
            <a:r>
              <a:rPr lang="en-US" sz="3600" dirty="0" err="1" smtClean="0"/>
              <a:t>medinate</a:t>
            </a:r>
            <a:r>
              <a:rPr lang="en-US" sz="3600" dirty="0" smtClean="0"/>
              <a:t> if… else	(4)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1535014" cy="5764235"/>
          </a:xfrm>
        </p:spPr>
        <p:txBody>
          <a:bodyPr>
            <a:normAutofit/>
          </a:bodyPr>
          <a:lstStyle/>
          <a:p>
            <a:r>
              <a:rPr lang="es-419" dirty="0" smtClean="0"/>
              <a:t>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88495" y="1918741"/>
            <a:ext cx="5082915" cy="46779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main()</a:t>
            </a:r>
            <a:endParaRPr lang="es-E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s-ES" sz="2000" dirty="0" smtClean="0"/>
              <a:t>{   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</a:t>
            </a:r>
            <a:r>
              <a:rPr lang="pt-BR" sz="2000" dirty="0" err="1" smtClean="0"/>
              <a:t>int</a:t>
            </a:r>
            <a:r>
              <a:rPr lang="pt-BR" sz="2000" dirty="0" smtClean="0"/>
              <a:t> </a:t>
            </a:r>
            <a:r>
              <a:rPr lang="pt-BR" sz="2000" dirty="0"/>
              <a:t>i, </a:t>
            </a:r>
            <a:r>
              <a:rPr lang="pt-BR" sz="2000" dirty="0" err="1"/>
              <a:t>val_abs_i</a:t>
            </a:r>
            <a:r>
              <a:rPr lang="pt-BR" sz="2000" dirty="0"/>
              <a:t>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printf</a:t>
            </a:r>
            <a:r>
              <a:rPr lang="pt-BR" sz="2000" dirty="0"/>
              <a:t>(" </a:t>
            </a:r>
            <a:r>
              <a:rPr lang="pt-BR" sz="2000" dirty="0" err="1"/>
              <a:t>dame</a:t>
            </a:r>
            <a:r>
              <a:rPr lang="pt-BR" sz="2000" dirty="0"/>
              <a:t> valor de i  \n");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scanf</a:t>
            </a:r>
            <a:r>
              <a:rPr lang="pt-BR" sz="2000" dirty="0"/>
              <a:t>("%d", &amp;i);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printf</a:t>
            </a:r>
            <a:r>
              <a:rPr lang="pt-BR" sz="2000" dirty="0"/>
              <a:t>(" valor de i es %d;\n", i);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3" y="1918741"/>
            <a:ext cx="6235907" cy="464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   </a:t>
            </a:r>
            <a:r>
              <a:rPr lang="pt-BR" sz="2000" dirty="0" smtClean="0"/>
              <a:t> /*'</a:t>
            </a:r>
            <a:r>
              <a:rPr lang="pt-BR" sz="2000" dirty="0" err="1" smtClean="0"/>
              <a:t>if</a:t>
            </a:r>
            <a:r>
              <a:rPr lang="pt-BR" sz="2000" dirty="0"/>
              <a:t>...</a:t>
            </a:r>
            <a:r>
              <a:rPr lang="pt-BR" sz="2000" dirty="0" err="1"/>
              <a:t>else</a:t>
            </a:r>
            <a:r>
              <a:rPr lang="pt-BR" sz="2000" dirty="0"/>
              <a:t>' </a:t>
            </a:r>
            <a:r>
              <a:rPr lang="pt-BR" sz="2000" dirty="0" smtClean="0"/>
              <a:t>para encontrar </a:t>
            </a:r>
            <a:r>
              <a:rPr lang="pt-BR" sz="2000" dirty="0"/>
              <a:t>valor absoluto de 'i</a:t>
            </a:r>
            <a:r>
              <a:rPr lang="pt-BR" sz="2000" dirty="0" smtClean="0"/>
              <a:t>'*/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if</a:t>
            </a:r>
            <a:r>
              <a:rPr lang="pt-BR" sz="2000" dirty="0" smtClean="0"/>
              <a:t> </a:t>
            </a:r>
            <a:r>
              <a:rPr lang="pt-BR" sz="2000" dirty="0"/>
              <a:t>(i&gt;0</a:t>
            </a:r>
            <a:r>
              <a:rPr lang="pt-BR" sz="2000" dirty="0" smtClean="0"/>
              <a:t>)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 </a:t>
            </a:r>
            <a:r>
              <a:rPr lang="pt-BR" sz="2000" dirty="0" err="1" smtClean="0"/>
              <a:t>val_abs_i</a:t>
            </a:r>
            <a:r>
              <a:rPr lang="pt-BR" sz="2000" dirty="0" smtClean="0"/>
              <a:t> </a:t>
            </a:r>
            <a:r>
              <a:rPr lang="pt-BR" sz="2000" dirty="0"/>
              <a:t>= i</a:t>
            </a:r>
            <a:r>
              <a:rPr lang="pt-BR" sz="2000" dirty="0" smtClean="0"/>
              <a:t>;    // &lt;-    { } omitidas</a:t>
            </a: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else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 </a:t>
            </a:r>
            <a:r>
              <a:rPr lang="pt-BR" sz="2000" dirty="0" err="1" smtClean="0"/>
              <a:t>val_abs_i</a:t>
            </a:r>
            <a:r>
              <a:rPr lang="pt-BR" sz="2000" dirty="0" smtClean="0"/>
              <a:t> </a:t>
            </a:r>
            <a:r>
              <a:rPr lang="pt-BR" sz="2000" dirty="0"/>
              <a:t>= -i</a:t>
            </a:r>
            <a:r>
              <a:rPr lang="pt-BR" sz="2000" dirty="0" smtClean="0"/>
              <a:t>;</a:t>
            </a:r>
            <a:r>
              <a:rPr lang="pt-BR" sz="2000" dirty="0"/>
              <a:t> </a:t>
            </a:r>
            <a:r>
              <a:rPr lang="pt-BR" sz="2000" dirty="0" smtClean="0"/>
              <a:t>  // </a:t>
            </a:r>
            <a:r>
              <a:rPr lang="pt-BR" sz="2000" dirty="0"/>
              <a:t>&lt;-    { } </a:t>
            </a:r>
            <a:r>
              <a:rPr lang="pt-BR" sz="2000" dirty="0" smtClean="0"/>
              <a:t>omitidas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printf</a:t>
            </a:r>
            <a:r>
              <a:rPr lang="pt-BR" sz="2000" dirty="0"/>
              <a:t>("\n valor absoluto de i es %d;\n", </a:t>
            </a:r>
            <a:r>
              <a:rPr lang="pt-BR" sz="2000" dirty="0" err="1"/>
              <a:t>val_abs_i</a:t>
            </a:r>
            <a:r>
              <a:rPr lang="pt-BR" sz="2000" dirty="0" smtClean="0"/>
              <a:t>);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err="1"/>
              <a:t>return</a:t>
            </a:r>
            <a:r>
              <a:rPr lang="pt-BR" sz="2000" dirty="0"/>
              <a:t> 0;</a:t>
            </a:r>
          </a:p>
          <a:p>
            <a:pPr marL="0" indent="0">
              <a:buNone/>
            </a:pPr>
            <a:r>
              <a:rPr lang="es-MX" sz="1800" dirty="0" smtClean="0"/>
              <a:t> 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583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Ejercicio: checar si se puede invertir una variable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pPr lvl="0"/>
            <a:r>
              <a:rPr lang="es-MX" dirty="0" smtClean="0"/>
              <a:t>Escribir </a:t>
            </a:r>
            <a:r>
              <a:rPr lang="es-MX" dirty="0"/>
              <a:t>programa que pide del usuario dos </a:t>
            </a:r>
            <a:r>
              <a:rPr lang="es-MX" dirty="0" smtClean="0"/>
              <a:t>valores flotantes o dobles: de </a:t>
            </a:r>
            <a:r>
              <a:rPr lang="es-MX" dirty="0"/>
              <a:t>U y </a:t>
            </a:r>
            <a:r>
              <a:rPr lang="es-MX" dirty="0" smtClean="0"/>
              <a:t>de X</a:t>
            </a:r>
            <a:r>
              <a:rPr lang="es-MX" dirty="0"/>
              <a:t>. </a:t>
            </a:r>
            <a:r>
              <a:rPr lang="es-MX" dirty="0" smtClean="0"/>
              <a:t>Se supone que U es valor muy cercano a cero, pero U&gt;0, mientras X sea un valor arbitrario. </a:t>
            </a:r>
          </a:p>
          <a:p>
            <a:pPr lvl="0"/>
            <a:r>
              <a:rPr lang="es-MX" dirty="0" smtClean="0"/>
              <a:t>Cuando </a:t>
            </a:r>
            <a:r>
              <a:rPr lang="es-MX" dirty="0"/>
              <a:t>|X|&lt;U su programa debe avisar al operador que es imposible invertir X, en el caso contrario, el programa imprime valor 1/X. </a:t>
            </a:r>
            <a:endParaRPr lang="es-ES" dirty="0"/>
          </a:p>
          <a:p>
            <a:r>
              <a:rPr lang="es-MX" dirty="0"/>
              <a:t>(</a:t>
            </a:r>
            <a:r>
              <a:rPr lang="es-MX" u="sng" dirty="0"/>
              <a:t>Objetivo del ejercicio</a:t>
            </a:r>
            <a:r>
              <a:rPr lang="es-MX" dirty="0"/>
              <a:t> es practicarse en el uso de '</a:t>
            </a:r>
            <a:r>
              <a:rPr lang="es-MX" dirty="0" err="1"/>
              <a:t>if</a:t>
            </a:r>
            <a:r>
              <a:rPr lang="es-MX" dirty="0"/>
              <a:t>…</a:t>
            </a:r>
            <a:r>
              <a:rPr lang="es-MX" dirty="0" err="1"/>
              <a:t>else</a:t>
            </a:r>
            <a:r>
              <a:rPr lang="es-MX" dirty="0"/>
              <a:t>'.)</a:t>
            </a:r>
            <a:endParaRPr lang="es-ES" dirty="0"/>
          </a:p>
          <a:p>
            <a:r>
              <a:rPr lang="es-MX" dirty="0" smtClean="0"/>
              <a:t>Intenten desarrollar su propio código. Si no puedan hacerlo por unos 30 minutos pueden consultar la implementación en la diapositiva que sigue</a:t>
            </a:r>
            <a:endParaRPr lang="es-ES" dirty="0"/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>
            <a:normAutofit/>
          </a:bodyPr>
          <a:lstStyle/>
          <a:p>
            <a:r>
              <a:rPr lang="es-419" dirty="0" smtClean="0"/>
              <a:t>Código del ejercicio anterior: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277787" cy="4351338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"</a:t>
            </a:r>
            <a:r>
              <a:rPr lang="es-ES" dirty="0" err="1"/>
              <a:t>stdafx.h</a:t>
            </a:r>
            <a:r>
              <a:rPr lang="es-ES" dirty="0"/>
              <a:t>"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s-ES" sz="2900" dirty="0"/>
              <a:t>{</a:t>
            </a:r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 smtClean="0"/>
              <a:t>float</a:t>
            </a:r>
            <a:r>
              <a:rPr lang="es-ES" sz="2400" dirty="0" smtClean="0"/>
              <a:t> </a:t>
            </a:r>
            <a:r>
              <a:rPr lang="es-ES" sz="2400" dirty="0"/>
              <a:t>x, </a:t>
            </a:r>
            <a:r>
              <a:rPr lang="es-ES" sz="2400" dirty="0" err="1"/>
              <a:t>vax</a:t>
            </a:r>
            <a:r>
              <a:rPr lang="es-ES" sz="2400" dirty="0"/>
              <a:t>, u</a:t>
            </a:r>
            <a:r>
              <a:rPr lang="es-ES" sz="2400" dirty="0" smtClean="0"/>
              <a:t>; </a:t>
            </a: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/>
              <a:t>printf</a:t>
            </a:r>
            <a:r>
              <a:rPr lang="es-ES" sz="2400" dirty="0"/>
              <a:t>(" dame valor de x  \n</a:t>
            </a:r>
            <a:r>
              <a:rPr lang="es-ES" sz="2400" dirty="0" smtClean="0"/>
              <a:t>");</a:t>
            </a: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/>
              <a:t>scanf</a:t>
            </a:r>
            <a:r>
              <a:rPr lang="es-ES" sz="2400" dirty="0"/>
              <a:t>("%f", &amp;x);</a:t>
            </a:r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 smtClean="0"/>
              <a:t>printf</a:t>
            </a:r>
            <a:r>
              <a:rPr lang="es-ES" sz="2400" dirty="0"/>
              <a:t>(" dame valor positivo de </a:t>
            </a:r>
            <a:r>
              <a:rPr lang="es-ES" sz="2400" dirty="0" smtClean="0"/>
              <a:t> </a:t>
            </a:r>
            <a:r>
              <a:rPr lang="es-ES" sz="2400" dirty="0"/>
              <a:t>U  </a:t>
            </a:r>
            <a:r>
              <a:rPr lang="es-ES" sz="2400" dirty="0" smtClean="0"/>
              <a:t>\n");   </a:t>
            </a:r>
          </a:p>
          <a:p>
            <a:pPr marL="0" indent="0">
              <a:buNone/>
            </a:pPr>
            <a:r>
              <a:rPr lang="es-ES" sz="2400" dirty="0"/>
              <a:t> </a:t>
            </a:r>
            <a:r>
              <a:rPr lang="es-ES" sz="2400" dirty="0" smtClean="0"/>
              <a:t>     </a:t>
            </a:r>
            <a:r>
              <a:rPr lang="es-ES" sz="2400" dirty="0" err="1" smtClean="0"/>
              <a:t>scanf</a:t>
            </a:r>
            <a:r>
              <a:rPr lang="es-ES" sz="2400" dirty="0"/>
              <a:t>("%f", &amp;u);</a:t>
            </a:r>
          </a:p>
          <a:p>
            <a:pPr marL="0" indent="0">
              <a:buNone/>
            </a:pPr>
            <a:r>
              <a:rPr lang="es-ES" sz="2400" dirty="0"/>
              <a:t> </a:t>
            </a:r>
            <a:r>
              <a:rPr lang="es-ES" sz="2400" dirty="0" smtClean="0"/>
              <a:t>     </a:t>
            </a:r>
            <a:r>
              <a:rPr lang="es-ES" sz="2400" dirty="0" err="1" smtClean="0"/>
              <a:t>vax</a:t>
            </a:r>
            <a:r>
              <a:rPr lang="es-ES" sz="2400" dirty="0" smtClean="0"/>
              <a:t>=x</a:t>
            </a:r>
            <a:r>
              <a:rPr lang="es-ES" sz="2400" dirty="0"/>
              <a:t>; //valor absoluto de x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914400" lvl="2" indent="0">
              <a:buNone/>
            </a:pP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(x&lt;0.f</a:t>
            </a:r>
            <a:r>
              <a:rPr lang="es-ES" dirty="0" smtClean="0"/>
              <a:t>)</a:t>
            </a:r>
          </a:p>
          <a:p>
            <a:pPr marL="914400" lvl="2" indent="0">
              <a:buNone/>
            </a:pPr>
            <a:r>
              <a:rPr lang="es-ES" dirty="0" smtClean="0"/>
              <a:t>        </a:t>
            </a:r>
            <a:r>
              <a:rPr lang="es-ES" dirty="0" err="1" smtClean="0"/>
              <a:t>vax</a:t>
            </a:r>
            <a:r>
              <a:rPr lang="es-ES" dirty="0"/>
              <a:t>=-x</a:t>
            </a:r>
            <a:r>
              <a:rPr lang="es-ES" dirty="0" smtClean="0"/>
              <a:t>; </a:t>
            </a:r>
            <a:endParaRPr lang="es-ES" dirty="0"/>
          </a:p>
          <a:p>
            <a:pPr marL="914400" lvl="2" indent="0">
              <a:buNone/>
            </a:pPr>
            <a:r>
              <a:rPr lang="es-ES" dirty="0"/>
              <a:t>//se puede invertir x?</a:t>
            </a:r>
          </a:p>
          <a:p>
            <a:pPr marL="914400" lvl="2" indent="0">
              <a:buNone/>
            </a:pPr>
            <a:r>
              <a:rPr lang="es-ES" dirty="0" err="1"/>
              <a:t>if</a:t>
            </a:r>
            <a:r>
              <a:rPr lang="es-ES" dirty="0"/>
              <a:t>(u&gt;</a:t>
            </a:r>
            <a:r>
              <a:rPr lang="es-ES" dirty="0" err="1"/>
              <a:t>vax</a:t>
            </a:r>
            <a:r>
              <a:rPr lang="es-ES" dirty="0"/>
              <a:t>)</a:t>
            </a:r>
          </a:p>
          <a:p>
            <a:pPr marL="914400" lvl="2" indent="0">
              <a:buNone/>
            </a:pPr>
            <a:r>
              <a:rPr lang="es-ES" dirty="0"/>
              <a:t>    </a:t>
            </a:r>
            <a:r>
              <a:rPr lang="es-ES" dirty="0" err="1"/>
              <a:t>printf</a:t>
            </a:r>
            <a:r>
              <a:rPr lang="es-ES" dirty="0"/>
              <a:t>(" no se puede invertir x \n");</a:t>
            </a:r>
          </a:p>
          <a:p>
            <a:pPr marL="914400" lvl="2" indent="0">
              <a:buNone/>
            </a:pPr>
            <a:r>
              <a:rPr lang="es-ES" dirty="0" err="1"/>
              <a:t>else</a:t>
            </a:r>
            <a:endParaRPr lang="es-ES" dirty="0"/>
          </a:p>
          <a:p>
            <a:pPr marL="914400" lvl="2" indent="0">
              <a:buNone/>
            </a:pPr>
            <a:r>
              <a:rPr lang="es-ES" dirty="0"/>
              <a:t>   </a:t>
            </a:r>
            <a:r>
              <a:rPr lang="es-ES" dirty="0" err="1"/>
              <a:t>printf</a:t>
            </a:r>
            <a:r>
              <a:rPr lang="es-ES" dirty="0"/>
              <a:t>(" x es %g, 1/x es %g \n", x, 1.f/x);</a:t>
            </a:r>
          </a:p>
          <a:p>
            <a:pPr marL="914400" lvl="2" indent="0">
              <a:buNone/>
            </a:pPr>
            <a:r>
              <a:rPr lang="es-ES" dirty="0"/>
              <a:t> </a:t>
            </a:r>
          </a:p>
          <a:p>
            <a:pPr marL="914400" lvl="2" indent="0">
              <a:buNone/>
            </a:pPr>
            <a:r>
              <a:rPr lang="es-ES" dirty="0" err="1"/>
              <a:t>return</a:t>
            </a:r>
            <a:r>
              <a:rPr lang="es-ES" dirty="0"/>
              <a:t> 0</a:t>
            </a:r>
            <a:r>
              <a:rPr lang="es-ES" dirty="0" smtClean="0"/>
              <a:t>;</a:t>
            </a:r>
          </a:p>
          <a:p>
            <a:pPr marL="457200" lvl="1" indent="0">
              <a:buNone/>
            </a:pPr>
            <a:r>
              <a:rPr lang="es-MX" sz="1800" dirty="0" smtClean="0"/>
              <a:t>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/>
          </a:bodyPr>
          <a:lstStyle/>
          <a:p>
            <a:r>
              <a:rPr lang="es-MX" b="1" dirty="0" smtClean="0"/>
              <a:t>Sobre la condición en </a:t>
            </a:r>
            <a:r>
              <a:rPr lang="es-MX" b="1" dirty="0" err="1" smtClean="0"/>
              <a:t>if</a:t>
            </a:r>
            <a:r>
              <a:rPr lang="es-MX" b="1" dirty="0" smtClean="0"/>
              <a:t> o </a:t>
            </a:r>
            <a:r>
              <a:rPr lang="es-MX" b="1" dirty="0" err="1" smtClean="0"/>
              <a:t>if</a:t>
            </a:r>
            <a:r>
              <a:rPr lang="es-MX" b="1" dirty="0" smtClean="0"/>
              <a:t>…</a:t>
            </a:r>
            <a:r>
              <a:rPr lang="es-MX" b="1" dirty="0" err="1" smtClean="0"/>
              <a:t>else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s-MX" dirty="0" smtClean="0"/>
              <a:t>Revisen las condiciones en </a:t>
            </a:r>
            <a:r>
              <a:rPr lang="es-MX" dirty="0" err="1" smtClean="0"/>
              <a:t>if</a:t>
            </a:r>
            <a:r>
              <a:rPr lang="es-MX" dirty="0" smtClean="0"/>
              <a:t> o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de los ejemplos de código de esta presentación. Estas condiciones en nuestro caso son:   i&lt;0, </a:t>
            </a:r>
            <a:r>
              <a:rPr lang="es-ES" dirty="0" smtClean="0"/>
              <a:t>x&lt;0.f, u&gt;</a:t>
            </a:r>
            <a:r>
              <a:rPr lang="es-ES" dirty="0" err="1" smtClean="0"/>
              <a:t>vax</a:t>
            </a:r>
            <a:endParaRPr lang="es-MX" dirty="0" smtClean="0"/>
          </a:p>
          <a:p>
            <a:pPr lvl="0"/>
            <a:r>
              <a:rPr lang="es-MX" dirty="0" smtClean="0"/>
              <a:t>El hecho que son condiciones se deriva de la sintaxis de </a:t>
            </a:r>
            <a:r>
              <a:rPr lang="es-MX" dirty="0" err="1" smtClean="0"/>
              <a:t>if</a:t>
            </a:r>
            <a:r>
              <a:rPr lang="es-MX" dirty="0" smtClean="0"/>
              <a:t> o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. Es decir, por la sintaxis de </a:t>
            </a:r>
            <a:r>
              <a:rPr lang="es-MX" dirty="0" err="1" smtClean="0"/>
              <a:t>if</a:t>
            </a:r>
            <a:r>
              <a:rPr lang="es-MX" dirty="0" smtClean="0"/>
              <a:t> y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en lugares donde aparecen estas expresiones debe estar una cosa que </a:t>
            </a:r>
            <a:r>
              <a:rPr lang="es-MX" i="1" dirty="0" smtClean="0"/>
              <a:t>se cumple</a:t>
            </a:r>
            <a:r>
              <a:rPr lang="es-MX" dirty="0" smtClean="0"/>
              <a:t> o </a:t>
            </a:r>
            <a:r>
              <a:rPr lang="es-MX" i="1" dirty="0" smtClean="0"/>
              <a:t>no se cumple</a:t>
            </a:r>
            <a:r>
              <a:rPr lang="es-MX" dirty="0" smtClean="0"/>
              <a:t>, dependientemente de algunos valores.  </a:t>
            </a:r>
            <a:endParaRPr lang="es-ES" dirty="0"/>
          </a:p>
          <a:p>
            <a:r>
              <a:rPr lang="es-MX" dirty="0" smtClean="0"/>
              <a:t>En los ejemplos ante </a:t>
            </a:r>
            <a:r>
              <a:rPr lang="es-MX" dirty="0"/>
              <a:t>presentados aquellas condiciones podemos interpretar  fácilmente de </a:t>
            </a:r>
            <a:r>
              <a:rPr lang="es-MX" dirty="0" smtClean="0"/>
              <a:t>manera intuitiva, e imaginar como construir otras condiciones similares. Por ejemplo, i&lt;=0 (“i menos o igual a 0”), i==0 (“i igual a 0”), etc. Inclusive, podemos usar condiciones </a:t>
            </a:r>
            <a:r>
              <a:rPr lang="es-MX" dirty="0" err="1" smtClean="0"/>
              <a:t>comppuestos</a:t>
            </a:r>
            <a:r>
              <a:rPr lang="es-MX" dirty="0" smtClean="0"/>
              <a:t> usando </a:t>
            </a:r>
            <a:r>
              <a:rPr lang="es-MX" i="1" dirty="0" smtClean="0"/>
              <a:t>operaciones lógicas</a:t>
            </a:r>
            <a:r>
              <a:rPr lang="es-MX" dirty="0" smtClean="0"/>
              <a:t> O y </a:t>
            </a:r>
            <a:r>
              <a:rPr lang="es-MX" dirty="0" err="1" smtClean="0"/>
              <a:t>Y</a:t>
            </a:r>
            <a:r>
              <a:rPr lang="es-MX" dirty="0" smtClean="0"/>
              <a:t> (|| y &amp;&amp; respectivamente). Por ejemplo: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i&gt;1 || u==</a:t>
            </a:r>
            <a:r>
              <a:rPr lang="es-MX" dirty="0" err="1" smtClean="0"/>
              <a:t>vax</a:t>
            </a:r>
            <a:r>
              <a:rPr lang="es-MX" dirty="0" smtClean="0"/>
              <a:t>        significa      “i mayor a </a:t>
            </a:r>
            <a:r>
              <a:rPr lang="es-MX" smtClean="0"/>
              <a:t>1    O    u </a:t>
            </a:r>
            <a:r>
              <a:rPr lang="es-MX" dirty="0" smtClean="0"/>
              <a:t>igual a </a:t>
            </a:r>
            <a:r>
              <a:rPr lang="es-MX" dirty="0" err="1" smtClean="0"/>
              <a:t>vax</a:t>
            </a:r>
            <a:r>
              <a:rPr lang="es-MX" dirty="0" smtClean="0"/>
              <a:t>”</a:t>
            </a:r>
          </a:p>
          <a:p>
            <a:r>
              <a:rPr lang="es-MX" dirty="0" smtClean="0"/>
              <a:t>Lo que es menos trivial (y lo que vamos estudiar a su momento) es que cada condición implícitamente genera un valor de un tipo de datos especial:  </a:t>
            </a:r>
            <a:r>
              <a:rPr lang="es-MX" i="1" dirty="0" smtClean="0"/>
              <a:t>booleano</a:t>
            </a:r>
            <a:r>
              <a:rPr lang="es-MX" dirty="0" smtClean="0"/>
              <a:t> (</a:t>
            </a:r>
            <a:r>
              <a:rPr lang="es-MX" i="1" dirty="0" err="1" smtClean="0"/>
              <a:t>bool</a:t>
            </a:r>
            <a:r>
              <a:rPr lang="es-MX" dirty="0" smtClean="0"/>
              <a:t> en lenguaje C). Los datos de este tipo pueden tener dos valores posibles; </a:t>
            </a:r>
            <a:r>
              <a:rPr lang="es-MX" i="1" dirty="0" smtClean="0"/>
              <a:t>true</a:t>
            </a:r>
            <a:r>
              <a:rPr lang="es-MX" dirty="0" smtClean="0"/>
              <a:t> (verdad) y </a:t>
            </a:r>
            <a:r>
              <a:rPr lang="es-MX" i="1" dirty="0" smtClean="0"/>
              <a:t>false</a:t>
            </a:r>
            <a:r>
              <a:rPr lang="es-MX" dirty="0" smtClean="0"/>
              <a:t> (falso) y ningunos otros. </a:t>
            </a:r>
            <a:r>
              <a:rPr lang="es-MX" u="sng" dirty="0" smtClean="0"/>
              <a:t>En lugar de una condición, en </a:t>
            </a:r>
            <a:r>
              <a:rPr lang="es-MX" i="1" u="sng" dirty="0" err="1" smtClean="0"/>
              <a:t>if</a:t>
            </a:r>
            <a:r>
              <a:rPr lang="es-MX" u="sng" dirty="0" smtClean="0"/>
              <a:t> puede aparecer cualquier dato de tipo booleano</a:t>
            </a:r>
            <a:r>
              <a:rPr lang="es-MX" dirty="0" smtClean="0"/>
              <a:t>.</a:t>
            </a:r>
            <a:endParaRPr lang="es-ES" dirty="0"/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55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2790</TotalTime>
  <Words>1485</Words>
  <Application>Microsoft Office PowerPoint</Application>
  <PresentationFormat>Panorámica</PresentationFormat>
  <Paragraphs>157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22-P uea: Programación Estructurada (1151038)  Grupo CSI05; Horario: Lu-Mie-Vie, 8:30—10:00 Prof. Gueorgi Khatchatourov, ayudante Carlos Yoshimar Hernández Badillo RESUMENES DEL CURSO Sección: 09_Dominio de variable; if y if…else 09</vt:lpstr>
      <vt:lpstr>Dominio de validez de una variable</vt:lpstr>
      <vt:lpstr>Operadores 'if' y 'if… else‘ , definición  (1)</vt:lpstr>
      <vt:lpstr>Operadores 'if' y 'if… else‘; aplicación a valor absoluto (2)</vt:lpstr>
      <vt:lpstr>Operadores 'if' y 'if… else‘; comentarios al código anterior (3)</vt:lpstr>
      <vt:lpstr>Operadores 'if' y 'if… else‘; valor absoluto medinate if… else (4)</vt:lpstr>
      <vt:lpstr>Ejercicio: checar si se puede invertir una variable</vt:lpstr>
      <vt:lpstr>Código del ejercicio anterior:</vt:lpstr>
      <vt:lpstr>Sobre la condición en if o if…else</vt:lpstr>
      <vt:lpstr>Operador de asignación condicional</vt:lpstr>
      <vt:lpstr>Videos que ayudan aprender ‘if’ y “if…else”</vt:lpstr>
      <vt:lpstr>Tarea N°1. Escribir programa que realiza cambio cíclico de cinco variables: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180</cp:revision>
  <dcterms:created xsi:type="dcterms:W3CDTF">2020-04-14T22:16:00Z</dcterms:created>
  <dcterms:modified xsi:type="dcterms:W3CDTF">2022-07-15T22:42:05Z</dcterms:modified>
</cp:coreProperties>
</file>