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06" r:id="rId4"/>
    <p:sldId id="307" r:id="rId5"/>
    <p:sldId id="309" r:id="rId6"/>
    <p:sldId id="308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endParaRPr lang="en-US" sz="3600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2800">
                <a:latin typeface="Bradley Hand ITC" panose="03070402050302030203" pitchFamily="66" charset="0"/>
              </a:rPr>
              <a:t>Tema</a:t>
            </a:r>
            <a:r>
              <a:rPr lang="es-MX" sz="2800"/>
              <a:t>:  generar valores al  azar </a:t>
            </a:r>
            <a:r>
              <a:rPr lang="es-MX" sz="2800" u="sng"/>
              <a:t>en un rango especifico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Generar valores en otro rango y con otra </a:t>
            </a:r>
            <a:r>
              <a:rPr lang="es-MX" sz="3600" u="sng" dirty="0" err="1" smtClean="0"/>
              <a:t>desnsidad</a:t>
            </a:r>
            <a:r>
              <a:rPr lang="es-MX" sz="3600" u="sng" dirty="0" smtClean="0"/>
              <a:t> de distribución (Extensión a 17_..._17.ppts)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Valores generados por rand() en el rango indicado en 17…</a:t>
            </a:r>
            <a:r>
              <a:rPr lang="es-ES" dirty="0" err="1" smtClean="0"/>
              <a:t>pptx</a:t>
            </a:r>
            <a:r>
              <a:rPr lang="es-ES" dirty="0" smtClean="0"/>
              <a:t> tienen la misma probabilidad.</a:t>
            </a:r>
          </a:p>
          <a:p>
            <a:pPr lvl="1"/>
            <a:r>
              <a:rPr lang="es-ES" dirty="0" smtClean="0"/>
              <a:t>Ya fue demostrado como usando rand() se puede generar valores aleatorios en otro rango. Por ejemplo, rand()%2 genera ceros o unos.</a:t>
            </a:r>
          </a:p>
          <a:p>
            <a:pPr lvl="1"/>
            <a:r>
              <a:rPr lang="es-ES" dirty="0"/>
              <a:t>Sean </a:t>
            </a:r>
            <a:r>
              <a:rPr lang="es-ES" i="1" dirty="0"/>
              <a:t>min y </a:t>
            </a:r>
            <a:r>
              <a:rPr lang="es-ES" i="1" dirty="0" err="1"/>
              <a:t>max</a:t>
            </a:r>
            <a:r>
              <a:rPr lang="es-ES" dirty="0"/>
              <a:t> unos valores </a:t>
            </a:r>
            <a:r>
              <a:rPr lang="es-ES" dirty="0" smtClean="0"/>
              <a:t>flotantes arbitrarios, se puede usar rand para generar valores en el rango [</a:t>
            </a:r>
            <a:r>
              <a:rPr lang="es-ES" i="1" dirty="0" smtClean="0"/>
              <a:t>min, </a:t>
            </a:r>
            <a:r>
              <a:rPr lang="es-ES" i="1" dirty="0" err="1" smtClean="0"/>
              <a:t>max</a:t>
            </a:r>
            <a:r>
              <a:rPr lang="es-ES" dirty="0" smtClean="0"/>
              <a:t>]. Para ello se puede procesar el valor devuelto por rand() mediante la siguiente fórmula: </a:t>
            </a:r>
          </a:p>
          <a:p>
            <a:pPr marL="457200" lvl="1" indent="0">
              <a:buNone/>
            </a:pPr>
            <a:r>
              <a:rPr lang="es-ES" dirty="0" smtClean="0"/>
              <a:t>                    min + (</a:t>
            </a:r>
            <a:r>
              <a:rPr lang="es-ES" dirty="0" err="1" smtClean="0"/>
              <a:t>max</a:t>
            </a:r>
            <a:r>
              <a:rPr lang="es-ES" dirty="0"/>
              <a:t>-min)* (</a:t>
            </a:r>
            <a:r>
              <a:rPr lang="es-ES" dirty="0" err="1"/>
              <a:t>float</a:t>
            </a:r>
            <a:r>
              <a:rPr lang="es-ES" dirty="0" smtClean="0"/>
              <a:t>) rand() / (</a:t>
            </a:r>
            <a:r>
              <a:rPr lang="es-ES" dirty="0" err="1" smtClean="0"/>
              <a:t>float</a:t>
            </a:r>
            <a:r>
              <a:rPr lang="es-ES" dirty="0" smtClean="0"/>
              <a:t>)RAND_MAX                     (*)</a:t>
            </a:r>
          </a:p>
          <a:p>
            <a:pPr lvl="1"/>
            <a:r>
              <a:rPr lang="es-ES" dirty="0" smtClean="0"/>
              <a:t>Justificación: es fácil ver que cunado rand devuelva 0 o RAND_MAX, la fórmula genera </a:t>
            </a:r>
            <a:r>
              <a:rPr lang="es-ES" i="1" dirty="0" smtClean="0"/>
              <a:t>min</a:t>
            </a:r>
            <a:r>
              <a:rPr lang="es-ES" dirty="0" smtClean="0"/>
              <a:t> o, respectivamente, </a:t>
            </a:r>
            <a:r>
              <a:rPr lang="es-ES" i="1" dirty="0" err="1" smtClean="0"/>
              <a:t>max</a:t>
            </a:r>
            <a:r>
              <a:rPr lang="es-ES" dirty="0" smtClean="0"/>
              <a:t>. Correspondientemente, los valores intermedios generados por rand() se mapean linealmente al intervalo </a:t>
            </a:r>
            <a:r>
              <a:rPr lang="es-ES" dirty="0"/>
              <a:t>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 smtClean="0"/>
              <a:t>]</a:t>
            </a:r>
          </a:p>
          <a:p>
            <a:pPr lvl="1"/>
            <a:r>
              <a:rPr lang="es-ES" dirty="0" smtClean="0"/>
              <a:t>Nota: en esta fórmula para evitar </a:t>
            </a:r>
            <a:r>
              <a:rPr lang="es-ES" dirty="0" err="1" smtClean="0"/>
              <a:t>ambiguidad</a:t>
            </a:r>
            <a:r>
              <a:rPr lang="es-ES" dirty="0" smtClean="0"/>
              <a:t> se usa transformación forzosa de valores enteros al tipo flotante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/>
              <a:t>Generar valores </a:t>
            </a:r>
            <a:r>
              <a:rPr lang="es-MX" sz="3600" u="sng" dirty="0" smtClean="0"/>
              <a:t>en otro rango y con otra </a:t>
            </a:r>
            <a:r>
              <a:rPr lang="es-MX" sz="3600" u="sng" dirty="0" err="1" smtClean="0"/>
              <a:t>desnsidad</a:t>
            </a:r>
            <a:r>
              <a:rPr lang="es-MX" sz="3600" u="sng" dirty="0" smtClean="0"/>
              <a:t> de distribución (Extensión a 17_..._17.ppts)  (II)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ES" dirty="0"/>
              <a:t>Podemos </a:t>
            </a:r>
            <a:r>
              <a:rPr lang="es-ES" dirty="0" err="1"/>
              <a:t>contruir</a:t>
            </a:r>
            <a:r>
              <a:rPr lang="es-ES" dirty="0"/>
              <a:t> otro generador de valores aleatorios en el rango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]. El algoritmo de este generador es:  llamar N veces  rand(), pasando cada vez el valor generado a la formula (*) de la diapositiva anterior, y luego promediar </a:t>
            </a:r>
            <a:r>
              <a:rPr lang="es-ES" dirty="0" err="1"/>
              <a:t>estes</a:t>
            </a:r>
            <a:r>
              <a:rPr lang="es-ES" dirty="0"/>
              <a:t> N de resultados de </a:t>
            </a:r>
            <a:r>
              <a:rPr lang="es-ES" dirty="0" smtClean="0"/>
              <a:t>(*).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Aunque el rango de valores generados mediante este algoritmo será el mismo como antes, sin embargo la probabilidad de obtener valores en este rango no es la misma: se puede verificar que con crecimiento de N, valores cercanos al punto central (</a:t>
            </a:r>
            <a:r>
              <a:rPr lang="es-ES" i="1" dirty="0"/>
              <a:t>min + </a:t>
            </a:r>
            <a:r>
              <a:rPr lang="es-ES" i="1" dirty="0" err="1"/>
              <a:t>max</a:t>
            </a:r>
            <a:r>
              <a:rPr lang="es-ES" i="1" dirty="0"/>
              <a:t>)/2  </a:t>
            </a:r>
            <a:r>
              <a:rPr lang="es-ES" dirty="0"/>
              <a:t>de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 se generan más frecuentemente que los valores periféricos </a:t>
            </a:r>
          </a:p>
          <a:p>
            <a:pPr marL="457200" lvl="1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7245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Uso de </a:t>
            </a:r>
            <a:r>
              <a:rPr lang="es-MX" sz="3600" i="1" u="sng" dirty="0" smtClean="0"/>
              <a:t>rand</a:t>
            </a:r>
            <a:r>
              <a:rPr lang="es-MX" sz="3600" u="sng" dirty="0" smtClean="0"/>
              <a:t> para generar símbolos de un alfabeto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81" y="1366658"/>
            <a:ext cx="3427361" cy="5186430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lvl="1"/>
            <a:endParaRPr lang="es-ES" dirty="0"/>
          </a:p>
          <a:p>
            <a:pPr lvl="1"/>
            <a:r>
              <a:rPr lang="es-ES" dirty="0" smtClean="0"/>
              <a:t>Variante 1 con </a:t>
            </a:r>
            <a:r>
              <a:rPr lang="es-ES" dirty="0" err="1" smtClean="0"/>
              <a:t>if</a:t>
            </a:r>
            <a:r>
              <a:rPr lang="es-ES" dirty="0" smtClean="0"/>
              <a:t>:</a:t>
            </a:r>
          </a:p>
          <a:p>
            <a:pPr lvl="1"/>
            <a:endParaRPr lang="es-ES" dirty="0" smtClean="0"/>
          </a:p>
          <a:p>
            <a:pPr marL="457200" lvl="1" indent="0">
              <a:buNone/>
            </a:pPr>
            <a:r>
              <a:rPr lang="es-ES" dirty="0" err="1" smtClean="0"/>
              <a:t>char</a:t>
            </a:r>
            <a:r>
              <a:rPr lang="es-ES" dirty="0" smtClean="0"/>
              <a:t> letra;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=rand()%5;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</a:t>
            </a:r>
            <a:r>
              <a:rPr lang="en-US" dirty="0" smtClean="0"/>
              <a:t>0) </a:t>
            </a:r>
            <a:r>
              <a:rPr lang="en-US" dirty="0" err="1" smtClean="0"/>
              <a:t>letra</a:t>
            </a:r>
            <a:r>
              <a:rPr lang="en-US" dirty="0" smtClean="0"/>
              <a:t>= </a:t>
            </a:r>
            <a:r>
              <a:rPr lang="en-US" dirty="0"/>
              <a:t>'a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  else{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if(</a:t>
            </a:r>
            <a:r>
              <a:rPr lang="en-US" dirty="0" err="1" smtClean="0"/>
              <a:t>i</a:t>
            </a:r>
            <a:r>
              <a:rPr lang="en-US" dirty="0"/>
              <a:t>==1) </a:t>
            </a:r>
            <a:r>
              <a:rPr lang="en-US" dirty="0" err="1"/>
              <a:t>letra</a:t>
            </a:r>
            <a:r>
              <a:rPr lang="en-US" dirty="0"/>
              <a:t>= 'b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    else{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==2) </a:t>
            </a:r>
            <a:r>
              <a:rPr lang="en-US" dirty="0" err="1"/>
              <a:t>letra</a:t>
            </a:r>
            <a:r>
              <a:rPr lang="en-US" dirty="0"/>
              <a:t>= 'c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else{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==3) </a:t>
            </a:r>
            <a:r>
              <a:rPr lang="en-US" dirty="0" err="1"/>
              <a:t>letra</a:t>
            </a:r>
            <a:r>
              <a:rPr lang="en-US" dirty="0"/>
              <a:t>= 'd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else       </a:t>
            </a:r>
            <a:r>
              <a:rPr lang="en-US" dirty="0" err="1" smtClean="0"/>
              <a:t>letra</a:t>
            </a:r>
            <a:r>
              <a:rPr lang="en-US" dirty="0"/>
              <a:t>= 'e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}}}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795301" y="1239520"/>
            <a:ext cx="4068539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s-ES" dirty="0" smtClean="0"/>
          </a:p>
          <a:p>
            <a:pPr lvl="1"/>
            <a:r>
              <a:rPr lang="es-ES" dirty="0" smtClean="0"/>
              <a:t>Variante 2 con </a:t>
            </a:r>
            <a:r>
              <a:rPr lang="es-ES" dirty="0" err="1" smtClean="0"/>
              <a:t>switch</a:t>
            </a:r>
            <a:endParaRPr lang="es-E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 char </a:t>
            </a:r>
            <a:r>
              <a:rPr lang="en-US" sz="2000" dirty="0" err="1" smtClean="0"/>
              <a:t>letra</a:t>
            </a:r>
            <a:r>
              <a:rPr lang="en-US" sz="2000" dirty="0" smtClean="0"/>
              <a:t>;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=rand()%5;</a:t>
            </a:r>
            <a:br>
              <a:rPr lang="en-US" sz="2000" dirty="0"/>
            </a:br>
            <a:r>
              <a:rPr lang="en-US" sz="2000" dirty="0"/>
              <a:t>    switch(</a:t>
            </a:r>
            <a:r>
              <a:rPr lang="en-US" sz="2000" dirty="0" err="1"/>
              <a:t>i</a:t>
            </a:r>
            <a:r>
              <a:rPr lang="en-US" sz="2000" dirty="0"/>
              <a:t>){</a:t>
            </a:r>
            <a:br>
              <a:rPr lang="en-US" sz="2000" dirty="0"/>
            </a:br>
            <a:r>
              <a:rPr lang="en-US" sz="2000" dirty="0"/>
              <a:t>        case 0:{</a:t>
            </a:r>
            <a:r>
              <a:rPr lang="en-US" sz="2000" dirty="0" err="1" smtClean="0"/>
              <a:t>letra</a:t>
            </a:r>
            <a:r>
              <a:rPr lang="en-US" sz="2000" dirty="0" smtClean="0"/>
              <a:t>= </a:t>
            </a:r>
            <a:r>
              <a:rPr lang="en-US" sz="2000" dirty="0"/>
              <a:t>'a</a:t>
            </a:r>
            <a:r>
              <a:rPr lang="en-US" sz="2000" dirty="0" smtClean="0"/>
              <a:t>';  break;}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case 1:{</a:t>
            </a:r>
            <a:r>
              <a:rPr lang="en-US" sz="2000" dirty="0" err="1"/>
              <a:t>letra</a:t>
            </a:r>
            <a:r>
              <a:rPr lang="en-US" sz="2000" dirty="0"/>
              <a:t>= 'b'; break;}</a:t>
            </a:r>
            <a:br>
              <a:rPr lang="en-US" sz="2000" dirty="0"/>
            </a:br>
            <a:r>
              <a:rPr lang="en-US" sz="2000" dirty="0"/>
              <a:t>        case 2:{</a:t>
            </a:r>
            <a:r>
              <a:rPr lang="en-US" sz="2000" dirty="0" err="1"/>
              <a:t>letra</a:t>
            </a:r>
            <a:r>
              <a:rPr lang="en-US" sz="2000" dirty="0"/>
              <a:t>= 'c'; break;}</a:t>
            </a:r>
            <a:br>
              <a:rPr lang="en-US" sz="2000" dirty="0"/>
            </a:br>
            <a:r>
              <a:rPr lang="en-US" sz="2000" dirty="0"/>
              <a:t>        case 3:{</a:t>
            </a:r>
            <a:r>
              <a:rPr lang="en-US" sz="2000" dirty="0" err="1"/>
              <a:t>letra</a:t>
            </a:r>
            <a:r>
              <a:rPr lang="en-US" sz="2000" dirty="0"/>
              <a:t>= 'd'; break;}</a:t>
            </a:r>
            <a:br>
              <a:rPr lang="en-US" sz="2000" dirty="0"/>
            </a:br>
            <a:r>
              <a:rPr lang="en-US" sz="2000" dirty="0"/>
              <a:t>        default:{</a:t>
            </a:r>
            <a:r>
              <a:rPr lang="en-US" sz="2000" dirty="0" err="1"/>
              <a:t>letra</a:t>
            </a:r>
            <a:r>
              <a:rPr lang="en-US" sz="2000" dirty="0"/>
              <a:t>= e'; break;}    </a:t>
            </a:r>
            <a:br>
              <a:rPr lang="en-US" sz="2000" dirty="0"/>
            </a:br>
            <a:r>
              <a:rPr lang="en-US" sz="2000" dirty="0"/>
              <a:t>    }    </a:t>
            </a:r>
            <a:br>
              <a:rPr lang="en-US" sz="2000" dirty="0"/>
            </a:br>
            <a:endParaRPr lang="es-ES" dirty="0" smtClean="0"/>
          </a:p>
          <a:p>
            <a:pPr lvl="1"/>
            <a:r>
              <a:rPr lang="es-ES" sz="2800" i="1" u="sng" dirty="0" smtClean="0"/>
              <a:t>Nota</a:t>
            </a:r>
            <a:r>
              <a:rPr lang="es-ES" sz="2800" dirty="0" smtClean="0"/>
              <a:t>: buscar en internet cómo funciona </a:t>
            </a:r>
            <a:r>
              <a:rPr lang="es-ES" sz="2800" i="1" dirty="0" err="1" smtClean="0"/>
              <a:t>switch</a:t>
            </a:r>
            <a:endParaRPr lang="es-ES" sz="2800" i="1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052341" y="1280160"/>
            <a:ext cx="4068539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ES" i="1" dirty="0" smtClean="0"/>
              <a:t>Variante 3 con </a:t>
            </a:r>
            <a:r>
              <a:rPr lang="es-ES" i="1" dirty="0"/>
              <a:t>selección aleatoria de un elemento de alfabeto</a:t>
            </a:r>
            <a:endParaRPr lang="es-ES" i="1" dirty="0" smtClean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 </a:t>
            </a:r>
            <a:r>
              <a:rPr lang="es-ES" sz="2000" dirty="0"/>
              <a:t>   </a:t>
            </a:r>
            <a:r>
              <a:rPr lang="es-ES" sz="2000" dirty="0" err="1"/>
              <a:t>char</a:t>
            </a:r>
            <a:r>
              <a:rPr lang="es-ES" sz="2000" dirty="0"/>
              <a:t> alfabeto</a:t>
            </a:r>
            <a:r>
              <a:rPr lang="es-ES" sz="2000" dirty="0" smtClean="0"/>
              <a:t>[]=   {</a:t>
            </a:r>
            <a:r>
              <a:rPr lang="es-ES" sz="2000" dirty="0"/>
              <a:t>'a', 'b', 'c', 'd',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'e',</a:t>
            </a:r>
            <a:r>
              <a:rPr lang="es-ES" sz="2000" dirty="0"/>
              <a:t> 'f', 'g', 'h', 'i'};    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     </a:t>
            </a:r>
            <a:r>
              <a:rPr lang="es-ES" sz="2000" dirty="0" err="1"/>
              <a:t>char</a:t>
            </a:r>
            <a:r>
              <a:rPr lang="es-ES" sz="2000" dirty="0"/>
              <a:t> </a:t>
            </a:r>
            <a:r>
              <a:rPr lang="es-ES" sz="2000" dirty="0" smtClean="0"/>
              <a:t>letra= alfabeto[rand</a:t>
            </a:r>
            <a:r>
              <a:rPr lang="es-ES" sz="2000" dirty="0"/>
              <a:t>()%9];</a:t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322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Resumen de unos métodos de generación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0641"/>
            <a:ext cx="10911673" cy="5186430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rand()%2    ---   genera 0s y 1s</a:t>
            </a:r>
          </a:p>
          <a:p>
            <a:pPr lvl="1"/>
            <a:endParaRPr lang="es-ES" dirty="0" smtClean="0"/>
          </a:p>
          <a:p>
            <a:pPr lvl="1"/>
            <a:r>
              <a:rPr lang="es-ES" dirty="0"/>
              <a:t>rand</a:t>
            </a:r>
            <a:r>
              <a:rPr lang="es-ES" dirty="0" smtClean="0"/>
              <a:t>()%10    </a:t>
            </a:r>
            <a:r>
              <a:rPr lang="es-ES" dirty="0"/>
              <a:t>---   genera </a:t>
            </a:r>
            <a:r>
              <a:rPr lang="es-ES" dirty="0" smtClean="0"/>
              <a:t> valores 0, 1, 2, …, 9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rand()%</a:t>
            </a:r>
            <a:r>
              <a:rPr lang="es-ES" dirty="0" smtClean="0"/>
              <a:t>11 -5   </a:t>
            </a:r>
            <a:r>
              <a:rPr lang="es-ES" dirty="0"/>
              <a:t>---   genera </a:t>
            </a:r>
            <a:r>
              <a:rPr lang="es-ES" dirty="0" err="1" smtClean="0"/>
              <a:t>caulquer</a:t>
            </a:r>
            <a:r>
              <a:rPr lang="es-ES" dirty="0" smtClean="0"/>
              <a:t> de los </a:t>
            </a:r>
            <a:r>
              <a:rPr lang="es-ES" dirty="0"/>
              <a:t>valores </a:t>
            </a:r>
            <a:r>
              <a:rPr lang="es-ES" dirty="0" smtClean="0"/>
              <a:t>-5, -4, -3, …,4, 5</a:t>
            </a:r>
          </a:p>
          <a:p>
            <a:pPr lvl="1"/>
            <a:endParaRPr lang="es-ES" dirty="0" smtClean="0"/>
          </a:p>
          <a:p>
            <a:pPr lvl="1"/>
            <a:r>
              <a:rPr lang="es-ES" dirty="0"/>
              <a:t>min + (</a:t>
            </a:r>
            <a:r>
              <a:rPr lang="es-ES" dirty="0" err="1"/>
              <a:t>max</a:t>
            </a:r>
            <a:r>
              <a:rPr lang="es-ES" dirty="0"/>
              <a:t>-min)* (</a:t>
            </a:r>
            <a:r>
              <a:rPr lang="es-ES" dirty="0" err="1"/>
              <a:t>float</a:t>
            </a:r>
            <a:r>
              <a:rPr lang="es-ES" dirty="0"/>
              <a:t>) rand() / (</a:t>
            </a:r>
            <a:r>
              <a:rPr lang="es-ES" dirty="0" err="1" smtClean="0"/>
              <a:t>float</a:t>
            </a:r>
            <a:r>
              <a:rPr lang="es-ES" dirty="0" smtClean="0"/>
              <a:t>)RAND_MAX    --- genera </a:t>
            </a:r>
            <a:r>
              <a:rPr lang="es-ES" dirty="0"/>
              <a:t>valores en el </a:t>
            </a:r>
            <a:r>
              <a:rPr lang="es-ES" dirty="0" smtClean="0"/>
              <a:t> </a:t>
            </a:r>
          </a:p>
          <a:p>
            <a:pPr marL="457200" lvl="1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          rango </a:t>
            </a:r>
            <a:r>
              <a:rPr lang="es-ES" dirty="0"/>
              <a:t>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]. </a:t>
            </a:r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5492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Ejercicio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0641"/>
            <a:ext cx="10911673" cy="5186430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En </a:t>
            </a:r>
            <a:r>
              <a:rPr lang="es-ES" dirty="0"/>
              <a:t>su programa dividen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 en 20 sub-intervalos de misma longitud. Luego generen 100000 valores aleatorios según el método </a:t>
            </a:r>
            <a:r>
              <a:rPr lang="es-ES" dirty="0" smtClean="0"/>
              <a:t>diapositiva 3 </a:t>
            </a:r>
            <a:r>
              <a:rPr lang="es-ES" dirty="0"/>
              <a:t>para  N=6</a:t>
            </a:r>
            <a:r>
              <a:rPr lang="es-ES"/>
              <a:t>. </a:t>
            </a:r>
            <a:endParaRPr lang="es-ES" smtClean="0"/>
          </a:p>
          <a:p>
            <a:pPr lvl="1"/>
            <a:r>
              <a:rPr lang="es-ES" smtClean="0"/>
              <a:t>Mediante </a:t>
            </a:r>
            <a:r>
              <a:rPr lang="es-ES" dirty="0"/>
              <a:t>elementos de un arreglo de 20 contadores, cuenten cuantas veces  se generaron valores del 1r, 2º , 3º, … 20º sub-intervalo. Imprimen los valores finales acumulados en los 20 contadores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6926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560</Words>
  <Application>Microsoft Office PowerPoint</Application>
  <PresentationFormat>Panorámica</PresentationFormat>
  <Paragraphs>50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</vt:lpstr>
      <vt:lpstr>Generar valores en otro rango y con otra desnsidad de distribución (Extensión a 17_..._17.ppts)</vt:lpstr>
      <vt:lpstr>Generar valores en otro rango y con otra desnsidad de distribución (Extensión a 17_..._17.ppts)  (II)</vt:lpstr>
      <vt:lpstr>Uso de rand para generar símbolos de un alfabeto</vt:lpstr>
      <vt:lpstr>Resumen de unos métodos de generación</vt:lpstr>
      <vt:lpstr>Ejercicio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313</cp:revision>
  <dcterms:created xsi:type="dcterms:W3CDTF">2020-04-14T22:16:00Z</dcterms:created>
  <dcterms:modified xsi:type="dcterms:W3CDTF">2022-11-04T23:46:18Z</dcterms:modified>
</cp:coreProperties>
</file>