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5" r:id="rId3"/>
    <p:sldId id="292" r:id="rId4"/>
    <p:sldId id="294" r:id="rId5"/>
    <p:sldId id="297" r:id="rId6"/>
    <p:sldId id="298"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97" d="100"/>
          <a:sy n="97" d="100"/>
        </p:scale>
        <p:origin x="1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10/28/2022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6652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10/28/2022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2032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10/28/2022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4440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10/28/2022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6435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32DC9A-0721-4C5B-8B71-2131B8C44C3C}" type="datetimeFigureOut">
              <a:rPr lang="en-US" smtClean="0"/>
              <a:t>10/28/2022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374155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632DC9A-0721-4C5B-8B71-2131B8C44C3C}" type="datetimeFigureOut">
              <a:rPr lang="en-US" smtClean="0"/>
              <a:t>10/28/2022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4905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632DC9A-0721-4C5B-8B71-2131B8C44C3C}" type="datetimeFigureOut">
              <a:rPr lang="en-US" smtClean="0"/>
              <a:t>10/28/2022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368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632DC9A-0721-4C5B-8B71-2131B8C44C3C}" type="datetimeFigureOut">
              <a:rPr lang="en-US" smtClean="0"/>
              <a:t>10/28/2022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80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32DC9A-0721-4C5B-8B71-2131B8C44C3C}" type="datetimeFigureOut">
              <a:rPr lang="en-US" smtClean="0"/>
              <a:t>10/28/2022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195457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10/28/2022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700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10/28/2022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7708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2DC9A-0721-4C5B-8B71-2131B8C44C3C}" type="datetimeFigureOut">
              <a:rPr lang="en-US" smtClean="0"/>
              <a:t>10/28/2022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B386-F029-4524-9D68-C0E791CE2C1F}" type="slidenum">
              <a:rPr lang="en-US" smtClean="0"/>
              <a:t>‹Nº›</a:t>
            </a:fld>
            <a:endParaRPr lang="en-US"/>
          </a:p>
        </p:txBody>
      </p:sp>
    </p:spTree>
    <p:extLst>
      <p:ext uri="{BB962C8B-B14F-4D97-AF65-F5344CB8AC3E}">
        <p14:creationId xmlns:p14="http://schemas.microsoft.com/office/powerpoint/2010/main" val="26126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53249"/>
            <a:ext cx="11263085" cy="3174161"/>
          </a:xfrm>
        </p:spPr>
        <p:txBody>
          <a:bodyPr>
            <a:normAutofit fontScale="90000"/>
          </a:bodyPr>
          <a:lstStyle/>
          <a:p>
            <a:r>
              <a:rPr lang="es-MX" sz="3600" b="1" dirty="0"/>
              <a:t>Trimestre:</a:t>
            </a:r>
            <a:r>
              <a:rPr lang="es-MX" sz="3600" dirty="0"/>
              <a:t> 22-O</a:t>
            </a:r>
            <a:br>
              <a:rPr lang="es-MX" sz="3600" dirty="0"/>
            </a:br>
            <a:r>
              <a:rPr lang="es-MX" sz="3600" b="1" dirty="0" err="1"/>
              <a:t>uea</a:t>
            </a:r>
            <a:r>
              <a:rPr lang="es-MX" sz="3600" b="1" dirty="0"/>
              <a:t>:</a:t>
            </a:r>
            <a:r>
              <a:rPr lang="es-MX" sz="3600" dirty="0"/>
              <a:t> Programación Estructurada (1151038)</a:t>
            </a:r>
            <a:br>
              <a:rPr lang="es-MX" sz="3600" dirty="0"/>
            </a:br>
            <a:r>
              <a:rPr lang="es-MX" sz="3600" dirty="0"/>
              <a:t> </a:t>
            </a:r>
            <a:r>
              <a:rPr lang="es-MX" sz="3600" b="1" dirty="0"/>
              <a:t>Grupo</a:t>
            </a:r>
            <a:r>
              <a:rPr lang="es-MX" sz="3600" dirty="0"/>
              <a:t> </a:t>
            </a:r>
            <a:r>
              <a:rPr lang="es-ES" sz="3200" dirty="0"/>
              <a:t>CSI06</a:t>
            </a:r>
            <a:r>
              <a:rPr lang="es-MX" sz="3600" dirty="0"/>
              <a:t>; </a:t>
            </a:r>
            <a:r>
              <a:rPr lang="es-MX" sz="3600" b="1" dirty="0"/>
              <a:t>Horario:</a:t>
            </a:r>
            <a:r>
              <a:rPr lang="es-MX" sz="3600" dirty="0"/>
              <a:t> Lu-Mie-Vie, 11:30—13:00</a:t>
            </a:r>
            <a:r>
              <a:rPr lang="es-MX" sz="3600" dirty="0"/>
              <a:t/>
            </a:r>
            <a:br>
              <a:rPr lang="es-MX" sz="3600" dirty="0"/>
            </a:br>
            <a:r>
              <a:rPr lang="es-MX" sz="3600" dirty="0"/>
              <a:t>Prof. </a:t>
            </a:r>
            <a:r>
              <a:rPr lang="es-MX" sz="3600" dirty="0" err="1"/>
              <a:t>Gueorgi</a:t>
            </a:r>
            <a:r>
              <a:rPr lang="es-MX" sz="3600" dirty="0"/>
              <a:t> </a:t>
            </a:r>
            <a:r>
              <a:rPr lang="es-MX" sz="3600" dirty="0" err="1"/>
              <a:t>Khatchatourov</a:t>
            </a:r>
            <a:r>
              <a:rPr lang="es-MX" sz="3600" dirty="0"/>
              <a:t>, ayudante </a:t>
            </a:r>
            <a:r>
              <a:rPr lang="es-ES" sz="3600" b="1" dirty="0"/>
              <a:t>Carlos </a:t>
            </a:r>
            <a:r>
              <a:rPr lang="es-ES" sz="3600" b="1" dirty="0" err="1"/>
              <a:t>Yoshimar</a:t>
            </a:r>
            <a:r>
              <a:rPr lang="es-ES" sz="3600" b="1" dirty="0"/>
              <a:t> Hernández </a:t>
            </a:r>
            <a:r>
              <a:rPr lang="es-ES" sz="3600" b="1" dirty="0" smtClean="0"/>
              <a:t>Badillo</a:t>
            </a:r>
            <a:r>
              <a:rPr lang="es-MX" sz="3600" dirty="0" smtClean="0">
                <a:latin typeface="Bradley Hand ITC" panose="03070402050302030203" pitchFamily="66" charset="0"/>
              </a:rPr>
              <a:t/>
            </a:r>
            <a:br>
              <a:rPr lang="es-MX" sz="3600" dirty="0" smtClean="0">
                <a:latin typeface="Bradley Hand ITC" panose="03070402050302030203" pitchFamily="66" charset="0"/>
              </a:rPr>
            </a:br>
            <a:r>
              <a:rPr lang="es-MX" sz="3600" dirty="0" smtClean="0">
                <a:latin typeface="Bradley Hand ITC" panose="03070402050302030203" pitchFamily="66" charset="0"/>
              </a:rPr>
              <a:t>Tema</a:t>
            </a:r>
            <a:r>
              <a:rPr lang="es-MX" sz="3600" dirty="0" smtClean="0"/>
              <a:t>: 14 técnicas anteriores para ecuaciones lineal y cuadrática 14</a:t>
            </a:r>
            <a:endParaRPr lang="en-US" sz="3600" dirty="0"/>
          </a:p>
        </p:txBody>
      </p:sp>
      <p:sp>
        <p:nvSpPr>
          <p:cNvPr id="3" name="Subtítulo 2"/>
          <p:cNvSpPr>
            <a:spLocks noGrp="1"/>
          </p:cNvSpPr>
          <p:nvPr>
            <p:ph type="subTitle" idx="1"/>
          </p:nvPr>
        </p:nvSpPr>
        <p:spPr>
          <a:xfrm>
            <a:off x="1004341" y="3547067"/>
            <a:ext cx="10553075" cy="3153535"/>
          </a:xfrm>
        </p:spPr>
        <p:txBody>
          <a:bodyPr>
            <a:normAutofit/>
          </a:bodyPr>
          <a:lstStyle/>
          <a:p>
            <a:endParaRPr lang="en-US" sz="3200" dirty="0" smtClean="0"/>
          </a:p>
          <a:p>
            <a:r>
              <a:rPr lang="es-419" sz="3200" dirty="0" smtClean="0"/>
              <a:t>Resumen de la presentación: </a:t>
            </a:r>
          </a:p>
          <a:p>
            <a:pPr marL="457200" indent="-457200">
              <a:buFont typeface="Arial" panose="020B0604020202020204" pitchFamily="34" charset="0"/>
              <a:buChar char="•"/>
            </a:pPr>
            <a:r>
              <a:rPr lang="es-419" sz="2800" dirty="0" smtClean="0"/>
              <a:t>Código para ejercicio de 11…</a:t>
            </a:r>
            <a:r>
              <a:rPr lang="es-419" sz="2800" dirty="0" err="1" smtClean="0"/>
              <a:t>pptx</a:t>
            </a:r>
            <a:r>
              <a:rPr lang="es-419" sz="2800" dirty="0" smtClean="0"/>
              <a:t> sobre las ecuaciones lineales </a:t>
            </a:r>
          </a:p>
          <a:p>
            <a:pPr marL="457200" indent="-457200">
              <a:buFont typeface="Arial" panose="020B0604020202020204" pitchFamily="34" charset="0"/>
              <a:buChar char="•"/>
            </a:pPr>
            <a:r>
              <a:rPr lang="es-419" sz="2800" dirty="0" smtClean="0"/>
              <a:t>Ejercicio: modificar el código para ecuaciones lineales para las cuadráticas</a:t>
            </a:r>
          </a:p>
          <a:p>
            <a:pPr marL="457200" indent="-457200">
              <a:buFont typeface="Arial" panose="020B0604020202020204" pitchFamily="34" charset="0"/>
              <a:buChar char="•"/>
            </a:pPr>
            <a:r>
              <a:rPr lang="es-419" sz="2800" dirty="0" smtClean="0"/>
              <a:t>Función </a:t>
            </a:r>
            <a:r>
              <a:rPr lang="es-419" sz="2800" dirty="0" err="1" smtClean="0"/>
              <a:t>sqrt</a:t>
            </a:r>
            <a:r>
              <a:rPr lang="es-419" sz="2800" dirty="0" smtClean="0"/>
              <a:t>() para sacar la raíz cuadrada</a:t>
            </a:r>
          </a:p>
        </p:txBody>
      </p:sp>
    </p:spTree>
    <p:extLst>
      <p:ext uri="{BB962C8B-B14F-4D97-AF65-F5344CB8AC3E}">
        <p14:creationId xmlns:p14="http://schemas.microsoft.com/office/powerpoint/2010/main" val="116867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Código para el ejercicio de 11…</a:t>
            </a:r>
            <a:r>
              <a:rPr lang="es-MX" sz="3600" b="1" u="sng" dirty="0" err="1" smtClean="0"/>
              <a:t>pptx</a:t>
            </a:r>
            <a:r>
              <a:rPr lang="es-MX" sz="3600" b="1" u="sng" dirty="0" smtClean="0"/>
              <a:t> sobre </a:t>
            </a:r>
            <a:r>
              <a:rPr lang="es-MX" sz="3600" b="1" u="sng" dirty="0" err="1" smtClean="0"/>
              <a:t>ec</a:t>
            </a:r>
            <a:r>
              <a:rPr lang="es-MX" sz="3600" b="1" u="sng" dirty="0" smtClean="0"/>
              <a:t>. lineales</a:t>
            </a:r>
            <a:endParaRPr lang="es-ES" sz="3600" i="1" dirty="0"/>
          </a:p>
        </p:txBody>
      </p:sp>
      <p:sp>
        <p:nvSpPr>
          <p:cNvPr id="4" name="Marcador de contenido 2"/>
          <p:cNvSpPr txBox="1">
            <a:spLocks/>
          </p:cNvSpPr>
          <p:nvPr/>
        </p:nvSpPr>
        <p:spPr>
          <a:xfrm>
            <a:off x="111652" y="1337871"/>
            <a:ext cx="5755748" cy="5260375"/>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smtClean="0"/>
              <a:t>  #</a:t>
            </a:r>
            <a:r>
              <a:rPr lang="es-ES" sz="2000" dirty="0" err="1" smtClean="0"/>
              <a:t>include</a:t>
            </a:r>
            <a:r>
              <a:rPr lang="es-ES" sz="2000" dirty="0" smtClean="0"/>
              <a:t> "</a:t>
            </a:r>
            <a:r>
              <a:rPr lang="es-ES" sz="2000" dirty="0" err="1" smtClean="0"/>
              <a:t>stdafx.h</a:t>
            </a:r>
            <a:r>
              <a:rPr lang="es-ES" sz="2000" dirty="0" smtClean="0"/>
              <a:t>" </a:t>
            </a:r>
          </a:p>
          <a:p>
            <a:pPr marL="0" indent="0">
              <a:buFont typeface="Arial" panose="020B0604020202020204" pitchFamily="34" charset="0"/>
              <a:buNone/>
            </a:pPr>
            <a:r>
              <a:rPr lang="en-US" sz="2000" dirty="0" smtClean="0"/>
              <a:t>  </a:t>
            </a:r>
            <a:r>
              <a:rPr lang="en-US" sz="2000" dirty="0" err="1" smtClean="0"/>
              <a:t>int</a:t>
            </a:r>
            <a:r>
              <a:rPr lang="en-US" sz="2000" dirty="0" smtClean="0"/>
              <a:t> main()</a:t>
            </a:r>
            <a:endParaRPr lang="es-ES" sz="2000" dirty="0" smtClean="0"/>
          </a:p>
          <a:p>
            <a:pPr marL="0" indent="0">
              <a:lnSpc>
                <a:spcPct val="120000"/>
              </a:lnSpc>
              <a:spcBef>
                <a:spcPts val="0"/>
              </a:spcBef>
              <a:buNone/>
            </a:pPr>
            <a:r>
              <a:rPr lang="es-ES" sz="2000" dirty="0"/>
              <a:t>   </a:t>
            </a:r>
            <a:r>
              <a:rPr lang="es-ES" sz="2000" dirty="0" smtClean="0"/>
              <a:t>{    </a:t>
            </a:r>
            <a:r>
              <a:rPr lang="es-ES" sz="2000" dirty="0" err="1" smtClean="0"/>
              <a:t>float</a:t>
            </a:r>
            <a:r>
              <a:rPr lang="es-ES" sz="2000" dirty="0" smtClean="0"/>
              <a:t> </a:t>
            </a:r>
            <a:r>
              <a:rPr lang="es-ES" sz="2000" dirty="0"/>
              <a:t>x, </a:t>
            </a:r>
            <a:r>
              <a:rPr lang="es-ES" sz="2000" dirty="0" err="1"/>
              <a:t>c,a,b,va_a</a:t>
            </a:r>
            <a:r>
              <a:rPr lang="es-ES" sz="2000" dirty="0"/>
              <a:t>, </a:t>
            </a:r>
            <a:r>
              <a:rPr lang="es-ES" sz="2000" dirty="0" err="1"/>
              <a:t>va_c_b</a:t>
            </a:r>
            <a:r>
              <a:rPr lang="es-ES" sz="2000" dirty="0"/>
              <a:t>, u=100000.f;</a:t>
            </a:r>
          </a:p>
          <a:p>
            <a:pPr marL="0" indent="0">
              <a:lnSpc>
                <a:spcPct val="120000"/>
              </a:lnSpc>
              <a:spcBef>
                <a:spcPts val="0"/>
              </a:spcBef>
              <a:buNone/>
            </a:pPr>
            <a:r>
              <a:rPr lang="es-ES" sz="2000" dirty="0" smtClean="0"/>
              <a:t>        </a:t>
            </a:r>
            <a:r>
              <a:rPr lang="es-ES" sz="2000" dirty="0" err="1" smtClean="0"/>
              <a:t>char</a:t>
            </a:r>
            <a:r>
              <a:rPr lang="es-ES" sz="2000" dirty="0" smtClean="0"/>
              <a:t> </a:t>
            </a:r>
            <a:r>
              <a:rPr lang="es-ES" sz="2000" dirty="0"/>
              <a:t>control;</a:t>
            </a:r>
          </a:p>
          <a:p>
            <a:pPr marL="0" indent="0">
              <a:lnSpc>
                <a:spcPct val="120000"/>
              </a:lnSpc>
              <a:spcBef>
                <a:spcPts val="0"/>
              </a:spcBef>
              <a:buNone/>
            </a:pPr>
            <a:r>
              <a:rPr lang="es-ES" sz="2000" dirty="0" smtClean="0"/>
              <a:t>        do{  //             </a:t>
            </a:r>
            <a:r>
              <a:rPr lang="es-ES" sz="2000" dirty="0" smtClean="0">
                <a:sym typeface="Wingdings" panose="05000000000000000000" pitchFamily="2" charset="2"/>
              </a:rPr>
              <a:t> inicio del ciclo</a:t>
            </a:r>
            <a:endParaRPr lang="es-ES" sz="2000" dirty="0"/>
          </a:p>
          <a:p>
            <a:pPr marL="0" indent="0">
              <a:lnSpc>
                <a:spcPct val="120000"/>
              </a:lnSpc>
              <a:spcBef>
                <a:spcPts val="0"/>
              </a:spcBef>
              <a:buNone/>
            </a:pPr>
            <a:r>
              <a:rPr lang="es-ES" sz="2000" dirty="0" smtClean="0"/>
              <a:t>        </a:t>
            </a:r>
            <a:r>
              <a:rPr lang="es-ES" sz="2000" dirty="0" err="1"/>
              <a:t>printf</a:t>
            </a:r>
            <a:r>
              <a:rPr lang="es-ES" sz="2000" dirty="0"/>
              <a:t>(" dame valor de a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&amp;a);</a:t>
            </a:r>
          </a:p>
          <a:p>
            <a:pPr marL="0" indent="0">
              <a:lnSpc>
                <a:spcPct val="120000"/>
              </a:lnSpc>
              <a:spcBef>
                <a:spcPts val="0"/>
              </a:spcBef>
              <a:buNone/>
            </a:pPr>
            <a:r>
              <a:rPr lang="es-ES" sz="2000" dirty="0"/>
              <a:t>    </a:t>
            </a:r>
            <a:r>
              <a:rPr lang="es-ES" sz="2000" dirty="0" smtClean="0"/>
              <a:t>    </a:t>
            </a:r>
            <a:r>
              <a:rPr lang="es-ES" sz="2000" dirty="0" err="1" smtClean="0"/>
              <a:t>printf</a:t>
            </a:r>
            <a:r>
              <a:rPr lang="es-ES" sz="2000" dirty="0"/>
              <a:t>(" dame valor de b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&amp;b);</a:t>
            </a:r>
          </a:p>
          <a:p>
            <a:pPr marL="0" indent="0">
              <a:lnSpc>
                <a:spcPct val="120000"/>
              </a:lnSpc>
              <a:spcBef>
                <a:spcPts val="0"/>
              </a:spcBef>
              <a:buNone/>
            </a:pPr>
            <a:r>
              <a:rPr lang="es-ES" sz="2000" dirty="0"/>
              <a:t>    </a:t>
            </a:r>
            <a:r>
              <a:rPr lang="es-ES" sz="2000" dirty="0" smtClean="0"/>
              <a:t>    </a:t>
            </a:r>
            <a:r>
              <a:rPr lang="es-ES" sz="2000" dirty="0" err="1" smtClean="0"/>
              <a:t>printf</a:t>
            </a:r>
            <a:r>
              <a:rPr lang="es-ES" sz="2000" dirty="0"/>
              <a:t>(" dame valor de c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&amp;c</a:t>
            </a:r>
            <a:r>
              <a:rPr lang="es-ES" sz="2000" dirty="0" smtClean="0"/>
              <a:t>);</a:t>
            </a:r>
          </a:p>
          <a:p>
            <a:pPr marL="0" indent="0">
              <a:lnSpc>
                <a:spcPct val="120000"/>
              </a:lnSpc>
              <a:spcBef>
                <a:spcPts val="0"/>
              </a:spcBef>
              <a:buNone/>
            </a:pPr>
            <a:endParaRPr lang="es-ES" sz="2000" dirty="0"/>
          </a:p>
          <a:p>
            <a:pPr marL="0" indent="0">
              <a:lnSpc>
                <a:spcPct val="120000"/>
              </a:lnSpc>
              <a:spcBef>
                <a:spcPts val="0"/>
              </a:spcBef>
              <a:buNone/>
            </a:pPr>
            <a:r>
              <a:rPr lang="es-ES" sz="2000" dirty="0" smtClean="0"/>
              <a:t>        </a:t>
            </a:r>
            <a:r>
              <a:rPr lang="es-ES" sz="2000" dirty="0" err="1"/>
              <a:t>va_a</a:t>
            </a:r>
            <a:r>
              <a:rPr lang="es-ES" sz="2000" dirty="0"/>
              <a:t>=a; </a:t>
            </a:r>
            <a:r>
              <a:rPr lang="es-ES" sz="2000" dirty="0" smtClean="0"/>
              <a:t>//</a:t>
            </a:r>
            <a:r>
              <a:rPr lang="es-ES" sz="2000" dirty="0" err="1" smtClean="0"/>
              <a:t>va_a</a:t>
            </a:r>
            <a:r>
              <a:rPr lang="es-ES" sz="2000" dirty="0" smtClean="0"/>
              <a:t> representa valor </a:t>
            </a:r>
            <a:r>
              <a:rPr lang="es-ES" sz="2000" dirty="0"/>
              <a:t>absoluto de a</a:t>
            </a:r>
          </a:p>
          <a:p>
            <a:pPr marL="0" indent="0">
              <a:lnSpc>
                <a:spcPct val="120000"/>
              </a:lnSpc>
              <a:spcBef>
                <a:spcPts val="0"/>
              </a:spcBef>
              <a:buNone/>
            </a:pPr>
            <a:r>
              <a:rPr lang="es-ES" sz="2000" dirty="0" smtClean="0"/>
              <a:t>             </a:t>
            </a:r>
            <a:r>
              <a:rPr lang="es-ES" sz="2000" dirty="0" err="1"/>
              <a:t>if</a:t>
            </a:r>
            <a:r>
              <a:rPr lang="es-ES" sz="2000" dirty="0"/>
              <a:t>(a&lt;0.f)</a:t>
            </a:r>
          </a:p>
          <a:p>
            <a:pPr marL="0" indent="0">
              <a:lnSpc>
                <a:spcPct val="120000"/>
              </a:lnSpc>
              <a:spcBef>
                <a:spcPts val="0"/>
              </a:spcBef>
              <a:buNone/>
            </a:pPr>
            <a:r>
              <a:rPr lang="es-ES" sz="2000" dirty="0"/>
              <a:t>        </a:t>
            </a:r>
            <a:r>
              <a:rPr lang="es-ES" sz="2000" dirty="0" err="1"/>
              <a:t>va_a</a:t>
            </a:r>
            <a:r>
              <a:rPr lang="es-ES" sz="2000" dirty="0"/>
              <a:t>=-a</a:t>
            </a:r>
            <a:r>
              <a:rPr lang="es-ES" sz="2000" dirty="0" smtClean="0"/>
              <a:t>;</a:t>
            </a:r>
          </a:p>
          <a:p>
            <a:pPr marL="0" indent="0">
              <a:buFont typeface="Arial" panose="020B0604020202020204" pitchFamily="34" charset="0"/>
              <a:buNone/>
            </a:pPr>
            <a:r>
              <a:rPr lang="es-MX" dirty="0" smtClean="0"/>
              <a:t>//</a:t>
            </a:r>
            <a:r>
              <a:rPr lang="es-ES" dirty="0" smtClean="0"/>
              <a:t>continuación -&gt;</a:t>
            </a:r>
            <a:endParaRPr lang="es-419" dirty="0" smtClean="0"/>
          </a:p>
        </p:txBody>
      </p:sp>
      <p:sp>
        <p:nvSpPr>
          <p:cNvPr id="5" name="Marcador de contenido 2"/>
          <p:cNvSpPr txBox="1">
            <a:spLocks/>
          </p:cNvSpPr>
          <p:nvPr/>
        </p:nvSpPr>
        <p:spPr>
          <a:xfrm>
            <a:off x="6134100" y="1337872"/>
            <a:ext cx="5662665" cy="5260376"/>
          </a:xfrm>
          <a:prstGeom prst="rect">
            <a:avLst/>
          </a:prstGeom>
          <a:ln>
            <a:solidFill>
              <a:schemeClr val="accent1"/>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dirty="0" smtClean="0"/>
              <a:t> // &lt;- inicio del código</a:t>
            </a:r>
          </a:p>
          <a:p>
            <a:pPr marL="0" indent="0">
              <a:buNone/>
            </a:pPr>
            <a:r>
              <a:rPr lang="es-MX" sz="2200" dirty="0"/>
              <a:t> </a:t>
            </a:r>
            <a:r>
              <a:rPr lang="es-MX" sz="2200" dirty="0" smtClean="0"/>
              <a:t> </a:t>
            </a:r>
            <a:r>
              <a:rPr lang="pt-BR" sz="2200" dirty="0" smtClean="0"/>
              <a:t> </a:t>
            </a:r>
            <a:r>
              <a:rPr lang="pt-BR" sz="2200" dirty="0" err="1"/>
              <a:t>va_c_b</a:t>
            </a:r>
            <a:r>
              <a:rPr lang="pt-BR" sz="2200" dirty="0"/>
              <a:t>=c-b; </a:t>
            </a:r>
            <a:r>
              <a:rPr lang="pt-BR" sz="2200" dirty="0" smtClean="0"/>
              <a:t>//</a:t>
            </a:r>
            <a:r>
              <a:rPr lang="pt-BR" sz="2200" dirty="0" err="1" smtClean="0"/>
              <a:t>va_c_b</a:t>
            </a:r>
            <a:r>
              <a:rPr lang="pt-BR" sz="2200" dirty="0" smtClean="0"/>
              <a:t> es valor </a:t>
            </a:r>
            <a:r>
              <a:rPr lang="pt-BR" sz="2200" dirty="0"/>
              <a:t>absoluto de </a:t>
            </a:r>
            <a:r>
              <a:rPr lang="pt-BR" sz="2200" dirty="0" smtClean="0"/>
              <a:t>c-b</a:t>
            </a:r>
          </a:p>
          <a:p>
            <a:pPr marL="0" indent="0">
              <a:buNone/>
            </a:pPr>
            <a:r>
              <a:rPr lang="pt-BR" sz="2200" dirty="0"/>
              <a:t> </a:t>
            </a:r>
            <a:r>
              <a:rPr lang="pt-BR" sz="2200" dirty="0" smtClean="0"/>
              <a:t>  </a:t>
            </a:r>
            <a:r>
              <a:rPr lang="pt-BR" sz="2200" dirty="0" err="1" smtClean="0"/>
              <a:t>if</a:t>
            </a:r>
            <a:r>
              <a:rPr lang="pt-BR" sz="2200" dirty="0" smtClean="0"/>
              <a:t>(c-b&lt;0.f) </a:t>
            </a:r>
          </a:p>
          <a:p>
            <a:pPr marL="0" indent="0">
              <a:buNone/>
            </a:pPr>
            <a:r>
              <a:rPr lang="pt-BR" sz="2200" dirty="0" smtClean="0"/>
              <a:t>       </a:t>
            </a:r>
            <a:r>
              <a:rPr lang="pt-BR" sz="2200" dirty="0" err="1"/>
              <a:t>va_c_b</a:t>
            </a:r>
            <a:r>
              <a:rPr lang="pt-BR" sz="2200" dirty="0"/>
              <a:t>=-</a:t>
            </a:r>
            <a:r>
              <a:rPr lang="pt-BR" sz="2200" dirty="0" err="1"/>
              <a:t>c+b</a:t>
            </a:r>
            <a:r>
              <a:rPr lang="pt-BR" sz="2200" dirty="0" smtClean="0"/>
              <a:t>;</a:t>
            </a:r>
          </a:p>
          <a:p>
            <a:pPr marL="0" indent="0">
              <a:buNone/>
            </a:pPr>
            <a:r>
              <a:rPr lang="pt-BR" sz="2200" dirty="0" smtClean="0"/>
              <a:t>//</a:t>
            </a:r>
            <a:r>
              <a:rPr lang="pt-BR" sz="2200" dirty="0"/>
              <a:t>se </a:t>
            </a:r>
            <a:r>
              <a:rPr lang="pt-BR" sz="2200" dirty="0" err="1"/>
              <a:t>puede</a:t>
            </a:r>
            <a:r>
              <a:rPr lang="pt-BR" sz="2200" dirty="0"/>
              <a:t> resolver </a:t>
            </a:r>
            <a:r>
              <a:rPr lang="pt-BR" sz="2200" dirty="0" err="1"/>
              <a:t>ecuacion</a:t>
            </a:r>
            <a:r>
              <a:rPr lang="pt-BR" sz="2200" dirty="0"/>
              <a:t> c=</a:t>
            </a:r>
            <a:r>
              <a:rPr lang="pt-BR" sz="2200" dirty="0" err="1"/>
              <a:t>ax+b</a:t>
            </a:r>
            <a:r>
              <a:rPr lang="pt-BR" sz="2200" dirty="0" smtClean="0"/>
              <a:t>?   </a:t>
            </a:r>
          </a:p>
          <a:p>
            <a:pPr marL="0" indent="0">
              <a:buNone/>
            </a:pPr>
            <a:r>
              <a:rPr lang="pt-BR" sz="2200" dirty="0"/>
              <a:t> </a:t>
            </a:r>
            <a:r>
              <a:rPr lang="pt-BR" sz="2200" dirty="0" smtClean="0"/>
              <a:t>  </a:t>
            </a:r>
            <a:r>
              <a:rPr lang="pt-BR" sz="2200" dirty="0" err="1" smtClean="0"/>
              <a:t>if</a:t>
            </a:r>
            <a:r>
              <a:rPr lang="pt-BR" sz="2200" dirty="0" smtClean="0"/>
              <a:t>(u*</a:t>
            </a:r>
            <a:r>
              <a:rPr lang="pt-BR" sz="2200" dirty="0" err="1" smtClean="0"/>
              <a:t>va_a</a:t>
            </a:r>
            <a:r>
              <a:rPr lang="pt-BR" sz="2200" dirty="0" smtClean="0"/>
              <a:t>&lt;</a:t>
            </a:r>
            <a:r>
              <a:rPr lang="pt-BR" sz="2200" dirty="0" err="1" smtClean="0"/>
              <a:t>va_c_b</a:t>
            </a:r>
            <a:r>
              <a:rPr lang="pt-BR" sz="2200" dirty="0" smtClean="0"/>
              <a:t>)</a:t>
            </a:r>
          </a:p>
          <a:p>
            <a:pPr marL="0" indent="0">
              <a:buNone/>
            </a:pPr>
            <a:r>
              <a:rPr lang="pt-BR" sz="2200" dirty="0"/>
              <a:t> </a:t>
            </a:r>
            <a:r>
              <a:rPr lang="pt-BR" sz="2200" dirty="0" smtClean="0"/>
              <a:t>       </a:t>
            </a:r>
            <a:r>
              <a:rPr lang="pt-BR" sz="2200" dirty="0" err="1" smtClean="0"/>
              <a:t>printf</a:t>
            </a:r>
            <a:r>
              <a:rPr lang="pt-BR" sz="2200" dirty="0"/>
              <a:t>(" no se </a:t>
            </a:r>
            <a:r>
              <a:rPr lang="pt-BR" sz="2200" dirty="0" err="1"/>
              <a:t>puede</a:t>
            </a:r>
            <a:r>
              <a:rPr lang="pt-BR" sz="2200" dirty="0"/>
              <a:t> resolver </a:t>
            </a:r>
            <a:r>
              <a:rPr lang="pt-BR" sz="2200" dirty="0" err="1"/>
              <a:t>ecuacion</a:t>
            </a:r>
            <a:r>
              <a:rPr lang="pt-BR" sz="2200" dirty="0"/>
              <a:t>  c=</a:t>
            </a:r>
            <a:r>
              <a:rPr lang="pt-BR" sz="2200" dirty="0" err="1"/>
              <a:t>ax+b</a:t>
            </a:r>
            <a:r>
              <a:rPr lang="pt-BR" sz="2200" dirty="0"/>
              <a:t>\n</a:t>
            </a:r>
            <a:r>
              <a:rPr lang="pt-BR" sz="2200" dirty="0" smtClean="0"/>
              <a:t>");</a:t>
            </a:r>
          </a:p>
          <a:p>
            <a:pPr marL="0" indent="0">
              <a:buNone/>
            </a:pPr>
            <a:r>
              <a:rPr lang="pt-BR" sz="2200" dirty="0"/>
              <a:t> </a:t>
            </a:r>
            <a:r>
              <a:rPr lang="pt-BR" sz="2200" dirty="0" smtClean="0"/>
              <a:t>  </a:t>
            </a:r>
            <a:r>
              <a:rPr lang="pt-BR" sz="2200" dirty="0" err="1" smtClean="0"/>
              <a:t>else</a:t>
            </a:r>
            <a:endParaRPr lang="pt-BR" sz="2200" dirty="0" smtClean="0"/>
          </a:p>
          <a:p>
            <a:pPr marL="0" indent="0">
              <a:buNone/>
            </a:pPr>
            <a:r>
              <a:rPr lang="pt-BR" sz="2200" dirty="0" smtClean="0"/>
              <a:t>      </a:t>
            </a:r>
            <a:r>
              <a:rPr lang="pt-BR" sz="1900" dirty="0" err="1"/>
              <a:t>printf</a:t>
            </a:r>
            <a:r>
              <a:rPr lang="pt-BR" sz="1900" dirty="0" smtClean="0"/>
              <a:t>("para </a:t>
            </a:r>
            <a:r>
              <a:rPr lang="pt-BR" sz="1900" dirty="0"/>
              <a:t>%g=%</a:t>
            </a:r>
            <a:r>
              <a:rPr lang="pt-BR" sz="1900" dirty="0" err="1"/>
              <a:t>gx</a:t>
            </a:r>
            <a:r>
              <a:rPr lang="pt-BR" sz="1900" dirty="0"/>
              <a:t>+%g,  x es %g \n", c, a, b, (c-b)/a</a:t>
            </a:r>
            <a:r>
              <a:rPr lang="pt-BR" sz="1900" dirty="0" smtClean="0"/>
              <a:t>);</a:t>
            </a:r>
          </a:p>
          <a:p>
            <a:pPr marL="0" indent="0">
              <a:buNone/>
            </a:pPr>
            <a:r>
              <a:rPr lang="pt-BR" sz="2200" dirty="0" smtClean="0"/>
              <a:t>    </a:t>
            </a:r>
            <a:r>
              <a:rPr lang="pt-BR" sz="1900" dirty="0" err="1"/>
              <a:t>printf</a:t>
            </a:r>
            <a:r>
              <a:rPr lang="pt-BR" sz="1900" dirty="0"/>
              <a:t>("oprimes una tecla diferente de 't' para continuar\n</a:t>
            </a:r>
            <a:r>
              <a:rPr lang="pt-BR" sz="1900" dirty="0" smtClean="0"/>
              <a:t>");</a:t>
            </a:r>
          </a:p>
          <a:p>
            <a:pPr marL="0" indent="0">
              <a:buNone/>
            </a:pPr>
            <a:r>
              <a:rPr lang="pt-BR" sz="1900" dirty="0"/>
              <a:t> </a:t>
            </a:r>
            <a:r>
              <a:rPr lang="pt-BR" sz="1900" dirty="0" smtClean="0"/>
              <a:t>    </a:t>
            </a:r>
            <a:r>
              <a:rPr lang="pt-BR" sz="2200" dirty="0" err="1" smtClean="0"/>
              <a:t>printf</a:t>
            </a:r>
            <a:r>
              <a:rPr lang="pt-BR" sz="2200" dirty="0"/>
              <a:t>("oprimes 't' para terminar\n</a:t>
            </a:r>
            <a:r>
              <a:rPr lang="pt-BR" sz="2200" dirty="0" smtClean="0"/>
              <a:t>");   </a:t>
            </a:r>
          </a:p>
          <a:p>
            <a:pPr marL="0" indent="0">
              <a:buNone/>
            </a:pPr>
            <a:r>
              <a:rPr lang="pt-BR" sz="2200" dirty="0"/>
              <a:t> </a:t>
            </a:r>
            <a:r>
              <a:rPr lang="pt-BR" sz="2200" dirty="0" smtClean="0"/>
              <a:t>   </a:t>
            </a:r>
            <a:r>
              <a:rPr lang="pt-BR" sz="2200" dirty="0" err="1" smtClean="0"/>
              <a:t>control</a:t>
            </a:r>
            <a:r>
              <a:rPr lang="pt-BR" sz="2200" dirty="0" smtClean="0"/>
              <a:t>=</a:t>
            </a:r>
            <a:r>
              <a:rPr lang="pt-BR" sz="2200" dirty="0" err="1" smtClean="0"/>
              <a:t>getch</a:t>
            </a:r>
            <a:r>
              <a:rPr lang="pt-BR" sz="2200" dirty="0" smtClean="0"/>
              <a:t>();</a:t>
            </a:r>
          </a:p>
          <a:p>
            <a:pPr marL="0" indent="0">
              <a:buNone/>
            </a:pPr>
            <a:r>
              <a:rPr lang="pt-BR" sz="2200" dirty="0"/>
              <a:t> </a:t>
            </a:r>
            <a:r>
              <a:rPr lang="pt-BR" sz="2200" dirty="0" smtClean="0"/>
              <a:t> }</a:t>
            </a:r>
            <a:r>
              <a:rPr lang="pt-BR" sz="2200" dirty="0" err="1"/>
              <a:t>while</a:t>
            </a:r>
            <a:r>
              <a:rPr lang="pt-BR" sz="2200" dirty="0"/>
              <a:t>(</a:t>
            </a:r>
            <a:r>
              <a:rPr lang="pt-BR" sz="2200" dirty="0" err="1"/>
              <a:t>control</a:t>
            </a:r>
            <a:r>
              <a:rPr lang="pt-BR" sz="2200" dirty="0"/>
              <a:t> != 't</a:t>
            </a:r>
            <a:r>
              <a:rPr lang="pt-BR" sz="2200" dirty="0" smtClean="0"/>
              <a:t>'); </a:t>
            </a:r>
            <a:r>
              <a:rPr lang="es-ES" sz="2400" dirty="0"/>
              <a:t>//             </a:t>
            </a:r>
            <a:r>
              <a:rPr lang="es-ES" sz="2400" dirty="0">
                <a:sym typeface="Wingdings" panose="05000000000000000000" pitchFamily="2" charset="2"/>
              </a:rPr>
              <a:t> </a:t>
            </a:r>
            <a:r>
              <a:rPr lang="es-ES" sz="2400" dirty="0" smtClean="0">
                <a:sym typeface="Wingdings" panose="05000000000000000000" pitchFamily="2" charset="2"/>
              </a:rPr>
              <a:t>fin </a:t>
            </a:r>
            <a:r>
              <a:rPr lang="es-ES" sz="2400" dirty="0">
                <a:sym typeface="Wingdings" panose="05000000000000000000" pitchFamily="2" charset="2"/>
              </a:rPr>
              <a:t>del </a:t>
            </a:r>
            <a:r>
              <a:rPr lang="es-ES" sz="2400" dirty="0" smtClean="0">
                <a:sym typeface="Wingdings" panose="05000000000000000000" pitchFamily="2" charset="2"/>
              </a:rPr>
              <a:t>ciclo</a:t>
            </a:r>
            <a:endParaRPr lang="pt-BR" sz="2200" dirty="0" smtClean="0"/>
          </a:p>
          <a:p>
            <a:pPr marL="0" indent="0">
              <a:buNone/>
            </a:pPr>
            <a:endParaRPr lang="pt-BR" sz="2200" dirty="0" smtClean="0"/>
          </a:p>
          <a:p>
            <a:pPr marL="0" indent="0">
              <a:buNone/>
            </a:pPr>
            <a:r>
              <a:rPr lang="pt-BR" sz="2200" dirty="0"/>
              <a:t> </a:t>
            </a:r>
            <a:r>
              <a:rPr lang="es-ES" sz="2200" dirty="0" smtClean="0"/>
              <a:t> </a:t>
            </a:r>
            <a:r>
              <a:rPr lang="pt-BR" sz="2200" dirty="0" err="1" smtClean="0"/>
              <a:t>return</a:t>
            </a:r>
            <a:r>
              <a:rPr lang="pt-BR" sz="2200" dirty="0" smtClean="0"/>
              <a:t> </a:t>
            </a:r>
            <a:r>
              <a:rPr lang="pt-BR" sz="2200" dirty="0"/>
              <a:t>0</a:t>
            </a:r>
            <a:r>
              <a:rPr lang="pt-BR" sz="2200" dirty="0" smtClean="0"/>
              <a:t>;</a:t>
            </a:r>
            <a:endParaRPr lang="es-MX" sz="2200" dirty="0"/>
          </a:p>
          <a:p>
            <a:pPr marL="0" indent="0">
              <a:buNone/>
            </a:pPr>
            <a:r>
              <a:rPr lang="es-ES" dirty="0" smtClean="0"/>
              <a:t>}</a:t>
            </a:r>
          </a:p>
        </p:txBody>
      </p:sp>
    </p:spTree>
    <p:extLst>
      <p:ext uri="{BB962C8B-B14F-4D97-AF65-F5344CB8AC3E}">
        <p14:creationId xmlns:p14="http://schemas.microsoft.com/office/powerpoint/2010/main" val="86087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419" sz="3600" dirty="0" smtClean="0"/>
              <a:t>Notas al código de la diapositiva anterior</a:t>
            </a:r>
            <a:endParaRPr lang="es-419" sz="3600" i="1" dirty="0"/>
          </a:p>
        </p:txBody>
      </p:sp>
      <p:sp>
        <p:nvSpPr>
          <p:cNvPr id="5" name="Marcador de contenido 2"/>
          <p:cNvSpPr>
            <a:spLocks noGrp="1"/>
          </p:cNvSpPr>
          <p:nvPr>
            <p:ph idx="1"/>
          </p:nvPr>
        </p:nvSpPr>
        <p:spPr>
          <a:xfrm>
            <a:off x="442127" y="834013"/>
            <a:ext cx="10911673" cy="5764235"/>
          </a:xfrm>
        </p:spPr>
        <p:txBody>
          <a:bodyPr>
            <a:normAutofit lnSpcReduction="10000"/>
          </a:bodyPr>
          <a:lstStyle/>
          <a:p>
            <a:endParaRPr lang="es-419" dirty="0" smtClean="0">
              <a:latin typeface="Arial" panose="020B0604020202020204" pitchFamily="34" charset="0"/>
              <a:cs typeface="Arial" panose="020B0604020202020204" pitchFamily="34" charset="0"/>
            </a:endParaRPr>
          </a:p>
          <a:p>
            <a:pPr lvl="0"/>
            <a:r>
              <a:rPr lang="es-419" dirty="0" smtClean="0"/>
              <a:t>Intenten leer y comprender el código y asociarlo con las especificaciones escritos en la última diapositiva de 11…</a:t>
            </a:r>
            <a:r>
              <a:rPr lang="es-419" dirty="0" err="1" smtClean="0"/>
              <a:t>pptx</a:t>
            </a:r>
            <a:endParaRPr lang="es-419" dirty="0" smtClean="0"/>
          </a:p>
          <a:p>
            <a:pPr lvl="0"/>
            <a:r>
              <a:rPr lang="es-419" dirty="0" smtClean="0">
                <a:effectLst/>
              </a:rPr>
              <a:t>En particular:  identifiquen el papel de cada variable y cada instrucción en el marco de las especificaciones  </a:t>
            </a:r>
          </a:p>
          <a:p>
            <a:pPr lvl="0"/>
            <a:r>
              <a:rPr lang="es-419" dirty="0" smtClean="0"/>
              <a:t>Tomen en cuenta que la variable </a:t>
            </a:r>
            <a:r>
              <a:rPr lang="es-419" i="1" dirty="0" smtClean="0"/>
              <a:t>u</a:t>
            </a:r>
            <a:r>
              <a:rPr lang="es-419" dirty="0" smtClean="0"/>
              <a:t> se inicializa con valor </a:t>
            </a:r>
            <a:r>
              <a:rPr lang="es-ES" dirty="0" smtClean="0"/>
              <a:t>100000.f y luego se usa una sola vez en el código. El valor de 100000.f fue escogido de manera intuitiva. A través de este valor, en la condición donde se usa variable </a:t>
            </a:r>
            <a:r>
              <a:rPr lang="es-ES" i="1" dirty="0" smtClean="0"/>
              <a:t>u</a:t>
            </a:r>
            <a:r>
              <a:rPr lang="es-ES" dirty="0" smtClean="0"/>
              <a:t>, se realiza separación de las situaciones con </a:t>
            </a:r>
            <a:r>
              <a:rPr lang="es-ES" dirty="0"/>
              <a:t>|a|</a:t>
            </a:r>
            <a:r>
              <a:rPr lang="es-ES" dirty="0" smtClean="0"/>
              <a:t> “demasiado pequeño” respecto </a:t>
            </a:r>
            <a:r>
              <a:rPr lang="es-419" dirty="0"/>
              <a:t>|c-b</a:t>
            </a:r>
            <a:r>
              <a:rPr lang="es-419" dirty="0" smtClean="0"/>
              <a:t>|, de las situaciones contrarias.  </a:t>
            </a:r>
          </a:p>
          <a:p>
            <a:pPr lvl="0"/>
            <a:r>
              <a:rPr lang="es-419" dirty="0" smtClean="0">
                <a:effectLst/>
              </a:rPr>
              <a:t>Implementación del dialogo con el operador usa variable </a:t>
            </a:r>
            <a:r>
              <a:rPr lang="es-419" i="1" dirty="0" smtClean="0">
                <a:effectLst/>
              </a:rPr>
              <a:t>control</a:t>
            </a:r>
            <a:r>
              <a:rPr lang="es-419" dirty="0" smtClean="0">
                <a:effectLst/>
              </a:rPr>
              <a:t> y es similar al ejercicio de las diapositivas 5 y 6 de 11….pptx</a:t>
            </a:r>
          </a:p>
          <a:p>
            <a:pPr lvl="0"/>
            <a:r>
              <a:rPr lang="es-419" dirty="0" smtClean="0"/>
              <a:t>Ejecuten este código con para varias triples {</a:t>
            </a:r>
            <a:r>
              <a:rPr lang="es-419" dirty="0" err="1" smtClean="0"/>
              <a:t>a,b,c</a:t>
            </a:r>
            <a:r>
              <a:rPr lang="es-419" dirty="0" smtClean="0"/>
              <a:t>}, inclusive con aquellos cuando no hay solución de la ecuación lineal</a:t>
            </a:r>
            <a:endParaRPr lang="es-419" dirty="0" smtClean="0">
              <a:effectLst/>
            </a:endParaRPr>
          </a:p>
        </p:txBody>
      </p:sp>
    </p:spTree>
    <p:extLst>
      <p:ext uri="{BB962C8B-B14F-4D97-AF65-F5344CB8AC3E}">
        <p14:creationId xmlns:p14="http://schemas.microsoft.com/office/powerpoint/2010/main" val="421636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fontScale="90000"/>
          </a:bodyPr>
          <a:lstStyle/>
          <a:p>
            <a:r>
              <a:rPr lang="es-MX" sz="3600" b="1" dirty="0" smtClean="0"/>
              <a:t>Ejercicio</a:t>
            </a:r>
            <a:r>
              <a:rPr lang="es-MX" sz="3600" b="1" dirty="0"/>
              <a:t>: </a:t>
            </a:r>
            <a:r>
              <a:rPr lang="en-US" sz="3600" dirty="0" smtClean="0"/>
              <a:t>	</a:t>
            </a:r>
            <a:r>
              <a:rPr lang="es-MX" sz="3600" dirty="0"/>
              <a:t>Adaptar </a:t>
            </a:r>
            <a:r>
              <a:rPr lang="es-MX" sz="3600" dirty="0" smtClean="0"/>
              <a:t>el último </a:t>
            </a:r>
            <a:r>
              <a:rPr lang="es-419" sz="3600" dirty="0" smtClean="0"/>
              <a:t>código para resolución de las ecuaciones cuadráticas </a:t>
            </a:r>
            <a:r>
              <a:rPr lang="es-MX" sz="3600" i="1" dirty="0" smtClean="0"/>
              <a:t>c+bx+ax</a:t>
            </a:r>
            <a:r>
              <a:rPr lang="es-MX" sz="3600" i="1" baseline="30000" dirty="0" smtClean="0"/>
              <a:t>2</a:t>
            </a:r>
            <a:r>
              <a:rPr lang="es-MX" sz="3600" i="1" dirty="0" smtClean="0"/>
              <a:t>=0;</a:t>
            </a:r>
            <a:r>
              <a:rPr lang="es-419" sz="3600" dirty="0"/>
              <a:t> Recomendaciones</a:t>
            </a:r>
            <a:r>
              <a:rPr lang="es-419" sz="3600" dirty="0" smtClean="0"/>
              <a:t>:</a:t>
            </a:r>
            <a:endParaRPr lang="es-ES" sz="3600" i="1" dirty="0"/>
          </a:p>
        </p:txBody>
      </p:sp>
      <p:sp>
        <p:nvSpPr>
          <p:cNvPr id="3" name="Marcador de contenido 2"/>
          <p:cNvSpPr>
            <a:spLocks noGrp="1"/>
          </p:cNvSpPr>
          <p:nvPr>
            <p:ph idx="1"/>
          </p:nvPr>
        </p:nvSpPr>
        <p:spPr>
          <a:xfrm>
            <a:off x="502088" y="1708879"/>
            <a:ext cx="10911673" cy="4706911"/>
          </a:xfrm>
        </p:spPr>
        <p:txBody>
          <a:bodyPr>
            <a:normAutofit fontScale="70000" lnSpcReduction="20000"/>
          </a:bodyPr>
          <a:lstStyle/>
          <a:p>
            <a:pPr marL="457200" lvl="1" indent="0">
              <a:buNone/>
            </a:pPr>
            <a:endParaRPr lang="es-ES" dirty="0"/>
          </a:p>
          <a:p>
            <a:r>
              <a:rPr lang="es-MX" dirty="0" smtClean="0"/>
              <a:t> </a:t>
            </a:r>
            <a:r>
              <a:rPr lang="es-ES" dirty="0"/>
              <a:t>Hay que usar la fórmula de raíces de la ecuación cuadrática conocida desde la </a:t>
            </a:r>
            <a:r>
              <a:rPr lang="es-ES" dirty="0" smtClean="0"/>
              <a:t>secundaria, </a:t>
            </a:r>
            <a:r>
              <a:rPr lang="es-ES" dirty="0"/>
              <a:t>“</a:t>
            </a:r>
            <a:r>
              <a:rPr lang="es-ES" dirty="0" smtClean="0"/>
              <a:t>mapeándola” a </a:t>
            </a:r>
            <a:r>
              <a:rPr lang="es-ES" dirty="0"/>
              <a:t>las instrucciones del código</a:t>
            </a:r>
          </a:p>
          <a:p>
            <a:r>
              <a:rPr lang="es-ES" dirty="0"/>
              <a:t>Esta fórmula es una expresión matemática, y ¿siempre se aplica computacionalmente?</a:t>
            </a:r>
          </a:p>
          <a:p>
            <a:r>
              <a:rPr lang="es-ES" dirty="0"/>
              <a:t>La respuesta a la última pregunta es “no”: hay dos situaciones de diferente naturaleza cuando no se puede aplicarla. La primera es similar a aquella que se analizó arriba para ecuaciones lineales, es decir, la división sobre una cosa demasiado pequeña por valor absoluto. La segunda se trata con la posibilidad del valor negativo del discriminante de la ecuación.</a:t>
            </a:r>
          </a:p>
          <a:p>
            <a:r>
              <a:rPr lang="es-ES" dirty="0"/>
              <a:t>Su programa debe resolver la ecuación  cuando se puede e imprimir las raíces, o imprimir un diagnóstico en el caso contrario: explicando la razón </a:t>
            </a:r>
            <a:r>
              <a:rPr lang="es-ES" dirty="0" smtClean="0"/>
              <a:t>por qué </a:t>
            </a:r>
            <a:r>
              <a:rPr lang="es-ES" dirty="0"/>
              <a:t>no se </a:t>
            </a:r>
            <a:r>
              <a:rPr lang="es-ES" dirty="0" smtClean="0"/>
              <a:t>pudo </a:t>
            </a:r>
            <a:r>
              <a:rPr lang="es-ES" dirty="0"/>
              <a:t>resolver.</a:t>
            </a:r>
          </a:p>
          <a:p>
            <a:r>
              <a:rPr lang="es-ES" dirty="0"/>
              <a:t>En la fórmula de raíces de </a:t>
            </a:r>
            <a:r>
              <a:rPr lang="es-ES" dirty="0" err="1"/>
              <a:t>ec</a:t>
            </a:r>
            <a:r>
              <a:rPr lang="es-ES" dirty="0"/>
              <a:t>. </a:t>
            </a:r>
            <a:r>
              <a:rPr lang="es-ES" dirty="0" err="1"/>
              <a:t>cuadratica</a:t>
            </a:r>
            <a:r>
              <a:rPr lang="es-ES" dirty="0"/>
              <a:t> se usa concepto de raíz cuadrada. En lenguaje C se puede usar la función </a:t>
            </a:r>
            <a:r>
              <a:rPr lang="es-ES" dirty="0" err="1"/>
              <a:t>sqrt</a:t>
            </a:r>
            <a:r>
              <a:rPr lang="es-ES" dirty="0"/>
              <a:t>(…) para </a:t>
            </a:r>
            <a:r>
              <a:rPr lang="es-ES" dirty="0" smtClean="0"/>
              <a:t>ello. La biblioteca que sirve para </a:t>
            </a:r>
            <a:r>
              <a:rPr lang="es-ES" dirty="0" err="1" smtClean="0"/>
              <a:t>sqrt</a:t>
            </a:r>
            <a:r>
              <a:rPr lang="es-ES" dirty="0" smtClean="0"/>
              <a:t> es &lt;</a:t>
            </a:r>
            <a:r>
              <a:rPr lang="es-ES" dirty="0" err="1" smtClean="0"/>
              <a:t>math.h</a:t>
            </a:r>
            <a:r>
              <a:rPr lang="es-ES" dirty="0" smtClean="0"/>
              <a:t>&gt;</a:t>
            </a:r>
          </a:p>
          <a:p>
            <a:r>
              <a:rPr lang="es-ES" dirty="0" smtClean="0"/>
              <a:t>Revisen en internet material didáctico como usar </a:t>
            </a:r>
            <a:r>
              <a:rPr lang="es-ES" dirty="0" err="1" smtClean="0"/>
              <a:t>sqrt</a:t>
            </a:r>
            <a:r>
              <a:rPr lang="es-ES" dirty="0" smtClean="0"/>
              <a:t> en lenguaje C.</a:t>
            </a:r>
            <a:endParaRPr lang="es-ES" dirty="0"/>
          </a:p>
          <a:p>
            <a:r>
              <a:rPr lang="es-ES" dirty="0"/>
              <a:t>El dialogo con el operador debe funcionar según mismo esquema como para las ecuaciones </a:t>
            </a:r>
            <a:r>
              <a:rPr lang="es-ES" dirty="0" smtClean="0"/>
              <a:t>lineales</a:t>
            </a:r>
          </a:p>
          <a:p>
            <a:r>
              <a:rPr lang="es-ES" dirty="0" smtClean="0"/>
              <a:t>Una implementación para este ejercicio vean en el archivo 14….pptx</a:t>
            </a:r>
            <a:endParaRPr lang="es-ES" dirty="0"/>
          </a:p>
          <a:p>
            <a:endParaRPr lang="es-ES" dirty="0">
              <a:effectLst/>
            </a:endParaRPr>
          </a:p>
        </p:txBody>
      </p:sp>
    </p:spTree>
    <p:extLst>
      <p:ext uri="{BB962C8B-B14F-4D97-AF65-F5344CB8AC3E}">
        <p14:creationId xmlns:p14="http://schemas.microsoft.com/office/powerpoint/2010/main" val="311958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419" sz="3600" b="1" dirty="0" smtClean="0"/>
              <a:t>Comentarios al</a:t>
            </a:r>
            <a:r>
              <a:rPr lang="es-MX" sz="3600" dirty="0" smtClean="0"/>
              <a:t> </a:t>
            </a:r>
            <a:r>
              <a:rPr lang="es-419" sz="3600" dirty="0" smtClean="0"/>
              <a:t>código para resolución de las ecuaciones cuadráticas </a:t>
            </a:r>
            <a:r>
              <a:rPr lang="es-MX" sz="3600" i="1" dirty="0" smtClean="0"/>
              <a:t>c+bx+ax</a:t>
            </a:r>
            <a:r>
              <a:rPr lang="es-MX" sz="3600" i="1" baseline="30000" dirty="0" smtClean="0"/>
              <a:t>2</a:t>
            </a:r>
            <a:r>
              <a:rPr lang="es-MX" sz="3600" i="1" dirty="0" smtClean="0"/>
              <a:t>=0</a:t>
            </a:r>
            <a:r>
              <a:rPr lang="es-419" sz="3600" dirty="0" smtClean="0"/>
              <a:t> </a:t>
            </a:r>
            <a:endParaRPr lang="es-ES" sz="3600" i="1" dirty="0"/>
          </a:p>
        </p:txBody>
      </p:sp>
      <p:sp>
        <p:nvSpPr>
          <p:cNvPr id="3" name="Marcador de contenido 2"/>
          <p:cNvSpPr>
            <a:spLocks noGrp="1"/>
          </p:cNvSpPr>
          <p:nvPr>
            <p:ph idx="1"/>
          </p:nvPr>
        </p:nvSpPr>
        <p:spPr>
          <a:xfrm>
            <a:off x="502088" y="1708879"/>
            <a:ext cx="10911673" cy="4706911"/>
          </a:xfrm>
        </p:spPr>
        <p:txBody>
          <a:bodyPr>
            <a:normAutofit fontScale="92500" lnSpcReduction="10000"/>
          </a:bodyPr>
          <a:lstStyle/>
          <a:p>
            <a:pPr marL="457200" lvl="1" indent="0">
              <a:buNone/>
            </a:pPr>
            <a:endParaRPr lang="es-ES" dirty="0"/>
          </a:p>
          <a:p>
            <a:r>
              <a:rPr lang="es-ES" dirty="0" smtClean="0">
                <a:effectLst/>
              </a:rPr>
              <a:t>Soluciones x</a:t>
            </a:r>
            <a:r>
              <a:rPr lang="es-ES" baseline="-25000" dirty="0" smtClean="0">
                <a:effectLst/>
              </a:rPr>
              <a:t>1</a:t>
            </a:r>
            <a:r>
              <a:rPr lang="es-ES" dirty="0" smtClean="0">
                <a:effectLst/>
              </a:rPr>
              <a:t> y x</a:t>
            </a:r>
            <a:r>
              <a:rPr lang="es-ES" baseline="-25000" dirty="0" smtClean="0">
                <a:effectLst/>
              </a:rPr>
              <a:t>2 </a:t>
            </a:r>
            <a:r>
              <a:rPr lang="es-ES" dirty="0" smtClean="0">
                <a:effectLst/>
              </a:rPr>
              <a:t>de esta ecuación son</a:t>
            </a:r>
          </a:p>
          <a:p>
            <a:r>
              <a:rPr lang="es-ES" dirty="0" smtClean="0"/>
              <a:t>La expresión adentro del radical</a:t>
            </a:r>
          </a:p>
          <a:p>
            <a:pPr marL="0" indent="0">
              <a:buNone/>
            </a:pPr>
            <a:r>
              <a:rPr lang="es-ES" dirty="0" smtClean="0">
                <a:effectLst/>
              </a:rPr>
              <a:t>   se llama discriminante</a:t>
            </a:r>
          </a:p>
          <a:p>
            <a:r>
              <a:rPr lang="es-ES" dirty="0" smtClean="0"/>
              <a:t>Hay dos situaciones cuando esta fórmula no funciona:</a:t>
            </a:r>
          </a:p>
          <a:p>
            <a:pPr lvl="1"/>
            <a:r>
              <a:rPr lang="es-ES" dirty="0" smtClean="0">
                <a:effectLst/>
              </a:rPr>
              <a:t>Discriminante es negativo</a:t>
            </a:r>
          </a:p>
          <a:p>
            <a:pPr lvl="1"/>
            <a:r>
              <a:rPr lang="es-ES" dirty="0" smtClean="0"/>
              <a:t>No se puede realizar la división por mismas razones como para las ecuaciones lineales, analizados en 1r código de esta presentación</a:t>
            </a:r>
          </a:p>
          <a:p>
            <a:pPr marL="457200" lvl="1" indent="0">
              <a:buNone/>
            </a:pPr>
            <a:endParaRPr lang="es-ES" dirty="0"/>
          </a:p>
          <a:p>
            <a:pPr marL="457200" lvl="1" indent="0">
              <a:buNone/>
            </a:pPr>
            <a:r>
              <a:rPr lang="es-ES" sz="3200" dirty="0" smtClean="0"/>
              <a:t>Analicen el código para comprender como se trata cada de las dos situaciones. El radical de la fórmula, en el código se transforma al llamado de función </a:t>
            </a:r>
            <a:r>
              <a:rPr lang="es-ES" sz="4000" dirty="0" err="1" smtClean="0"/>
              <a:t>sqrt</a:t>
            </a:r>
            <a:endParaRPr lang="es-ES" sz="40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5637" y="1487542"/>
            <a:ext cx="5076825" cy="1514475"/>
          </a:xfrm>
          <a:prstGeom prst="rect">
            <a:avLst/>
          </a:prstGeom>
        </p:spPr>
      </p:pic>
    </p:spTree>
    <p:extLst>
      <p:ext uri="{BB962C8B-B14F-4D97-AF65-F5344CB8AC3E}">
        <p14:creationId xmlns:p14="http://schemas.microsoft.com/office/powerpoint/2010/main" val="333465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419" sz="3600" b="1" dirty="0" smtClean="0"/>
              <a:t>Ejercicios de auto-control</a:t>
            </a:r>
            <a:endParaRPr lang="es-ES" sz="3600" i="1" dirty="0"/>
          </a:p>
        </p:txBody>
      </p:sp>
      <p:sp>
        <p:nvSpPr>
          <p:cNvPr id="3" name="Marcador de contenido 2"/>
          <p:cNvSpPr>
            <a:spLocks noGrp="1"/>
          </p:cNvSpPr>
          <p:nvPr>
            <p:ph idx="1"/>
          </p:nvPr>
        </p:nvSpPr>
        <p:spPr>
          <a:xfrm>
            <a:off x="502088" y="1708879"/>
            <a:ext cx="10911673" cy="4706911"/>
          </a:xfrm>
        </p:spPr>
        <p:txBody>
          <a:bodyPr>
            <a:normAutofit lnSpcReduction="10000"/>
          </a:bodyPr>
          <a:lstStyle/>
          <a:p>
            <a:pPr lvl="1"/>
            <a:r>
              <a:rPr lang="es-ES" sz="4000" dirty="0" smtClean="0"/>
              <a:t>Después de analizar las implementaciones de resolución de la ecuación lineal y cuadrática, intenten volver a hacerlos “desde cero”</a:t>
            </a:r>
          </a:p>
          <a:p>
            <a:pPr lvl="1"/>
            <a:r>
              <a:rPr lang="es-ES" sz="4000" dirty="0" smtClean="0"/>
              <a:t>Corren resolución de ecuación cuadrática con varias combinaciones de {a, b, c}. Busquen las situaciones de frontera: cuando con una ligera variación de estos </a:t>
            </a:r>
            <a:r>
              <a:rPr lang="es-ES" sz="4000" smtClean="0"/>
              <a:t>parámetros cambia la </a:t>
            </a:r>
            <a:r>
              <a:rPr lang="es-ES" sz="4000" dirty="0" smtClean="0"/>
              <a:t>situación de existencia de solución </a:t>
            </a:r>
            <a:r>
              <a:rPr lang="es-ES" sz="4000" smtClean="0"/>
              <a:t>de ecuación </a:t>
            </a:r>
            <a:r>
              <a:rPr lang="es-ES" sz="4000" dirty="0" smtClean="0"/>
              <a:t>a la imposibilidad de resolverla</a:t>
            </a:r>
          </a:p>
        </p:txBody>
      </p:sp>
    </p:spTree>
    <p:extLst>
      <p:ext uri="{BB962C8B-B14F-4D97-AF65-F5344CB8AC3E}">
        <p14:creationId xmlns:p14="http://schemas.microsoft.com/office/powerpoint/2010/main" val="1758267171"/>
      </p:ext>
    </p:extLst>
  </p:cSld>
  <p:clrMapOvr>
    <a:masterClrMapping/>
  </p:clrMapOvr>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3670</TotalTime>
  <Words>600</Words>
  <Application>Microsoft Office PowerPoint</Application>
  <PresentationFormat>Panorámica</PresentationFormat>
  <Paragraphs>69</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Bradley Hand ITC</vt:lpstr>
      <vt:lpstr>Calibri</vt:lpstr>
      <vt:lpstr>Calibri Light</vt:lpstr>
      <vt:lpstr>Wingdings</vt:lpstr>
      <vt:lpstr>Tema de Office</vt:lpstr>
      <vt:lpstr>Trimestre: 22-O uea: Programación Estructurada (1151038)  Grupo CSI06; Horario: Lu-Mie-Vie, 11:30—13:00 Prof. Gueorgi Khatchatourov, ayudante Carlos Yoshimar Hernández Badillo Tema: 14 técnicas anteriores para ecuaciones lineal y cuadrática 14</vt:lpstr>
      <vt:lpstr>Código para el ejercicio de 11…pptx sobre ec. lineales</vt:lpstr>
      <vt:lpstr>Notas al código de la diapositiva anterior</vt:lpstr>
      <vt:lpstr>Ejercicio:  Adaptar el último código para resolución de las ecuaciones cuadráticas c+bx+ax2=0; Recomendaciones:</vt:lpstr>
      <vt:lpstr>Comentarios al código para resolución de las ecuaciones cuadráticas c+bx+ax2=0 </vt:lpstr>
      <vt:lpstr>Ejercicios de auto-control</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Programación Estructurada (1151038)  Grupo CTG03; Horario: Lu-Mie-Vie 8:30—10:00  RESUMENES DEL CURSO Sección: 02_IDE_02</dc:title>
  <dc:creator>xgeorge</dc:creator>
  <cp:lastModifiedBy>Cuenta Microsoft</cp:lastModifiedBy>
  <cp:revision>256</cp:revision>
  <dcterms:created xsi:type="dcterms:W3CDTF">2020-04-14T22:16:00Z</dcterms:created>
  <dcterms:modified xsi:type="dcterms:W3CDTF">2022-10-29T02:58:45Z</dcterms:modified>
</cp:coreProperties>
</file>