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83" r:id="rId4"/>
    <p:sldId id="289" r:id="rId5"/>
    <p:sldId id="294" r:id="rId6"/>
    <p:sldId id="295" r:id="rId7"/>
    <p:sldId id="293" r:id="rId8"/>
    <p:sldId id="29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97" d="100"/>
          <a:sy n="97"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10/24/2022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10/24/2022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10/24/2022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10/24/2022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10/24/2022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10/24/2022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10/24/2022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10/24/2022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29"/>
            <a:ext cx="11263085" cy="3174161"/>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CSI06</a:t>
            </a:r>
            <a:r>
              <a:rPr lang="es-MX" sz="3600" dirty="0"/>
              <a:t>; </a:t>
            </a:r>
            <a:r>
              <a:rPr lang="es-MX" sz="3600" b="1" dirty="0"/>
              <a:t>Horario:</a:t>
            </a:r>
            <a:r>
              <a:rPr lang="es-MX" sz="3600" dirty="0"/>
              <a:t> Lu-Mie-Vie, 11:30—13:00</a:t>
            </a:r>
            <a:r>
              <a:rPr lang="es-MX" sz="3600" dirty="0" smtClean="0"/>
              <a:t/>
            </a:r>
            <a:br>
              <a:rPr lang="es-MX" sz="3600" dirty="0" smtClean="0"/>
            </a:br>
            <a:r>
              <a:rPr lang="es-MX" sz="3600" dirty="0" smtClean="0"/>
              <a:t>Prof. </a:t>
            </a:r>
            <a:r>
              <a:rPr lang="es-MX" sz="3600" dirty="0" err="1" smtClean="0"/>
              <a:t>Gueorgi</a:t>
            </a:r>
            <a:r>
              <a:rPr lang="es-MX" sz="3600" dirty="0" smtClean="0"/>
              <a:t> </a:t>
            </a:r>
            <a:r>
              <a:rPr lang="es-MX" sz="3600" dirty="0" err="1" smtClean="0"/>
              <a:t>Khatchatourov</a:t>
            </a:r>
            <a:r>
              <a:rPr lang="es-MX" sz="3600" dirty="0" smtClean="0"/>
              <a:t>, ayudante </a:t>
            </a:r>
            <a:r>
              <a:rPr lang="es-ES" sz="3600" b="1" dirty="0" smtClean="0"/>
              <a:t>Carlos </a:t>
            </a:r>
            <a:r>
              <a:rPr lang="es-ES" sz="3600" b="1" dirty="0" err="1" smtClean="0"/>
              <a:t>Yoshimar</a:t>
            </a:r>
            <a:r>
              <a:rPr lang="es-ES" sz="3600" b="1" dirty="0" smtClean="0"/>
              <a:t> Hernández 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t>Sección: 11 ciclo </a:t>
            </a:r>
            <a:r>
              <a:rPr lang="es-MX" sz="3600" i="1" dirty="0" smtClean="0"/>
              <a:t>do</a:t>
            </a:r>
            <a:r>
              <a:rPr lang="es-MX" sz="3600" dirty="0" smtClean="0"/>
              <a:t>…</a:t>
            </a:r>
            <a:r>
              <a:rPr lang="es-MX" sz="3600" i="1" dirty="0" err="1" smtClean="0"/>
              <a:t>while</a:t>
            </a:r>
            <a:r>
              <a:rPr lang="es-MX" sz="3600" dirty="0" smtClean="0"/>
              <a:t>; ecuaciones lineal y cuadrática 11</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el ejercicio de 10…10.pptx sobre </a:t>
            </a:r>
            <a:r>
              <a:rPr lang="es-419" sz="2800" i="1" dirty="0" smtClean="0"/>
              <a:t>épsilon de la máquina</a:t>
            </a:r>
          </a:p>
          <a:p>
            <a:pPr marL="457200" indent="-457200">
              <a:buFont typeface="Arial" panose="020B0604020202020204" pitchFamily="34" charset="0"/>
              <a:buChar char="•"/>
            </a:pPr>
            <a:r>
              <a:rPr lang="es-419" sz="2800" dirty="0" smtClean="0"/>
              <a:t>Ciclo </a:t>
            </a:r>
            <a:r>
              <a:rPr lang="es-419" sz="2800" i="1" dirty="0" smtClean="0"/>
              <a:t>do…</a:t>
            </a:r>
            <a:r>
              <a:rPr lang="es-419" sz="2800" i="1" dirty="0" err="1" smtClean="0"/>
              <a:t>while</a:t>
            </a:r>
            <a:r>
              <a:rPr lang="es-419" sz="2800" dirty="0" smtClean="0"/>
              <a:t> como una simple modificación del ciclo </a:t>
            </a:r>
            <a:r>
              <a:rPr lang="es-419" sz="2800" i="1" dirty="0" err="1" smtClean="0"/>
              <a:t>while</a:t>
            </a:r>
            <a:endParaRPr lang="es-419" sz="2800" i="1" dirty="0" smtClean="0"/>
          </a:p>
          <a:p>
            <a:pPr marL="457200" indent="-457200">
              <a:buFont typeface="Arial" panose="020B0604020202020204" pitchFamily="34" charset="0"/>
              <a:buChar char="•"/>
            </a:pPr>
            <a:r>
              <a:rPr lang="es-419" sz="2800" dirty="0" smtClean="0"/>
              <a:t>Ejercicio sobre solución de las ecuaciones lineales</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fontScale="90000"/>
          </a:bodyPr>
          <a:lstStyle/>
          <a:p>
            <a:r>
              <a:rPr lang="es-419" sz="3600" dirty="0"/>
              <a:t>Código para el ejercicio de 10…10.pptx sobre épsilon de la máquina</a:t>
            </a:r>
            <a:endParaRPr lang="es-419" sz="3600" i="1" dirty="0"/>
          </a:p>
        </p:txBody>
      </p:sp>
      <p:sp>
        <p:nvSpPr>
          <p:cNvPr id="4" name="Marcador de contenido 2"/>
          <p:cNvSpPr txBox="1">
            <a:spLocks/>
          </p:cNvSpPr>
          <p:nvPr/>
        </p:nvSpPr>
        <p:spPr>
          <a:xfrm>
            <a:off x="111652" y="1337871"/>
            <a:ext cx="112421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400" dirty="0" smtClean="0"/>
              <a:t>  #</a:t>
            </a:r>
            <a:r>
              <a:rPr lang="es-ES" sz="2400" dirty="0" err="1" smtClean="0"/>
              <a:t>include</a:t>
            </a:r>
            <a:r>
              <a:rPr lang="es-ES" sz="2400" dirty="0" smtClean="0"/>
              <a:t> "</a:t>
            </a:r>
            <a:r>
              <a:rPr lang="es-ES" sz="2400" dirty="0" err="1" smtClean="0"/>
              <a:t>stdafx.h</a:t>
            </a:r>
            <a:r>
              <a:rPr lang="es-ES" sz="2400" dirty="0" smtClean="0"/>
              <a:t>" </a:t>
            </a:r>
          </a:p>
          <a:p>
            <a:pPr marL="0" indent="0">
              <a:buNone/>
            </a:pPr>
            <a:r>
              <a:rPr lang="en-US" sz="2400" dirty="0" smtClean="0"/>
              <a:t>  </a:t>
            </a:r>
            <a:r>
              <a:rPr lang="en-US" sz="2400" dirty="0" err="1" smtClean="0"/>
              <a:t>int</a:t>
            </a:r>
            <a:r>
              <a:rPr lang="en-US" sz="2400" dirty="0" smtClean="0"/>
              <a:t> main() </a:t>
            </a:r>
            <a:r>
              <a:rPr lang="es-ES" sz="2400" dirty="0"/>
              <a:t>/*</a:t>
            </a:r>
            <a:r>
              <a:rPr lang="es-ES" sz="2400" dirty="0" err="1"/>
              <a:t>epsilon</a:t>
            </a:r>
            <a:r>
              <a:rPr lang="es-ES" sz="2400" dirty="0"/>
              <a:t> de la maquina</a:t>
            </a:r>
            <a:r>
              <a:rPr lang="es-ES" sz="2400" dirty="0" smtClean="0"/>
              <a:t>*/</a:t>
            </a:r>
          </a:p>
          <a:p>
            <a:pPr marL="0" indent="0">
              <a:lnSpc>
                <a:spcPct val="120000"/>
              </a:lnSpc>
              <a:spcBef>
                <a:spcPts val="0"/>
              </a:spcBef>
              <a:buNone/>
            </a:pPr>
            <a:r>
              <a:rPr lang="es-ES" sz="2400" dirty="0" smtClean="0"/>
              <a:t>     {</a:t>
            </a:r>
            <a:r>
              <a:rPr lang="es-ES" sz="2400" dirty="0"/>
              <a:t>	</a:t>
            </a:r>
            <a:r>
              <a:rPr lang="es-ES" sz="2400" dirty="0" err="1"/>
              <a:t>float</a:t>
            </a:r>
            <a:r>
              <a:rPr lang="es-ES" sz="2400" dirty="0"/>
              <a:t> x=1.f;</a:t>
            </a:r>
          </a:p>
          <a:p>
            <a:pPr marL="0" indent="0">
              <a:lnSpc>
                <a:spcPct val="120000"/>
              </a:lnSpc>
              <a:spcBef>
                <a:spcPts val="0"/>
              </a:spcBef>
              <a:buNone/>
            </a:pPr>
            <a:r>
              <a:rPr lang="es-ES" sz="2400" dirty="0"/>
              <a:t>	</a:t>
            </a:r>
            <a:r>
              <a:rPr lang="es-ES" sz="2400" dirty="0" err="1"/>
              <a:t>int</a:t>
            </a:r>
            <a:r>
              <a:rPr lang="es-ES" sz="2400" dirty="0"/>
              <a:t> contador=0</a:t>
            </a:r>
            <a:r>
              <a:rPr lang="es-ES" sz="2400" dirty="0" smtClean="0"/>
              <a:t>;</a:t>
            </a:r>
            <a:endParaRPr lang="es-ES" sz="2400" dirty="0"/>
          </a:p>
          <a:p>
            <a:pPr marL="0" indent="0">
              <a:lnSpc>
                <a:spcPct val="120000"/>
              </a:lnSpc>
              <a:spcBef>
                <a:spcPts val="0"/>
              </a:spcBef>
              <a:buNone/>
            </a:pPr>
            <a:r>
              <a:rPr lang="es-ES" sz="2400" dirty="0"/>
              <a:t>	</a:t>
            </a:r>
            <a:r>
              <a:rPr lang="es-ES" sz="2400" dirty="0" err="1" smtClean="0"/>
              <a:t>while</a:t>
            </a:r>
            <a:r>
              <a:rPr lang="es-ES" sz="2400" dirty="0" smtClean="0"/>
              <a:t>(1.f+x&gt;1.f)</a:t>
            </a:r>
          </a:p>
          <a:p>
            <a:pPr marL="0" indent="0">
              <a:lnSpc>
                <a:spcPct val="120000"/>
              </a:lnSpc>
              <a:spcBef>
                <a:spcPts val="0"/>
              </a:spcBef>
              <a:buNone/>
            </a:pPr>
            <a:r>
              <a:rPr lang="es-ES" sz="2400" dirty="0"/>
              <a:t>	</a:t>
            </a:r>
            <a:r>
              <a:rPr lang="es-ES" sz="2400" dirty="0" smtClean="0"/>
              <a:t>{</a:t>
            </a:r>
          </a:p>
          <a:p>
            <a:pPr marL="457200" lvl="1" indent="0">
              <a:buNone/>
            </a:pPr>
            <a:r>
              <a:rPr lang="pt-BR" dirty="0" smtClean="0"/>
              <a:t>            contador=contador+1</a:t>
            </a:r>
            <a:r>
              <a:rPr lang="pt-BR" dirty="0"/>
              <a:t>;</a:t>
            </a:r>
          </a:p>
          <a:p>
            <a:pPr marL="457200" lvl="1" indent="0">
              <a:buNone/>
            </a:pPr>
            <a:r>
              <a:rPr lang="pt-BR" dirty="0"/>
              <a:t>	    </a:t>
            </a:r>
            <a:r>
              <a:rPr lang="pt-BR" dirty="0" smtClean="0"/>
              <a:t>  x=x*0.5f;</a:t>
            </a:r>
            <a:r>
              <a:rPr lang="pt-BR" dirty="0"/>
              <a:t> </a:t>
            </a:r>
            <a:r>
              <a:rPr lang="pt-BR" dirty="0" smtClean="0"/>
              <a:t>//x es </a:t>
            </a:r>
            <a:r>
              <a:rPr lang="pt-BR" dirty="0"/>
              <a:t>(1/2)*(1/2)*(1/2)*...*(1/2</a:t>
            </a:r>
            <a:r>
              <a:rPr lang="pt-BR" dirty="0" smtClean="0"/>
              <a:t>)</a:t>
            </a:r>
          </a:p>
          <a:p>
            <a:pPr marL="457200" lvl="1" indent="0">
              <a:buNone/>
            </a:pPr>
            <a:r>
              <a:rPr lang="pt-BR" dirty="0" smtClean="0"/>
              <a:t>	}</a:t>
            </a:r>
          </a:p>
          <a:p>
            <a:pPr marL="457200" lvl="1" indent="0">
              <a:buNone/>
            </a:pPr>
            <a:r>
              <a:rPr lang="pt-BR" dirty="0" smtClean="0"/>
              <a:t>      </a:t>
            </a:r>
            <a:r>
              <a:rPr lang="pt-BR" dirty="0" err="1" smtClean="0"/>
              <a:t>printf</a:t>
            </a:r>
            <a:r>
              <a:rPr lang="pt-BR" dirty="0" smtClean="0"/>
              <a:t>("</a:t>
            </a:r>
            <a:r>
              <a:rPr lang="es-ES" dirty="0"/>
              <a:t> </a:t>
            </a:r>
            <a:r>
              <a:rPr lang="es-ES" dirty="0" err="1"/>
              <a:t>epsilon</a:t>
            </a:r>
            <a:r>
              <a:rPr lang="es-ES" dirty="0"/>
              <a:t> de la maquina </a:t>
            </a:r>
            <a:r>
              <a:rPr lang="pt-BR" dirty="0" smtClean="0"/>
              <a:t>=%g\n", x*2.f);</a:t>
            </a:r>
            <a:endParaRPr lang="pt-BR" dirty="0"/>
          </a:p>
          <a:p>
            <a:pPr marL="457200" lvl="1" indent="0">
              <a:buNone/>
            </a:pPr>
            <a:r>
              <a:rPr lang="pt-BR" dirty="0"/>
              <a:t> </a:t>
            </a:r>
            <a:r>
              <a:rPr lang="pt-BR" dirty="0" smtClean="0"/>
              <a:t>     </a:t>
            </a:r>
            <a:r>
              <a:rPr lang="pt-BR" dirty="0" err="1" smtClean="0"/>
              <a:t>printf</a:t>
            </a:r>
            <a:r>
              <a:rPr lang="pt-BR" dirty="0" smtClean="0"/>
              <a:t>("representando </a:t>
            </a:r>
            <a:r>
              <a:rPr lang="es-ES" dirty="0" err="1" smtClean="0"/>
              <a:t>epsilon</a:t>
            </a:r>
            <a:r>
              <a:rPr lang="es-ES" dirty="0" smtClean="0"/>
              <a:t> como (1/2)^n, n</a:t>
            </a:r>
            <a:r>
              <a:rPr lang="pt-BR" dirty="0" smtClean="0"/>
              <a:t> es %d\n", contador); </a:t>
            </a:r>
            <a:endParaRPr lang="pt-BR" dirty="0"/>
          </a:p>
          <a:p>
            <a:pPr marL="457200" lvl="1" indent="0">
              <a:buNone/>
            </a:pPr>
            <a:r>
              <a:rPr lang="pt-BR" dirty="0" smtClean="0"/>
              <a:t>      </a:t>
            </a:r>
            <a:r>
              <a:rPr lang="pt-BR" dirty="0" err="1" smtClean="0"/>
              <a:t>return</a:t>
            </a:r>
            <a:r>
              <a:rPr lang="pt-BR" dirty="0" smtClean="0"/>
              <a:t> </a:t>
            </a:r>
            <a:r>
              <a:rPr lang="pt-BR" dirty="0"/>
              <a:t>0</a:t>
            </a:r>
            <a:r>
              <a:rPr lang="pt-BR" dirty="0" smtClean="0"/>
              <a:t>;</a:t>
            </a:r>
          </a:p>
          <a:p>
            <a:pPr marL="457200" lvl="1" indent="0">
              <a:buNone/>
            </a:pPr>
            <a:r>
              <a:rPr lang="es-ES" dirty="0" smtClean="0"/>
              <a:t>}</a:t>
            </a:r>
            <a:endParaRPr lang="es-ES" dirty="0"/>
          </a:p>
          <a:p>
            <a:pPr marL="457200" lvl="1" indent="0">
              <a:buNone/>
            </a:pPr>
            <a:endParaRPr lang="es-ES" sz="3200" dirty="0"/>
          </a:p>
        </p:txBody>
      </p:sp>
    </p:spTree>
    <p:extLst>
      <p:ext uri="{BB962C8B-B14F-4D97-AF65-F5344CB8AC3E}">
        <p14:creationId xmlns:p14="http://schemas.microsoft.com/office/powerpoint/2010/main" val="421636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Actividades para auto-control </a:t>
            </a:r>
            <a:endParaRPr lang="es-ES" sz="3600" dirty="0"/>
          </a:p>
        </p:txBody>
      </p:sp>
      <p:sp>
        <p:nvSpPr>
          <p:cNvPr id="3" name="Marcador de contenido 2"/>
          <p:cNvSpPr>
            <a:spLocks noGrp="1"/>
          </p:cNvSpPr>
          <p:nvPr>
            <p:ph idx="1"/>
          </p:nvPr>
        </p:nvSpPr>
        <p:spPr>
          <a:xfrm>
            <a:off x="442127" y="834013"/>
            <a:ext cx="10911673" cy="5764235"/>
          </a:xfrm>
        </p:spPr>
        <p:txBody>
          <a:bodyPr>
            <a:normAutofit/>
          </a:bodyPr>
          <a:lstStyle/>
          <a:p>
            <a:endParaRPr lang="es-419" dirty="0" smtClean="0">
              <a:latin typeface="Arial" panose="020B0604020202020204" pitchFamily="34" charset="0"/>
              <a:cs typeface="Arial" panose="020B0604020202020204" pitchFamily="34" charset="0"/>
            </a:endParaRPr>
          </a:p>
          <a:p>
            <a:pPr lvl="0"/>
            <a:r>
              <a:rPr lang="es-419" dirty="0" smtClean="0"/>
              <a:t>Ejecuten el código anterior “manualmente” para las primeras tres iteraciones del ciclo; escriben en papel los valores corrientes de variables </a:t>
            </a:r>
            <a:r>
              <a:rPr lang="es-419" i="1" dirty="0" smtClean="0"/>
              <a:t>contador</a:t>
            </a:r>
            <a:r>
              <a:rPr lang="es-419" dirty="0" smtClean="0"/>
              <a:t> y </a:t>
            </a:r>
            <a:r>
              <a:rPr lang="es-419" i="1" dirty="0" smtClean="0"/>
              <a:t>x </a:t>
            </a:r>
            <a:r>
              <a:rPr lang="es-419" dirty="0" smtClean="0"/>
              <a:t>después de cada iteración</a:t>
            </a:r>
          </a:p>
          <a:p>
            <a:pPr lvl="0"/>
            <a:r>
              <a:rPr lang="es-419" dirty="0" smtClean="0">
                <a:effectLst/>
              </a:rPr>
              <a:t>¿Cuántas iteraciones en total tenía el ciclo antes de ir a la instrucción </a:t>
            </a:r>
            <a:r>
              <a:rPr lang="es-419" i="1" dirty="0" err="1" smtClean="0">
                <a:effectLst/>
              </a:rPr>
              <a:t>printf</a:t>
            </a:r>
            <a:r>
              <a:rPr lang="es-419" dirty="0" smtClean="0">
                <a:effectLst/>
              </a:rPr>
              <a:t>?</a:t>
            </a:r>
          </a:p>
          <a:p>
            <a:pPr lvl="0"/>
            <a:r>
              <a:rPr lang="es-419" dirty="0" smtClean="0"/>
              <a:t>Modifiquen este código para que “épsilon de la maquina” se calcule no para flotantes sino para dobles</a:t>
            </a:r>
            <a:endParaRPr lang="es-ES" dirty="0">
              <a:effectLst/>
            </a:endParaRPr>
          </a:p>
        </p:txBody>
      </p:sp>
    </p:spTree>
    <p:extLst>
      <p:ext uri="{BB962C8B-B14F-4D97-AF65-F5344CB8AC3E}">
        <p14:creationId xmlns:p14="http://schemas.microsoft.com/office/powerpoint/2010/main" val="193498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Sintaxis y lógica del operador do…</a:t>
            </a:r>
            <a:r>
              <a:rPr lang="es-MX" sz="3600" b="1" i="1" u="sng" dirty="0" err="1" smtClean="0"/>
              <a:t>while</a:t>
            </a:r>
            <a:r>
              <a:rPr lang="en-US" sz="3600" dirty="0" smtClean="0"/>
              <a:t>		</a:t>
            </a:r>
            <a:endParaRPr lang="es-ES" sz="3600" dirty="0"/>
          </a:p>
        </p:txBody>
      </p:sp>
      <p:sp>
        <p:nvSpPr>
          <p:cNvPr id="3" name="Marcador de contenido 2"/>
          <p:cNvSpPr>
            <a:spLocks noGrp="1"/>
          </p:cNvSpPr>
          <p:nvPr>
            <p:ph idx="1"/>
          </p:nvPr>
        </p:nvSpPr>
        <p:spPr>
          <a:xfrm>
            <a:off x="442127" y="904349"/>
            <a:ext cx="10911673" cy="5764235"/>
          </a:xfrm>
        </p:spPr>
        <p:txBody>
          <a:bodyPr>
            <a:normAutofit lnSpcReduction="10000"/>
          </a:bodyPr>
          <a:lstStyle/>
          <a:p>
            <a:pPr marL="0" lvl="0" indent="0">
              <a:buNone/>
            </a:pPr>
            <a:r>
              <a:rPr lang="es-MX" dirty="0" smtClean="0"/>
              <a:t>El operador do…</a:t>
            </a:r>
            <a:r>
              <a:rPr lang="es-MX" i="1" dirty="0" err="1" smtClean="0"/>
              <a:t>while</a:t>
            </a:r>
            <a:r>
              <a:rPr lang="es-MX" i="1" dirty="0" smtClean="0"/>
              <a:t> </a:t>
            </a:r>
            <a:r>
              <a:rPr lang="es-MX" dirty="0" smtClean="0"/>
              <a:t>es muy similar al </a:t>
            </a:r>
            <a:r>
              <a:rPr lang="es-MX" dirty="0" err="1" smtClean="0"/>
              <a:t>while</a:t>
            </a:r>
            <a:r>
              <a:rPr lang="es-MX" dirty="0" smtClean="0"/>
              <a:t>  </a:t>
            </a:r>
          </a:p>
          <a:p>
            <a:pPr lvl="0"/>
            <a:r>
              <a:rPr lang="es-MX" i="1" dirty="0" smtClean="0"/>
              <a:t>do…</a:t>
            </a:r>
            <a:r>
              <a:rPr lang="es-MX" i="1" dirty="0" err="1" smtClean="0"/>
              <a:t>while</a:t>
            </a:r>
            <a:r>
              <a:rPr lang="es-MX" dirty="0" smtClean="0"/>
              <a:t> tiene el siguiente formato:</a:t>
            </a:r>
          </a:p>
          <a:p>
            <a:pPr marL="0" lvl="0" indent="0">
              <a:buNone/>
            </a:pPr>
            <a:r>
              <a:rPr lang="es-MX" dirty="0" smtClean="0"/>
              <a:t>	</a:t>
            </a:r>
            <a:r>
              <a:rPr lang="es-MX" dirty="0"/>
              <a:t>do{/* cuerpo del ciclo*/ } </a:t>
            </a:r>
            <a:endParaRPr lang="es-MX" dirty="0" smtClean="0"/>
          </a:p>
          <a:p>
            <a:pPr marL="0" lvl="0" indent="0">
              <a:buNone/>
            </a:pPr>
            <a:r>
              <a:rPr lang="es-MX" dirty="0"/>
              <a:t> </a:t>
            </a:r>
            <a:r>
              <a:rPr lang="es-MX" dirty="0" smtClean="0"/>
              <a:t>           </a:t>
            </a:r>
            <a:r>
              <a:rPr lang="es-MX" dirty="0" err="1" smtClean="0"/>
              <a:t>while</a:t>
            </a:r>
            <a:r>
              <a:rPr lang="es-MX" dirty="0" smtClean="0"/>
              <a:t>(/*una condición*/);    //</a:t>
            </a:r>
            <a:r>
              <a:rPr lang="es-MX" dirty="0" smtClean="0">
                <a:latin typeface="Bradley Hand ITC" panose="03070402050302030203" pitchFamily="66" charset="0"/>
              </a:rPr>
              <a:t>ojo</a:t>
            </a:r>
            <a:r>
              <a:rPr lang="es-MX" dirty="0" smtClean="0"/>
              <a:t>: aquí ‘</a:t>
            </a:r>
            <a:r>
              <a:rPr lang="es-MX" i="1" dirty="0" smtClean="0"/>
              <a:t>;’</a:t>
            </a:r>
            <a:r>
              <a:rPr lang="es-MX" dirty="0" smtClean="0"/>
              <a:t> es obligatorio	</a:t>
            </a:r>
          </a:p>
          <a:p>
            <a:pPr marL="457200" lvl="1" indent="0">
              <a:buNone/>
            </a:pPr>
            <a:r>
              <a:rPr lang="es-MX" dirty="0" smtClean="0"/>
              <a:t>El </a:t>
            </a:r>
            <a:r>
              <a:rPr lang="es-MX" i="1" dirty="0" smtClean="0"/>
              <a:t>cuerpo del ciclo </a:t>
            </a:r>
            <a:r>
              <a:rPr lang="es-MX" dirty="0" smtClean="0"/>
              <a:t>y la </a:t>
            </a:r>
            <a:r>
              <a:rPr lang="es-MX" i="1" dirty="0" smtClean="0"/>
              <a:t>condición</a:t>
            </a:r>
            <a:r>
              <a:rPr lang="es-MX" dirty="0" smtClean="0"/>
              <a:t> en este contexto funcionan 100% igual como para </a:t>
            </a:r>
            <a:r>
              <a:rPr lang="es-MX" dirty="0" err="1" smtClean="0"/>
              <a:t>while</a:t>
            </a:r>
            <a:r>
              <a:rPr lang="es-MX" dirty="0" smtClean="0"/>
              <a:t> </a:t>
            </a:r>
          </a:p>
          <a:p>
            <a:pPr lvl="0"/>
            <a:r>
              <a:rPr lang="es-MX" dirty="0" smtClean="0"/>
              <a:t>Pero la lógica de ejecución de do…</a:t>
            </a:r>
            <a:r>
              <a:rPr lang="es-MX" dirty="0" err="1" smtClean="0"/>
              <a:t>while</a:t>
            </a:r>
            <a:r>
              <a:rPr lang="es-MX" dirty="0" smtClean="0"/>
              <a:t> es poquito diferente:</a:t>
            </a:r>
          </a:p>
          <a:p>
            <a:pPr lvl="0"/>
            <a:r>
              <a:rPr lang="es-MX" i="1" dirty="0" smtClean="0"/>
              <a:t>ejecutar cuerpo-&gt; Si se cumple </a:t>
            </a:r>
            <a:r>
              <a:rPr lang="es-MX" i="1" dirty="0"/>
              <a:t>la </a:t>
            </a:r>
            <a:r>
              <a:rPr lang="es-MX" i="1" dirty="0" smtClean="0"/>
              <a:t>condición -&gt;</a:t>
            </a:r>
            <a:r>
              <a:rPr lang="es-MX" i="1" dirty="0"/>
              <a:t>ejecutar </a:t>
            </a:r>
            <a:r>
              <a:rPr lang="es-MX" i="1" dirty="0" smtClean="0"/>
              <a:t>cuerpo-</a:t>
            </a:r>
            <a:r>
              <a:rPr lang="es-MX" i="1" dirty="0"/>
              <a:t>&gt; Si se cumple la condición -&gt; ejecutar cuerpo</a:t>
            </a:r>
            <a:r>
              <a:rPr lang="es-MX" i="1" dirty="0" smtClean="0"/>
              <a:t>…</a:t>
            </a:r>
          </a:p>
          <a:p>
            <a:pPr lvl="0"/>
            <a:r>
              <a:rPr lang="es-MX" dirty="0" smtClean="0"/>
              <a:t>Es decir</a:t>
            </a:r>
            <a:r>
              <a:rPr lang="es-MX" dirty="0"/>
              <a:t>,</a:t>
            </a:r>
            <a:r>
              <a:rPr lang="es-MX" dirty="0" smtClean="0"/>
              <a:t> la primera iteración el cuerpo del ciclo se ejecute incondicionalmente; la condición empieza checarse a partir de la segunda iteración</a:t>
            </a:r>
          </a:p>
          <a:p>
            <a:pPr lvl="0"/>
            <a:r>
              <a:rPr lang="es-MX" dirty="0" smtClean="0"/>
              <a:t>Consulte el archivo 12…12.pptx para una visualización de la lógica</a:t>
            </a:r>
            <a:endParaRPr lang="es-ES" dirty="0"/>
          </a:p>
        </p:txBody>
      </p:sp>
    </p:spTree>
    <p:extLst>
      <p:ext uri="{BB962C8B-B14F-4D97-AF65-F5344CB8AC3E}">
        <p14:creationId xmlns:p14="http://schemas.microsoft.com/office/powerpoint/2010/main" val="16487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MX" sz="3600" b="1" dirty="0" smtClean="0"/>
              <a:t>Ejercicio</a:t>
            </a:r>
            <a:r>
              <a:rPr lang="es-MX" sz="3600" b="1" dirty="0"/>
              <a:t>: </a:t>
            </a:r>
            <a:r>
              <a:rPr lang="en-US" sz="3600" dirty="0" smtClean="0"/>
              <a:t>	</a:t>
            </a:r>
            <a:r>
              <a:rPr lang="es-MX" sz="3600" dirty="0"/>
              <a:t>Adaptar </a:t>
            </a:r>
            <a:r>
              <a:rPr lang="es-419" sz="3600" dirty="0" smtClean="0"/>
              <a:t>código de 3ª diapositiva de 10…10.pptx</a:t>
            </a:r>
            <a:r>
              <a:rPr lang="en-US" sz="3600" dirty="0" smtClean="0"/>
              <a:t>	</a:t>
            </a:r>
            <a:r>
              <a:rPr lang="en-US" sz="3600" dirty="0" err="1" smtClean="0"/>
              <a:t>sustituyendo</a:t>
            </a:r>
            <a:r>
              <a:rPr lang="en-US" sz="3600" dirty="0" smtClean="0"/>
              <a:t> while con do…while</a:t>
            </a:r>
            <a:endParaRPr lang="es-ES" sz="3600"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r>
              <a:rPr lang="es-419" dirty="0" smtClean="0"/>
              <a:t>Revisen para que sirve aquel código y como funciona</a:t>
            </a:r>
            <a:endParaRPr lang="es-ES" dirty="0"/>
          </a:p>
          <a:p>
            <a:r>
              <a:rPr lang="es-419" dirty="0" smtClean="0"/>
              <a:t>Tomen en cuenta la instrucción </a:t>
            </a:r>
            <a:r>
              <a:rPr lang="es-ES" dirty="0" smtClean="0"/>
              <a:t>  </a:t>
            </a:r>
            <a:r>
              <a:rPr lang="es-ES" i="1" dirty="0" err="1" smtClean="0"/>
              <a:t>char</a:t>
            </a:r>
            <a:r>
              <a:rPr lang="es-ES" i="1" dirty="0" smtClean="0"/>
              <a:t> </a:t>
            </a:r>
            <a:r>
              <a:rPr lang="es-ES" i="1" dirty="0"/>
              <a:t>control='1';</a:t>
            </a:r>
          </a:p>
          <a:p>
            <a:r>
              <a:rPr lang="es-MX" dirty="0"/>
              <a:t> </a:t>
            </a:r>
            <a:r>
              <a:rPr lang="es-MX" dirty="0" smtClean="0">
                <a:effectLst/>
              </a:rPr>
              <a:t>¿Por qué necesitamos esta inicialización? Porque de otra manera la revisión de condición en </a:t>
            </a:r>
            <a:r>
              <a:rPr lang="es-MX" i="1" dirty="0" err="1" smtClean="0">
                <a:effectLst/>
              </a:rPr>
              <a:t>while</a:t>
            </a:r>
            <a:r>
              <a:rPr lang="es-MX" dirty="0" smtClean="0">
                <a:effectLst/>
              </a:rPr>
              <a:t> no puede funcionar: trabajando con valores indefinidas va a salir error de ejecución (hagan un experimento)</a:t>
            </a:r>
          </a:p>
          <a:p>
            <a:r>
              <a:rPr lang="es-MX" dirty="0" smtClean="0"/>
              <a:t>Pero esta inicialización asigna a la </a:t>
            </a:r>
            <a:r>
              <a:rPr lang="es-MX" dirty="0"/>
              <a:t>variable </a:t>
            </a:r>
            <a:r>
              <a:rPr lang="es-ES" i="1" dirty="0"/>
              <a:t>control </a:t>
            </a:r>
            <a:r>
              <a:rPr lang="es-MX" dirty="0" smtClean="0"/>
              <a:t>un </a:t>
            </a:r>
            <a:r>
              <a:rPr lang="es-MX" dirty="0"/>
              <a:t>valor casi arbitrario (solo no debe ser </a:t>
            </a:r>
            <a:r>
              <a:rPr lang="es-MX" dirty="0" smtClean="0"/>
              <a:t>'t'   ¿Por qué?) </a:t>
            </a:r>
          </a:p>
          <a:p>
            <a:r>
              <a:rPr lang="es-MX" dirty="0" smtClean="0"/>
              <a:t>Entonces, la modificación del </a:t>
            </a:r>
            <a:r>
              <a:rPr lang="es-MX" dirty="0" err="1" smtClean="0"/>
              <a:t>while</a:t>
            </a:r>
            <a:r>
              <a:rPr lang="es-MX" dirty="0" smtClean="0"/>
              <a:t> por do..</a:t>
            </a:r>
            <a:r>
              <a:rPr lang="es-MX" dirty="0" err="1" smtClean="0"/>
              <a:t>while</a:t>
            </a:r>
            <a:r>
              <a:rPr lang="es-MX" dirty="0" smtClean="0"/>
              <a:t> tiene objetivo evitar la revisión del valor de </a:t>
            </a:r>
            <a:r>
              <a:rPr lang="es-MX" i="1" dirty="0" smtClean="0"/>
              <a:t>control</a:t>
            </a:r>
            <a:r>
              <a:rPr lang="es-MX" dirty="0" smtClean="0"/>
              <a:t> para adquirir {x, u} por primera vez, mientras para la posteriores adquisiciones la voluntad del operador ya será respetada.</a:t>
            </a:r>
            <a:endParaRPr lang="es-MX"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la diapositiva anterior</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smtClean="0"/>
              <a:t>   {     </a:t>
            </a:r>
            <a:r>
              <a:rPr lang="es-ES" sz="2000" dirty="0" err="1" smtClean="0"/>
              <a:t>float</a:t>
            </a:r>
            <a:r>
              <a:rPr lang="es-ES" sz="2000" dirty="0" smtClean="0"/>
              <a:t> </a:t>
            </a:r>
            <a:r>
              <a:rPr lang="es-ES" sz="2000" dirty="0"/>
              <a:t>x, </a:t>
            </a:r>
            <a:r>
              <a:rPr lang="es-ES" sz="2000" dirty="0" err="1"/>
              <a:t>vax</a:t>
            </a:r>
            <a:r>
              <a:rPr lang="es-ES" sz="2000" dirty="0"/>
              <a:t>, u</a:t>
            </a:r>
            <a:r>
              <a:rPr lang="es-ES" sz="2000" dirty="0" smtClean="0"/>
              <a:t>;</a:t>
            </a:r>
            <a:endParaRPr lang="es-ES" sz="2000" dirty="0"/>
          </a:p>
          <a:p>
            <a:pPr marL="0" indent="0">
              <a:lnSpc>
                <a:spcPct val="120000"/>
              </a:lnSpc>
              <a:spcBef>
                <a:spcPts val="0"/>
              </a:spcBef>
              <a:buNone/>
            </a:pPr>
            <a:r>
              <a:rPr lang="es-ES" sz="2000" dirty="0"/>
              <a:t> </a:t>
            </a:r>
            <a:r>
              <a:rPr lang="es-ES" sz="2000" dirty="0" smtClean="0"/>
              <a:t>         </a:t>
            </a:r>
            <a:r>
              <a:rPr lang="es-ES" sz="2000" dirty="0" err="1" smtClean="0"/>
              <a:t>char</a:t>
            </a:r>
            <a:r>
              <a:rPr lang="es-ES" sz="2000" dirty="0" smtClean="0"/>
              <a:t> control ;  /* ahora inicialización no es </a:t>
            </a:r>
          </a:p>
          <a:p>
            <a:pPr marL="0" indent="0">
              <a:lnSpc>
                <a:spcPct val="120000"/>
              </a:lnSpc>
              <a:spcBef>
                <a:spcPts val="0"/>
              </a:spcBef>
              <a:buNone/>
            </a:pPr>
            <a:r>
              <a:rPr lang="es-ES" sz="2000" dirty="0"/>
              <a:t> </a:t>
            </a:r>
            <a:r>
              <a:rPr lang="es-ES" sz="2000" dirty="0" smtClean="0"/>
              <a:t>                                   necesaria */;</a:t>
            </a:r>
            <a:r>
              <a:rPr lang="es-ES" sz="2000" dirty="0"/>
              <a:t>	</a:t>
            </a:r>
          </a:p>
          <a:p>
            <a:pPr marL="0" indent="0">
              <a:lnSpc>
                <a:spcPct val="120000"/>
              </a:lnSpc>
              <a:spcBef>
                <a:spcPts val="0"/>
              </a:spcBef>
              <a:buNone/>
            </a:pPr>
            <a:r>
              <a:rPr lang="es-ES" sz="2000" dirty="0"/>
              <a:t> </a:t>
            </a:r>
            <a:r>
              <a:rPr lang="es-ES" sz="2000" dirty="0" smtClean="0"/>
              <a:t>        do { // </a:t>
            </a:r>
            <a:r>
              <a:rPr lang="es-ES" sz="2000" dirty="0" smtClean="0">
                <a:sym typeface="Wingdings" panose="05000000000000000000" pitchFamily="2" charset="2"/>
              </a:rPr>
              <a:t></a:t>
            </a:r>
            <a:r>
              <a:rPr lang="es-ES" sz="1500" dirty="0" smtClean="0"/>
              <a:t>inicio del cuerpo del ciclo</a:t>
            </a:r>
            <a:endParaRPr lang="es-ES" sz="1500" dirty="0"/>
          </a:p>
          <a:p>
            <a:pPr marL="0" indent="0">
              <a:lnSpc>
                <a:spcPct val="120000"/>
              </a:lnSpc>
              <a:spcBef>
                <a:spcPts val="0"/>
              </a:spcBef>
              <a:buNone/>
            </a:pPr>
            <a:r>
              <a:rPr lang="es-ES" sz="2000" dirty="0"/>
              <a:t> </a:t>
            </a:r>
            <a:r>
              <a:rPr lang="es-ES" sz="2000" dirty="0" smtClean="0"/>
              <a:t>         </a:t>
            </a:r>
            <a:r>
              <a:rPr lang="es-ES" sz="2000" dirty="0" err="1"/>
              <a:t>printf</a:t>
            </a:r>
            <a:r>
              <a:rPr lang="es-ES" sz="2000" dirty="0"/>
              <a:t>(" dame valor de x  \n");//</a:t>
            </a:r>
            <a:r>
              <a:rPr lang="es-ES" sz="1600" dirty="0"/>
              <a:t>mensaje a </a:t>
            </a:r>
            <a:r>
              <a:rPr lang="es-ES" sz="1600" dirty="0" smtClean="0"/>
              <a:t>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smtClean="0"/>
              <a:t>("%f", &amp;x);</a:t>
            </a:r>
          </a:p>
          <a:p>
            <a:pPr marL="0" indent="0">
              <a:lnSpc>
                <a:spcPct val="120000"/>
              </a:lnSpc>
              <a:spcBef>
                <a:spcPts val="0"/>
              </a:spcBef>
              <a:buNone/>
            </a:pPr>
            <a:r>
              <a:rPr lang="es-ES" sz="2000" dirty="0"/>
              <a:t> </a:t>
            </a:r>
            <a:r>
              <a:rPr lang="es-ES" sz="2000" dirty="0" smtClean="0"/>
              <a:t>         </a:t>
            </a:r>
            <a:r>
              <a:rPr lang="es-ES" sz="2000" dirty="0" err="1"/>
              <a:t>printf</a:t>
            </a:r>
            <a:r>
              <a:rPr lang="es-ES" sz="2000" dirty="0"/>
              <a:t>(" </a:t>
            </a:r>
            <a:r>
              <a:rPr lang="es-ES" sz="1600" dirty="0"/>
              <a:t>dame valor positivo de umbral U  \n</a:t>
            </a:r>
            <a:r>
              <a:rPr lang="es-ES" sz="1600" dirty="0" smtClean="0"/>
              <a:t>");</a:t>
            </a:r>
            <a:endParaRPr lang="es-ES" sz="1600" dirty="0"/>
          </a:p>
          <a:p>
            <a:pPr marL="0" indent="0">
              <a:lnSpc>
                <a:spcPct val="120000"/>
              </a:lnSpc>
              <a:spcBef>
                <a:spcPts val="0"/>
              </a:spcBef>
              <a:buNone/>
            </a:pPr>
            <a:r>
              <a:rPr lang="es-ES" sz="2000" dirty="0" smtClean="0"/>
              <a:t>          </a:t>
            </a:r>
            <a:r>
              <a:rPr lang="es-ES" sz="2000" dirty="0" err="1"/>
              <a:t>scanf</a:t>
            </a:r>
            <a:r>
              <a:rPr lang="es-ES" sz="2000" dirty="0"/>
              <a:t>("%f", &amp;u</a:t>
            </a:r>
            <a:r>
              <a:rPr lang="es-ES" sz="2000" dirty="0" smtClean="0"/>
              <a:t>);</a:t>
            </a:r>
            <a:r>
              <a:rPr lang="es-ES" sz="2000" dirty="0"/>
              <a:t>	</a:t>
            </a:r>
          </a:p>
          <a:p>
            <a:pPr marL="0" indent="0">
              <a:lnSpc>
                <a:spcPct val="120000"/>
              </a:lnSpc>
              <a:spcBef>
                <a:spcPts val="0"/>
              </a:spcBef>
              <a:buNone/>
            </a:pPr>
            <a:r>
              <a:rPr lang="es-ES" sz="2000" dirty="0" smtClean="0"/>
              <a:t>          </a:t>
            </a:r>
            <a:r>
              <a:rPr lang="es-ES" sz="2000" dirty="0" err="1"/>
              <a:t>vax</a:t>
            </a:r>
            <a:r>
              <a:rPr lang="es-ES" sz="2000" dirty="0"/>
              <a:t>=x; </a:t>
            </a:r>
            <a:r>
              <a:rPr lang="es-ES" sz="2000" dirty="0" smtClean="0"/>
              <a:t>// </a:t>
            </a:r>
            <a:r>
              <a:rPr lang="es-ES" sz="1800" dirty="0" smtClean="0"/>
              <a:t>variable </a:t>
            </a:r>
            <a:r>
              <a:rPr lang="es-ES" sz="1800" dirty="0" err="1" smtClean="0"/>
              <a:t>vax</a:t>
            </a:r>
            <a:r>
              <a:rPr lang="es-ES" sz="1800" dirty="0" smtClean="0"/>
              <a:t> es para valor </a:t>
            </a:r>
            <a:r>
              <a:rPr lang="es-ES" sz="1800" dirty="0"/>
              <a:t>absoluto de </a:t>
            </a:r>
            <a:r>
              <a:rPr lang="es-ES" sz="2000" dirty="0" smtClean="0"/>
              <a:t>x     </a:t>
            </a:r>
          </a:p>
          <a:p>
            <a:pPr marL="0" indent="0">
              <a:lnSpc>
                <a:spcPct val="120000"/>
              </a:lnSpc>
              <a:spcBef>
                <a:spcPts val="0"/>
              </a:spcBef>
              <a:buNone/>
            </a:pPr>
            <a:r>
              <a:rPr lang="es-ES" sz="2000" dirty="0"/>
              <a:t> </a:t>
            </a:r>
            <a:r>
              <a:rPr lang="es-ES" sz="2000" dirty="0" smtClean="0"/>
              <a:t>         </a:t>
            </a:r>
            <a:r>
              <a:rPr lang="es-ES" sz="2000" dirty="0" err="1" smtClean="0"/>
              <a:t>if</a:t>
            </a:r>
            <a:r>
              <a:rPr lang="es-ES" sz="2000" dirty="0" smtClean="0"/>
              <a:t>(x&lt;0.f</a:t>
            </a:r>
            <a:r>
              <a:rPr lang="es-ES" sz="2000" dirty="0"/>
              <a:t>)</a:t>
            </a:r>
          </a:p>
          <a:p>
            <a:pPr marL="0" indent="0">
              <a:lnSpc>
                <a:spcPct val="120000"/>
              </a:lnSpc>
              <a:spcBef>
                <a:spcPts val="0"/>
              </a:spcBef>
              <a:buNone/>
            </a:pPr>
            <a:r>
              <a:rPr lang="es-ES" sz="2000" dirty="0"/>
              <a:t>	</a:t>
            </a:r>
            <a:r>
              <a:rPr lang="es-ES" sz="2000" dirty="0" err="1" smtClean="0"/>
              <a:t>vax</a:t>
            </a:r>
            <a:r>
              <a:rPr lang="es-ES" sz="2000" dirty="0"/>
              <a:t>=-x;</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457200" lvl="1" indent="0">
              <a:buNone/>
            </a:pPr>
            <a:r>
              <a:rPr lang="pt-BR" sz="2200" dirty="0" smtClean="0"/>
              <a:t>//</a:t>
            </a:r>
            <a:r>
              <a:rPr lang="pt-BR" sz="2200" dirty="0"/>
              <a:t>se </a:t>
            </a:r>
            <a:r>
              <a:rPr lang="pt-BR" sz="2200" dirty="0" err="1"/>
              <a:t>puede</a:t>
            </a:r>
            <a:r>
              <a:rPr lang="pt-BR" sz="2200" dirty="0"/>
              <a:t> </a:t>
            </a:r>
            <a:r>
              <a:rPr lang="pt-BR" sz="2200" dirty="0" err="1"/>
              <a:t>invertir</a:t>
            </a:r>
            <a:r>
              <a:rPr lang="pt-BR" sz="2200" dirty="0"/>
              <a:t> x?</a:t>
            </a:r>
          </a:p>
          <a:p>
            <a:pPr marL="457200" lvl="1" indent="0">
              <a:buNone/>
            </a:pPr>
            <a:r>
              <a:rPr lang="pt-BR" sz="2200" dirty="0" smtClean="0"/>
              <a:t>    </a:t>
            </a:r>
            <a:r>
              <a:rPr lang="pt-BR" sz="2200" dirty="0" err="1"/>
              <a:t>if</a:t>
            </a:r>
            <a:r>
              <a:rPr lang="pt-BR" sz="2200" dirty="0"/>
              <a:t>(u&gt;</a:t>
            </a:r>
            <a:r>
              <a:rPr lang="pt-BR" sz="2200" dirty="0" err="1"/>
              <a:t>vax</a:t>
            </a:r>
            <a:r>
              <a:rPr lang="pt-BR" sz="2200" dirty="0"/>
              <a:t>)</a:t>
            </a:r>
          </a:p>
          <a:p>
            <a:pPr marL="457200" lvl="1" indent="0">
              <a:buNone/>
            </a:pPr>
            <a:r>
              <a:rPr lang="pt-BR" sz="2200" dirty="0" smtClean="0"/>
              <a:t>        </a:t>
            </a:r>
            <a:r>
              <a:rPr lang="pt-BR" sz="2200" dirty="0" err="1"/>
              <a:t>printf</a:t>
            </a:r>
            <a:r>
              <a:rPr lang="pt-BR" sz="2200" dirty="0"/>
              <a:t>(" no se </a:t>
            </a:r>
            <a:r>
              <a:rPr lang="pt-BR" sz="2200" dirty="0" err="1"/>
              <a:t>puede</a:t>
            </a:r>
            <a:r>
              <a:rPr lang="pt-BR" sz="2200" dirty="0"/>
              <a:t> </a:t>
            </a:r>
            <a:r>
              <a:rPr lang="pt-BR" sz="2200" dirty="0" err="1"/>
              <a:t>invertir</a:t>
            </a:r>
            <a:r>
              <a:rPr lang="pt-BR" sz="2200" dirty="0"/>
              <a:t> x \n");</a:t>
            </a:r>
          </a:p>
          <a:p>
            <a:pPr marL="457200" lvl="1" indent="0">
              <a:buNone/>
            </a:pPr>
            <a:r>
              <a:rPr lang="pt-BR" sz="2200" dirty="0" smtClean="0"/>
              <a:t>    </a:t>
            </a:r>
            <a:r>
              <a:rPr lang="pt-BR" sz="2200" dirty="0" err="1"/>
              <a:t>else</a:t>
            </a:r>
            <a:endParaRPr lang="pt-BR" sz="2200" dirty="0"/>
          </a:p>
          <a:p>
            <a:pPr marL="457200" lvl="1" indent="0">
              <a:buNone/>
            </a:pPr>
            <a:r>
              <a:rPr lang="pt-BR" sz="2200" dirty="0" smtClean="0"/>
              <a:t>        </a:t>
            </a:r>
            <a:r>
              <a:rPr lang="pt-BR" sz="2200" dirty="0" err="1"/>
              <a:t>printf</a:t>
            </a:r>
            <a:r>
              <a:rPr lang="pt-BR" sz="2200" dirty="0"/>
              <a:t>(" x es %g, 1/x es %g \n", x, 1.f/x);</a:t>
            </a:r>
          </a:p>
          <a:p>
            <a:pPr marL="457200" lvl="1" indent="0">
              <a:buNone/>
            </a:pPr>
            <a:endParaRPr lang="pt-BR" sz="2200" dirty="0"/>
          </a:p>
          <a:p>
            <a:pPr marL="457200" lvl="1" indent="0">
              <a:buNone/>
            </a:pPr>
            <a:r>
              <a:rPr lang="pt-BR" sz="2200" dirty="0" smtClean="0"/>
              <a:t>    </a:t>
            </a:r>
            <a:r>
              <a:rPr lang="pt-BR" sz="2200" dirty="0" err="1"/>
              <a:t>printf</a:t>
            </a:r>
            <a:r>
              <a:rPr lang="pt-BR" sz="2200" dirty="0"/>
              <a:t>("oprimes una </a:t>
            </a:r>
            <a:r>
              <a:rPr lang="pt-BR" sz="2200" dirty="0" smtClean="0"/>
              <a:t>letra diferente </a:t>
            </a:r>
            <a:r>
              <a:rPr lang="pt-BR" sz="2200" dirty="0"/>
              <a:t>de </a:t>
            </a:r>
            <a:r>
              <a:rPr lang="pt-BR" sz="2200" dirty="0" smtClean="0"/>
              <a:t>'t' ") ;  </a:t>
            </a:r>
          </a:p>
          <a:p>
            <a:pPr marL="457200" lvl="1" indent="0">
              <a:buNone/>
            </a:pPr>
            <a:r>
              <a:rPr lang="pt-BR" sz="2200" dirty="0"/>
              <a:t> </a:t>
            </a:r>
            <a:r>
              <a:rPr lang="pt-BR" sz="2200" dirty="0" smtClean="0"/>
              <a:t>   </a:t>
            </a:r>
            <a:r>
              <a:rPr lang="pt-BR" sz="2200" dirty="0" err="1" smtClean="0"/>
              <a:t>printf</a:t>
            </a:r>
            <a:r>
              <a:rPr lang="pt-BR" sz="2200" dirty="0" smtClean="0"/>
              <a:t> (" para </a:t>
            </a:r>
            <a:r>
              <a:rPr lang="pt-BR" sz="2200" dirty="0"/>
              <a:t>continuar\n");</a:t>
            </a:r>
          </a:p>
          <a:p>
            <a:pPr marL="457200" lvl="1" indent="0">
              <a:buNone/>
            </a:pPr>
            <a:r>
              <a:rPr lang="pt-BR" sz="2200" dirty="0" smtClean="0"/>
              <a:t>    </a:t>
            </a:r>
            <a:r>
              <a:rPr lang="pt-BR" sz="2200" dirty="0" err="1"/>
              <a:t>printf</a:t>
            </a:r>
            <a:r>
              <a:rPr lang="pt-BR" sz="2200" dirty="0"/>
              <a:t>("oprimes 't' para terminar\n");</a:t>
            </a:r>
          </a:p>
          <a:p>
            <a:pPr marL="457200" lvl="1" indent="0">
              <a:buNone/>
            </a:pPr>
            <a:r>
              <a:rPr lang="pt-BR" sz="2200" dirty="0" smtClean="0"/>
              <a:t>    </a:t>
            </a:r>
            <a:r>
              <a:rPr lang="pt-BR" sz="2200" dirty="0" err="1"/>
              <a:t>control</a:t>
            </a:r>
            <a:r>
              <a:rPr lang="pt-BR" sz="2200" dirty="0"/>
              <a:t>=</a:t>
            </a:r>
            <a:r>
              <a:rPr lang="pt-BR" sz="2200" dirty="0" err="1"/>
              <a:t>getch</a:t>
            </a:r>
            <a:r>
              <a:rPr lang="pt-BR" sz="2200" dirty="0"/>
              <a:t>();</a:t>
            </a:r>
          </a:p>
          <a:p>
            <a:pPr marL="457200" lvl="1" indent="0">
              <a:buNone/>
            </a:pPr>
            <a:r>
              <a:rPr lang="pt-BR" sz="2200" dirty="0" smtClean="0"/>
              <a:t>} </a:t>
            </a:r>
            <a:r>
              <a:rPr lang="es-ES" sz="2000" dirty="0" err="1"/>
              <a:t>while</a:t>
            </a:r>
            <a:r>
              <a:rPr lang="es-ES" sz="2000" dirty="0"/>
              <a:t>(control != 't</a:t>
            </a:r>
            <a:r>
              <a:rPr lang="es-ES" sz="2000" dirty="0" smtClean="0"/>
              <a:t>');</a:t>
            </a:r>
          </a:p>
          <a:p>
            <a:pPr marL="457200" lvl="1" indent="0">
              <a:buNone/>
            </a:pP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Ejercicio</a:t>
            </a:r>
            <a:r>
              <a:rPr lang="es-MX" sz="3600" b="1" dirty="0"/>
              <a:t>: </a:t>
            </a:r>
            <a:r>
              <a:rPr lang="en-US" sz="3600" dirty="0" smtClean="0"/>
              <a:t>	</a:t>
            </a:r>
            <a:r>
              <a:rPr lang="en-US" sz="3600" dirty="0" err="1" smtClean="0"/>
              <a:t>combinar</a:t>
            </a:r>
            <a:r>
              <a:rPr lang="es-MX" sz="3600" dirty="0" smtClean="0"/>
              <a:t> </a:t>
            </a:r>
            <a:r>
              <a:rPr lang="es-MX" sz="3600" dirty="0"/>
              <a:t>las técnicas anteriores para resolver ecuación lineal c=</a:t>
            </a:r>
            <a:r>
              <a:rPr lang="es-MX" sz="3600" dirty="0" err="1"/>
              <a:t>ax+b</a:t>
            </a:r>
            <a:r>
              <a:rPr lang="es-MX" sz="3600" dirty="0"/>
              <a:t>; </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fontScale="85000" lnSpcReduction="20000"/>
          </a:bodyPr>
          <a:lstStyle/>
          <a:p>
            <a:r>
              <a:rPr lang="es-ES" dirty="0" smtClean="0"/>
              <a:t>Especificaciones</a:t>
            </a:r>
            <a:endParaRPr lang="es-ES" dirty="0"/>
          </a:p>
          <a:p>
            <a:pPr lvl="2"/>
            <a:r>
              <a:rPr lang="es-419" sz="2800" dirty="0" smtClean="0"/>
              <a:t>Operador cíclicamente introduce parámetros a, b, c de diferentes ecuaciones </a:t>
            </a:r>
          </a:p>
          <a:p>
            <a:pPr lvl="2"/>
            <a:r>
              <a:rPr lang="es-419" sz="2800" dirty="0" smtClean="0"/>
              <a:t>El programa o resuelva la ecuación corriente e imprime resultado, o comunica al operador sobre imposibilidad de resolver la ecuación por una situación excepcional </a:t>
            </a:r>
          </a:p>
          <a:p>
            <a:pPr lvl="2"/>
            <a:r>
              <a:rPr lang="es-419" sz="2800" dirty="0" smtClean="0"/>
              <a:t>La situación excepcional significa que la fórmula x=(c-b)/a no puede ser aplicada porque |a| es demasiado pequeño respecto |c-b|. Revisión de esta situación debe ser realizada de un manera similar al ejercicio de diapositiva 7 de 09…09.pptx </a:t>
            </a:r>
          </a:p>
          <a:p>
            <a:pPr marL="914400" lvl="2" indent="0">
              <a:buNone/>
            </a:pPr>
            <a:endParaRPr lang="es-419" sz="2800" dirty="0" smtClean="0"/>
          </a:p>
          <a:p>
            <a:pPr lvl="2"/>
            <a:r>
              <a:rPr lang="es-419" sz="2800" i="1" dirty="0" smtClean="0"/>
              <a:t>Nota</a:t>
            </a:r>
            <a:r>
              <a:rPr lang="es-419" sz="2800" dirty="0" smtClean="0"/>
              <a:t>: </a:t>
            </a:r>
            <a:r>
              <a:rPr lang="es-419" sz="2800" dirty="0"/>
              <a:t>l</a:t>
            </a:r>
            <a:r>
              <a:rPr lang="es-419" sz="2800" dirty="0" smtClean="0"/>
              <a:t>a regla del punto anterior para las situaciones excepcionales extiende aquella que se sabe en matemáticas: no se puede dividir cuando dominador sea cero. En la computación hay situaciones cuando tanto numerador como dominador sean diferentes de cero, sin embargo resultado de división “matemática” es tan grande que no cabe en el rango de valores representados computacionalmente en la computadora</a:t>
            </a:r>
            <a:endParaRPr lang="es-ES" sz="2800" dirty="0"/>
          </a:p>
          <a:p>
            <a:r>
              <a:rPr lang="es-MX" dirty="0"/>
              <a:t> </a:t>
            </a:r>
            <a:r>
              <a:rPr lang="es-MX" dirty="0" smtClean="0"/>
              <a:t>El código que resuelve este ejercicio vean </a:t>
            </a:r>
            <a:r>
              <a:rPr lang="es-MX" smtClean="0"/>
              <a:t>en 14…14.pptx</a:t>
            </a:r>
            <a:endParaRPr lang="es-ES" dirty="0">
              <a:effectLst/>
            </a:endParaRPr>
          </a:p>
        </p:txBody>
      </p:sp>
    </p:spTree>
    <p:extLst>
      <p:ext uri="{BB962C8B-B14F-4D97-AF65-F5344CB8AC3E}">
        <p14:creationId xmlns:p14="http://schemas.microsoft.com/office/powerpoint/2010/main" val="349728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Video para do…</a:t>
            </a:r>
            <a:r>
              <a:rPr lang="es-MX" sz="3600" b="1" dirty="0" err="1" smtClean="0"/>
              <a:t>while</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a:bodyPr>
          <a:lstStyle/>
          <a:p>
            <a:endParaRPr lang="es-ES" dirty="0" smtClean="0">
              <a:effectLst/>
            </a:endParaRPr>
          </a:p>
          <a:p>
            <a:r>
              <a:rPr lang="es-ES"/>
              <a:t>https://youtu.be/RqsrQ9ETnEE</a:t>
            </a:r>
            <a:endParaRPr lang="es-ES" dirty="0">
              <a:effectLst/>
            </a:endParaRPr>
          </a:p>
        </p:txBody>
      </p:sp>
    </p:spTree>
    <p:extLst>
      <p:ext uri="{BB962C8B-B14F-4D97-AF65-F5344CB8AC3E}">
        <p14:creationId xmlns:p14="http://schemas.microsoft.com/office/powerpoint/2010/main" val="4037629363"/>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3409</TotalTime>
  <Words>452</Words>
  <Application>Microsoft Office PowerPoint</Application>
  <PresentationFormat>Panorámica</PresentationFormat>
  <Paragraphs>81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Bradley Hand ITC</vt:lpstr>
      <vt:lpstr>Calibri</vt:lpstr>
      <vt:lpstr>Calibri Light</vt:lpstr>
      <vt:lpstr>Wingdings</vt:lpstr>
      <vt:lpstr>Tema de Office</vt:lpstr>
      <vt:lpstr>Trimestre: 22-O uea: Programación Estructurada (1151038)  Grupo CSI06; Horario: Lu-Mie-Vie, 11:30—13:00 Prof. Gueorgi Khatchatourov, ayudante Carlos Yoshimar Hernández Badillo Sección: 11 ciclo do…while; ecuaciones lineal y cuadrática 11</vt:lpstr>
      <vt:lpstr>Código para el ejercicio de 10…10.pptx sobre épsilon de la máquina</vt:lpstr>
      <vt:lpstr>Actividades para auto-control </vt:lpstr>
      <vt:lpstr>Sintaxis y lógica del operador do…while  </vt:lpstr>
      <vt:lpstr>Ejercicio:  Adaptar código de 3ª diapositiva de 10…10.pptx sustituyendo while con do…while</vt:lpstr>
      <vt:lpstr>Código para el ejercicio de la diapositiva anterior</vt:lpstr>
      <vt:lpstr> Ejercicio:  combinar las técnicas anteriores para resolver ecuación lineal c=ax+b;   </vt:lpstr>
      <vt:lpstr> Video para do…while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229</cp:revision>
  <dcterms:created xsi:type="dcterms:W3CDTF">2020-04-14T22:16:00Z</dcterms:created>
  <dcterms:modified xsi:type="dcterms:W3CDTF">2022-10-25T00:36:44Z</dcterms:modified>
</cp:coreProperties>
</file>