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9" r:id="rId4"/>
    <p:sldId id="262" r:id="rId5"/>
    <p:sldId id="265" r:id="rId6"/>
    <p:sldId id="263" r:id="rId7"/>
    <p:sldId id="264" r:id="rId8"/>
    <p:sldId id="260" r:id="rId9"/>
    <p:sldId id="267" r:id="rId10"/>
    <p:sldId id="266" r:id="rId1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" y="38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10/16/2022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nlinegdb.com/online_c++_compiler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Igp5PqPfo0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463724"/>
            <a:ext cx="11263085" cy="2683713"/>
          </a:xfrm>
        </p:spPr>
        <p:txBody>
          <a:bodyPr>
            <a:normAutofit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22-O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Programación Estructurada (1151038)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</a:t>
            </a:r>
            <a:r>
              <a:rPr lang="es-ES" sz="3200" dirty="0"/>
              <a:t>CSI06</a:t>
            </a:r>
            <a:r>
              <a:rPr lang="es-MX" sz="3600" dirty="0"/>
              <a:t>; </a:t>
            </a:r>
            <a:r>
              <a:rPr lang="es-MX" sz="3600" b="1" dirty="0"/>
              <a:t>Horario:</a:t>
            </a:r>
            <a:r>
              <a:rPr lang="es-MX" sz="3600" dirty="0"/>
              <a:t> Lu-Mie-Vie, 11:30—13:00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>
                <a:latin typeface="Bradley Hand ITC" panose="03070402050302030203" pitchFamily="66" charset="0"/>
              </a:rPr>
              <a:t>RESUMENES DEL CURSO</a:t>
            </a:r>
            <a:br>
              <a:rPr lang="es-MX" sz="3600" dirty="0">
                <a:latin typeface="Bradley Hand ITC" panose="03070402050302030203" pitchFamily="66" charset="0"/>
              </a:rPr>
            </a:br>
            <a:r>
              <a:rPr lang="es-MX" sz="3600" dirty="0"/>
              <a:t>Sección: </a:t>
            </a:r>
            <a:r>
              <a:rPr lang="es-MX" sz="3600" dirty="0" smtClean="0"/>
              <a:t>Entorno de Desarrollo Integral (</a:t>
            </a:r>
            <a:r>
              <a:rPr lang="es-MX" sz="3600" smtClean="0"/>
              <a:t>IDE)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2915943"/>
            <a:ext cx="10553075" cy="3381828"/>
          </a:xfrm>
        </p:spPr>
        <p:txBody>
          <a:bodyPr>
            <a:normAutofit fontScale="92500" lnSpcReduction="10000"/>
          </a:bodyPr>
          <a:lstStyle/>
          <a:p>
            <a:endParaRPr lang="en-US" sz="3200" dirty="0"/>
          </a:p>
          <a:p>
            <a:r>
              <a:rPr lang="es-419" sz="3200" dirty="0"/>
              <a:t>Resumen de la presentación: </a:t>
            </a:r>
          </a:p>
          <a:p>
            <a:endParaRPr lang="es-419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/>
              <a:t>Arranque del Entorno de Desarrollo Integral (IDE)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/>
              <a:t>Aplicarlo para un programa muy simple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/>
              <a:t>Sub-ventanas y unos controles de la aplicación para IDE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/>
              <a:t>Componentes funcionales del IDE</a:t>
            </a:r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¿Dudas?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419" dirty="0" smtClean="0"/>
          </a:p>
          <a:p>
            <a:r>
              <a:rPr lang="es-419" dirty="0" smtClean="0"/>
              <a:t>Para cualquier duda puedes mandar un e-mail a las direcciones indicadas en </a:t>
            </a:r>
            <a:r>
              <a:rPr lang="es-419" dirty="0"/>
              <a:t>la presentación </a:t>
            </a:r>
            <a:endParaRPr lang="es-419" dirty="0" smtClean="0"/>
          </a:p>
          <a:p>
            <a:endParaRPr lang="es-419" dirty="0" smtClean="0"/>
          </a:p>
          <a:p>
            <a:pPr marL="0" indent="0">
              <a:buNone/>
            </a:pPr>
            <a:r>
              <a:rPr lang="es-419" dirty="0" smtClean="0"/>
              <a:t>                01_intorduccion_01.pptx</a:t>
            </a:r>
          </a:p>
          <a:p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y también aprovechar grupo en </a:t>
            </a:r>
            <a:r>
              <a:rPr lang="es-MX" dirty="0" err="1" smtClean="0"/>
              <a:t>Telegram</a:t>
            </a:r>
            <a:r>
              <a:rPr lang="es-MX" dirty="0" smtClean="0"/>
              <a:t> indicado allá</a:t>
            </a:r>
          </a:p>
          <a:p>
            <a:pPr marL="0" indent="0">
              <a:buNone/>
            </a:pP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4097160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Configurar un proyecto nuevo en Visual Studio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2" indent="0">
              <a:buNone/>
            </a:pPr>
            <a:r>
              <a:rPr lang="es-419" sz="3200" dirty="0"/>
              <a:t>Elegir la opción:</a:t>
            </a:r>
          </a:p>
          <a:p>
            <a:r>
              <a:rPr lang="es-419" dirty="0"/>
              <a:t>Nuevo Proyecto -&gt; Visual C++ -&gt; Aplicación de consola Win32, </a:t>
            </a:r>
          </a:p>
          <a:p>
            <a:r>
              <a:rPr lang="es-419" dirty="0"/>
              <a:t>Dar nombre a su proyecto y elegir "aceptar". </a:t>
            </a:r>
          </a:p>
          <a:p>
            <a:endParaRPr lang="es-419" sz="1600" dirty="0"/>
          </a:p>
          <a:p>
            <a:pPr marL="0" indent="0">
              <a:buNone/>
            </a:pPr>
            <a:r>
              <a:rPr lang="es-419" dirty="0"/>
              <a:t>	</a:t>
            </a:r>
            <a:r>
              <a:rPr lang="es-419" sz="3200" dirty="0"/>
              <a:t>VS construye el proyecto y abre dos sub-ventanas: </a:t>
            </a:r>
          </a:p>
          <a:p>
            <a:r>
              <a:rPr lang="es-419" dirty="0"/>
              <a:t>La izquierda representa </a:t>
            </a:r>
            <a:r>
              <a:rPr lang="es-419" i="1" dirty="0"/>
              <a:t>explorador de archivos del proyecto</a:t>
            </a:r>
          </a:p>
          <a:p>
            <a:r>
              <a:rPr lang="es-419" dirty="0"/>
              <a:t>La derecha representa contenido del </a:t>
            </a:r>
            <a:r>
              <a:rPr lang="es-419" i="1" dirty="0"/>
              <a:t>archivo principal del proyecto con código en 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411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Ubicación de un programa</a:t>
            </a:r>
            <a:endParaRPr lang="en-US" dirty="0"/>
          </a:p>
        </p:txBody>
      </p:sp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1357313" y="2484448"/>
            <a:ext cx="9029700" cy="3398838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Sistema</a:t>
            </a:r>
            <a:r>
              <a:rPr kumimoji="0" lang="es-ES" altLang="es-E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s-ES" alt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Operativo</a:t>
            </a:r>
            <a:endParaRPr kumimoji="0" lang="es-ES" alt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Cuadro de texto 1"/>
          <p:cNvSpPr txBox="1">
            <a:spLocks noChangeArrowheads="1"/>
          </p:cNvSpPr>
          <p:nvPr/>
        </p:nvSpPr>
        <p:spPr bwMode="auto">
          <a:xfrm>
            <a:off x="2343150" y="2978162"/>
            <a:ext cx="7143750" cy="254317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</a:t>
            </a:r>
            <a:endParaRPr kumimoji="0" lang="es-ES" alt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357563" y="3219461"/>
            <a:ext cx="5243512" cy="18923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Solución</a:t>
            </a:r>
            <a:endParaRPr kumimoji="0" lang="es-ES" alt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Cuadro de texto 3"/>
          <p:cNvSpPr txBox="1">
            <a:spLocks noChangeArrowheads="1"/>
          </p:cNvSpPr>
          <p:nvPr/>
        </p:nvSpPr>
        <p:spPr bwMode="auto">
          <a:xfrm>
            <a:off x="4171950" y="3595698"/>
            <a:ext cx="4071938" cy="13589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Proyecto</a:t>
            </a:r>
            <a:endParaRPr kumimoji="0" lang="es-ES" alt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Cuadro de texto 4"/>
          <p:cNvSpPr txBox="1">
            <a:spLocks noChangeArrowheads="1"/>
          </p:cNvSpPr>
          <p:nvPr/>
        </p:nvSpPr>
        <p:spPr bwMode="auto">
          <a:xfrm>
            <a:off x="5194308" y="3859223"/>
            <a:ext cx="2249480" cy="68262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Código de</a:t>
            </a:r>
            <a:endParaRPr kumimoji="0" lang="es-ES" alt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programa</a:t>
            </a:r>
            <a:endParaRPr kumimoji="0" lang="es-ES" alt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99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Otras sub-ventanas del IDE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419" dirty="0"/>
              <a:t>A parte de las dos sub-ventanas ante mencionadas, IDE puede abrir otras para:</a:t>
            </a:r>
          </a:p>
          <a:p>
            <a:pPr lvl="1"/>
            <a:r>
              <a:rPr lang="es-419" dirty="0"/>
              <a:t>la salida de resultados compilación</a:t>
            </a:r>
          </a:p>
          <a:p>
            <a:pPr lvl="1"/>
            <a:r>
              <a:rPr lang="es-419" dirty="0"/>
              <a:t>una búsqueda</a:t>
            </a:r>
          </a:p>
          <a:p>
            <a:pPr lvl="1"/>
            <a:r>
              <a:rPr lang="es-419" dirty="0"/>
              <a:t>“</a:t>
            </a:r>
            <a:r>
              <a:rPr lang="es-419" i="1" dirty="0" err="1"/>
              <a:t>Breakpoints</a:t>
            </a:r>
            <a:r>
              <a:rPr lang="es-419" dirty="0"/>
              <a:t>”</a:t>
            </a:r>
          </a:p>
          <a:p>
            <a:pPr lvl="1"/>
            <a:r>
              <a:rPr lang="es-419" dirty="0"/>
              <a:t>“</a:t>
            </a:r>
            <a:r>
              <a:rPr lang="es-419" i="1" dirty="0"/>
              <a:t>Pila de llamados</a:t>
            </a:r>
            <a:r>
              <a:rPr lang="es-419" dirty="0"/>
              <a:t>”</a:t>
            </a:r>
          </a:p>
          <a:p>
            <a:pPr lvl="1"/>
            <a:r>
              <a:rPr lang="es-419" dirty="0"/>
              <a:t>“</a:t>
            </a:r>
            <a:r>
              <a:rPr lang="es-419" dirty="0" err="1"/>
              <a:t>Varaibles</a:t>
            </a:r>
            <a:r>
              <a:rPr lang="es-419" dirty="0"/>
              <a:t> locales”</a:t>
            </a:r>
          </a:p>
          <a:p>
            <a:pPr lvl="1"/>
            <a:r>
              <a:rPr lang="es-419" dirty="0"/>
              <a:t>Etc.</a:t>
            </a:r>
          </a:p>
          <a:p>
            <a:r>
              <a:rPr lang="es-419" dirty="0"/>
              <a:t>IDE contiene los controles integrados para ver/ocultar las sub-ventanas y para su ubicación en pantalla</a:t>
            </a:r>
          </a:p>
          <a:p>
            <a:pPr lvl="1"/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3781016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Componentes de IDE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s-MX" u="sng" dirty="0"/>
              <a:t>Editor</a:t>
            </a:r>
            <a:r>
              <a:rPr lang="es-MX" dirty="0"/>
              <a:t> de textos orientado a textos escritos en un lenguaje, como C por ejemplo. Enriquece apariencia de texto con  colores, resalta errores, etc.</a:t>
            </a:r>
          </a:p>
          <a:p>
            <a:pPr lvl="0"/>
            <a:r>
              <a:rPr lang="es-MX" dirty="0"/>
              <a:t> </a:t>
            </a:r>
            <a:r>
              <a:rPr lang="es-MX" u="sng" dirty="0"/>
              <a:t>Compilador</a:t>
            </a:r>
            <a:r>
              <a:rPr lang="es-MX" dirty="0"/>
              <a:t>. Traduce textos escritos en lenguaje (como C, de archivos tipo </a:t>
            </a:r>
            <a:r>
              <a:rPr lang="es-MX" i="1" dirty="0"/>
              <a:t>*.</a:t>
            </a:r>
            <a:r>
              <a:rPr lang="es-MX" i="1" dirty="0" err="1"/>
              <a:t>cpp</a:t>
            </a:r>
            <a:r>
              <a:rPr lang="es-MX" dirty="0"/>
              <a:t>) a otro lenguaje de nivel mas bajo (generando los archivos  tipo *.</a:t>
            </a:r>
            <a:r>
              <a:rPr lang="es-MX" i="1" dirty="0" err="1"/>
              <a:t>obj</a:t>
            </a:r>
            <a:r>
              <a:rPr lang="es-MX" dirty="0"/>
              <a:t>, normalmente transparentes para programador)</a:t>
            </a:r>
          </a:p>
          <a:p>
            <a:pPr lvl="0"/>
            <a:r>
              <a:rPr lang="es-MX" u="sng" dirty="0"/>
              <a:t>Bibliotecas</a:t>
            </a:r>
            <a:r>
              <a:rPr lang="es-MX" dirty="0"/>
              <a:t>. Contienen implementaciones hechas previamente de varias funciones especiales, </a:t>
            </a:r>
          </a:p>
          <a:p>
            <a:r>
              <a:rPr lang="es-MX" u="sng" dirty="0"/>
              <a:t>Enlazador</a:t>
            </a:r>
            <a:r>
              <a:rPr lang="es-MX" dirty="0"/>
              <a:t>. Transforma todos módulos de tipo *</a:t>
            </a:r>
            <a:r>
              <a:rPr lang="es-MX" dirty="0" err="1"/>
              <a:t>obj</a:t>
            </a:r>
            <a:r>
              <a:rPr lang="es-MX" dirty="0"/>
              <a:t> y de biblioteca a un solo modulo ejecutable (extensión *.</a:t>
            </a:r>
            <a:r>
              <a:rPr lang="es-MX" dirty="0" err="1"/>
              <a:t>exe</a:t>
            </a:r>
            <a:r>
              <a:rPr lang="es-MX" dirty="0"/>
              <a:t>) que opera con comandos de la Unidad de Procesamiento Central (CPU por siglas en inglés). Los productores de </a:t>
            </a:r>
            <a:r>
              <a:rPr lang="es-MX" dirty="0" err="1"/>
              <a:t>CPUs</a:t>
            </a:r>
            <a:r>
              <a:rPr lang="es-MX" dirty="0"/>
              <a:t> son Intel, AMD, y otros.  (Nota</a:t>
            </a:r>
            <a:r>
              <a:rPr lang="es-MX" dirty="0">
                <a:latin typeface="Bradley Hand ITC" panose="03070402050302030203" pitchFamily="66" charset="0"/>
              </a:rPr>
              <a:t>: entonces, a partir del mismo código </a:t>
            </a:r>
            <a:r>
              <a:rPr lang="es-MX" dirty="0"/>
              <a:t>*.</a:t>
            </a:r>
            <a:r>
              <a:rPr lang="es-MX" dirty="0" err="1"/>
              <a:t>cpp</a:t>
            </a:r>
            <a:r>
              <a:rPr lang="es-MX" dirty="0"/>
              <a:t>, </a:t>
            </a:r>
            <a:r>
              <a:rPr lang="es-MX" dirty="0">
                <a:latin typeface="Bradley Hand ITC" panose="03070402050302030203" pitchFamily="66" charset="0"/>
              </a:rPr>
              <a:t>el código final </a:t>
            </a:r>
            <a:r>
              <a:rPr lang="es-MX" dirty="0"/>
              <a:t>*.</a:t>
            </a:r>
            <a:r>
              <a:rPr lang="es-MX" dirty="0" err="1"/>
              <a:t>exe</a:t>
            </a:r>
            <a:r>
              <a:rPr lang="es-MX" dirty="0"/>
              <a:t> </a:t>
            </a:r>
            <a:r>
              <a:rPr lang="es-MX" dirty="0">
                <a:latin typeface="Bradley Hand ITC" panose="03070402050302030203" pitchFamily="66" charset="0"/>
              </a:rPr>
              <a:t>es diferente para diferentes computadoras</a:t>
            </a:r>
            <a:r>
              <a:rPr lang="es-MX" dirty="0"/>
              <a:t>) </a:t>
            </a:r>
          </a:p>
          <a:p>
            <a:pPr lvl="0"/>
            <a:r>
              <a:rPr lang="es-MX" u="sng" dirty="0"/>
              <a:t>Medios de depuración</a:t>
            </a:r>
            <a:r>
              <a:rPr lang="es-MX" dirty="0"/>
              <a:t>. Permiten la ejecución del programa bajo supervisión del programador </a:t>
            </a:r>
            <a:endParaRPr lang="es-ES" dirty="0"/>
          </a:p>
          <a:p>
            <a:pPr lvl="1"/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3405624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Ventana de </a:t>
            </a:r>
            <a:r>
              <a:rPr lang="es-MX" dirty="0" smtClean="0"/>
              <a:t>consola  (=Ventana de Ejecución)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39056"/>
            <a:ext cx="10515600" cy="4856813"/>
          </a:xfrm>
        </p:spPr>
        <p:txBody>
          <a:bodyPr>
            <a:normAutofit/>
          </a:bodyPr>
          <a:lstStyle/>
          <a:p>
            <a:r>
              <a:rPr lang="es-419" dirty="0"/>
              <a:t>Un programa que pasó sin errores las etapas de </a:t>
            </a:r>
            <a:r>
              <a:rPr lang="es-419" i="1" dirty="0"/>
              <a:t>compilación</a:t>
            </a:r>
            <a:r>
              <a:rPr lang="es-419" dirty="0"/>
              <a:t> y </a:t>
            </a:r>
            <a:r>
              <a:rPr lang="es-419" i="1" dirty="0"/>
              <a:t>enlazamiento </a:t>
            </a:r>
            <a:r>
              <a:rPr lang="es-419" dirty="0"/>
              <a:t>mediante herramientas integradas en IDE, puede ser </a:t>
            </a:r>
            <a:r>
              <a:rPr lang="es-419" i="1" dirty="0"/>
              <a:t>ejecutado</a:t>
            </a:r>
            <a:r>
              <a:rPr lang="es-419" dirty="0"/>
              <a:t>.</a:t>
            </a:r>
          </a:p>
          <a:p>
            <a:r>
              <a:rPr lang="es-419" dirty="0"/>
              <a:t>Para suportar la ejecución, se abre la </a:t>
            </a:r>
            <a:r>
              <a:rPr lang="es-419" i="1" dirty="0"/>
              <a:t>ventana de consola </a:t>
            </a:r>
            <a:r>
              <a:rPr lang="es-419" dirty="0"/>
              <a:t>a la cual se canalizan los resultados de ejecución.</a:t>
            </a:r>
          </a:p>
          <a:p>
            <a:r>
              <a:rPr lang="es-419" dirty="0"/>
              <a:t>Al terminar la ejecución, la ventana de consola se cierre.</a:t>
            </a:r>
          </a:p>
          <a:p>
            <a:r>
              <a:rPr lang="es-419" dirty="0"/>
              <a:t>En Visual Studio hay dos modos de correr programa: </a:t>
            </a:r>
          </a:p>
          <a:p>
            <a:pPr lvl="1"/>
            <a:r>
              <a:rPr lang="es-419" dirty="0"/>
              <a:t>con </a:t>
            </a:r>
            <a:r>
              <a:rPr lang="es-419" i="1" dirty="0"/>
              <a:t>depuración</a:t>
            </a:r>
            <a:r>
              <a:rPr lang="es-419" dirty="0"/>
              <a:t> (</a:t>
            </a:r>
            <a:r>
              <a:rPr lang="es-419" dirty="0" err="1"/>
              <a:t>start</a:t>
            </a:r>
            <a:r>
              <a:rPr lang="es-419" dirty="0"/>
              <a:t> </a:t>
            </a:r>
            <a:r>
              <a:rPr lang="es-419" dirty="0" err="1"/>
              <a:t>debugging</a:t>
            </a:r>
            <a:r>
              <a:rPr lang="es-419" dirty="0"/>
              <a:t>, o F5) </a:t>
            </a:r>
          </a:p>
          <a:p>
            <a:pPr lvl="1"/>
            <a:r>
              <a:rPr lang="es-419" i="1" dirty="0"/>
              <a:t>sin</a:t>
            </a:r>
            <a:r>
              <a:rPr lang="es-419" dirty="0"/>
              <a:t> </a:t>
            </a:r>
            <a:r>
              <a:rPr lang="es-419" i="1" dirty="0"/>
              <a:t>depuración </a:t>
            </a:r>
            <a:r>
              <a:rPr lang="es-419" dirty="0"/>
              <a:t>(</a:t>
            </a:r>
            <a:r>
              <a:rPr lang="es-419" dirty="0" err="1"/>
              <a:t>start</a:t>
            </a:r>
            <a:r>
              <a:rPr lang="es-419" dirty="0"/>
              <a:t> </a:t>
            </a:r>
            <a:r>
              <a:rPr lang="es-419" dirty="0" err="1"/>
              <a:t>without</a:t>
            </a:r>
            <a:r>
              <a:rPr lang="es-419" dirty="0"/>
              <a:t> </a:t>
            </a:r>
            <a:r>
              <a:rPr lang="es-419" dirty="0" err="1"/>
              <a:t>debugging</a:t>
            </a:r>
            <a:r>
              <a:rPr lang="es-419" dirty="0"/>
              <a:t>, o Ctrl+F5)</a:t>
            </a:r>
            <a:endParaRPr lang="es-419" i="1" dirty="0"/>
          </a:p>
          <a:p>
            <a:r>
              <a:rPr lang="es-419" dirty="0"/>
              <a:t>  Prueben y comparen los resultados de ambos modos para el código generado en la diapositiva anterior</a:t>
            </a:r>
          </a:p>
        </p:txBody>
      </p:sp>
    </p:spTree>
    <p:extLst>
      <p:ext uri="{BB962C8B-B14F-4D97-AF65-F5344CB8AC3E}">
        <p14:creationId xmlns:p14="http://schemas.microsoft.com/office/powerpoint/2010/main" val="1912095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0275"/>
            <a:ext cx="10515600" cy="1325563"/>
          </a:xfrm>
        </p:spPr>
        <p:txBody>
          <a:bodyPr/>
          <a:lstStyle/>
          <a:p>
            <a:r>
              <a:rPr lang="es-MX" dirty="0"/>
              <a:t>Un Programa Que Hace Algo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99017"/>
            <a:ext cx="10515600" cy="4946754"/>
          </a:xfrm>
        </p:spPr>
        <p:txBody>
          <a:bodyPr>
            <a:normAutofit fontScale="70000" lnSpcReduction="20000"/>
          </a:bodyPr>
          <a:lstStyle/>
          <a:p>
            <a:r>
              <a:rPr lang="es-MX" dirty="0"/>
              <a:t>Para que nuestro programa haga algo, modifiquemos el código anterior agregando dos líneas</a:t>
            </a:r>
          </a:p>
          <a:p>
            <a:pPr marL="0" indent="0">
              <a:buNone/>
            </a:pPr>
            <a:r>
              <a:rPr lang="en-US" dirty="0"/>
              <a:t>                      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s-MX" dirty="0"/>
              <a:t>    y</a:t>
            </a:r>
          </a:p>
          <a:p>
            <a:pPr marL="0" indent="0">
              <a:buNone/>
            </a:pPr>
            <a:r>
              <a:rPr lang="es-MX" dirty="0"/>
              <a:t>	</a:t>
            </a:r>
            <a:r>
              <a:rPr lang="en-US" dirty="0" err="1"/>
              <a:t>printf</a:t>
            </a:r>
            <a:r>
              <a:rPr lang="en-US" dirty="0"/>
              <a:t>("</a:t>
            </a:r>
            <a:r>
              <a:rPr lang="en-US" dirty="0" err="1"/>
              <a:t>Hola</a:t>
            </a:r>
            <a:r>
              <a:rPr lang="en-US" dirty="0"/>
              <a:t>, </a:t>
            </a:r>
            <a:r>
              <a:rPr lang="en-US" dirty="0" err="1"/>
              <a:t>alumnos</a:t>
            </a:r>
            <a:r>
              <a:rPr lang="en-US" dirty="0"/>
              <a:t> </a:t>
            </a:r>
            <a:r>
              <a:rPr lang="en-US" dirty="0" err="1"/>
              <a:t>virtuales</a:t>
            </a:r>
            <a:r>
              <a:rPr lang="en-US" dirty="0"/>
              <a:t> del </a:t>
            </a:r>
            <a:r>
              <a:rPr lang="en-US" dirty="0" err="1"/>
              <a:t>trimestre</a:t>
            </a:r>
            <a:r>
              <a:rPr lang="en-US" dirty="0"/>
              <a:t> </a:t>
            </a:r>
            <a:r>
              <a:rPr lang="en-US" dirty="0" smtClean="0"/>
              <a:t>20-O </a:t>
            </a:r>
            <a:r>
              <a:rPr lang="en-US" dirty="0"/>
              <a:t>!!!");	</a:t>
            </a:r>
            <a:endParaRPr lang="es-MX" dirty="0"/>
          </a:p>
          <a:p>
            <a:pPr marL="0" indent="0">
              <a:buNone/>
            </a:pPr>
            <a:r>
              <a:rPr lang="es-MX" dirty="0"/>
              <a:t>de la siguiente manera:</a:t>
            </a:r>
            <a:endParaRPr lang="en-US" dirty="0"/>
          </a:p>
          <a:p>
            <a:pPr marL="0" indent="0">
              <a:buNone/>
            </a:pPr>
            <a:endParaRPr lang="en-US" sz="2000" dirty="0"/>
          </a:p>
          <a:p>
            <a:pPr marL="457200" lvl="1" indent="0">
              <a:buNone/>
            </a:pPr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pPr marL="457200" lvl="1" indent="0">
              <a:buNone/>
            </a:pPr>
            <a:r>
              <a:rPr lang="en-US" dirty="0" err="1"/>
              <a:t>int</a:t>
            </a:r>
            <a:r>
              <a:rPr lang="en-US" dirty="0"/>
              <a:t> main()</a:t>
            </a:r>
          </a:p>
          <a:p>
            <a:pPr marL="457200" lvl="1" indent="0">
              <a:buNone/>
            </a:pPr>
            <a:r>
              <a:rPr lang="en-US" dirty="0"/>
              <a:t>{</a:t>
            </a:r>
          </a:p>
          <a:p>
            <a:pPr marL="457200" lvl="1" indent="0">
              <a:buNone/>
            </a:pPr>
            <a:r>
              <a:rPr lang="en-US" dirty="0"/>
              <a:t>      </a:t>
            </a:r>
            <a:r>
              <a:rPr lang="en-US" dirty="0" err="1"/>
              <a:t>printf</a:t>
            </a:r>
            <a:r>
              <a:rPr lang="en-US" dirty="0"/>
              <a:t>("</a:t>
            </a:r>
            <a:r>
              <a:rPr lang="en-US" dirty="0" err="1"/>
              <a:t>Hola</a:t>
            </a:r>
            <a:r>
              <a:rPr lang="en-US" dirty="0"/>
              <a:t>, </a:t>
            </a:r>
            <a:r>
              <a:rPr lang="en-US" dirty="0" err="1"/>
              <a:t>alumnos</a:t>
            </a:r>
            <a:r>
              <a:rPr lang="en-US" dirty="0"/>
              <a:t> </a:t>
            </a:r>
            <a:r>
              <a:rPr lang="en-US" dirty="0" err="1"/>
              <a:t>virtuales</a:t>
            </a:r>
            <a:r>
              <a:rPr lang="en-US" dirty="0"/>
              <a:t> del </a:t>
            </a:r>
            <a:r>
              <a:rPr lang="en-US" dirty="0" err="1"/>
              <a:t>trimestre</a:t>
            </a:r>
            <a:r>
              <a:rPr lang="en-US" dirty="0"/>
              <a:t> </a:t>
            </a:r>
            <a:r>
              <a:rPr lang="en-US" dirty="0" smtClean="0"/>
              <a:t>20-O </a:t>
            </a:r>
            <a:r>
              <a:rPr lang="en-US" dirty="0"/>
              <a:t>!!!");	</a:t>
            </a:r>
          </a:p>
          <a:p>
            <a:pPr marL="457200" lvl="1" indent="0">
              <a:buNone/>
            </a:pPr>
            <a:r>
              <a:rPr lang="en-US" dirty="0"/>
              <a:t>      return 0;</a:t>
            </a:r>
          </a:p>
          <a:p>
            <a:pPr marL="457200" lvl="1" indent="0">
              <a:buNone/>
            </a:pPr>
            <a:r>
              <a:rPr lang="en-US" dirty="0"/>
              <a:t>}</a:t>
            </a:r>
          </a:p>
          <a:p>
            <a:pPr marL="457200" lvl="1" indent="0">
              <a:buNone/>
            </a:pPr>
            <a:endParaRPr lang="en-US" sz="1600" dirty="0"/>
          </a:p>
          <a:p>
            <a:r>
              <a:rPr lang="en-US" dirty="0" err="1"/>
              <a:t>Otra</a:t>
            </a:r>
            <a:r>
              <a:rPr lang="en-US" dirty="0"/>
              <a:t> </a:t>
            </a:r>
            <a:r>
              <a:rPr lang="en-US" dirty="0" err="1"/>
              <a:t>vez</a:t>
            </a:r>
            <a:r>
              <a:rPr lang="en-US" dirty="0"/>
              <a:t> </a:t>
            </a:r>
            <a:r>
              <a:rPr lang="en-US" dirty="0" err="1"/>
              <a:t>ejecutamos</a:t>
            </a:r>
            <a:r>
              <a:rPr lang="en-US" dirty="0"/>
              <a:t> el </a:t>
            </a:r>
            <a:r>
              <a:rPr lang="en-US" dirty="0" err="1"/>
              <a:t>código</a:t>
            </a:r>
            <a:r>
              <a:rPr lang="en-US" dirty="0"/>
              <a:t> </a:t>
            </a:r>
            <a:r>
              <a:rPr lang="en-US" u="sng" dirty="0"/>
              <a:t>con</a:t>
            </a:r>
            <a:r>
              <a:rPr lang="en-US" dirty="0"/>
              <a:t> y </a:t>
            </a:r>
            <a:r>
              <a:rPr lang="en-US" u="sng" dirty="0"/>
              <a:t>sin</a:t>
            </a:r>
            <a:r>
              <a:rPr lang="en-US" dirty="0"/>
              <a:t> </a:t>
            </a:r>
            <a:r>
              <a:rPr lang="en-US" dirty="0" err="1"/>
              <a:t>depuración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Visual Studio y </a:t>
            </a:r>
            <a:r>
              <a:rPr lang="en-US" dirty="0" err="1"/>
              <a:t>observamos</a:t>
            </a:r>
            <a:r>
              <a:rPr lang="en-US" dirty="0"/>
              <a:t> </a:t>
            </a:r>
            <a:r>
              <a:rPr lang="en-US" dirty="0" err="1"/>
              <a:t>resltados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i="1" u="sng" dirty="0" err="1"/>
              <a:t>ventana</a:t>
            </a:r>
            <a:r>
              <a:rPr lang="en-US" i="1" u="sng" dirty="0"/>
              <a:t> de </a:t>
            </a:r>
            <a:r>
              <a:rPr lang="en-US" i="1" u="sng" dirty="0" err="1"/>
              <a:t>consola</a:t>
            </a:r>
            <a:endParaRPr lang="en-US" i="1" u="sng" dirty="0"/>
          </a:p>
          <a:p>
            <a:r>
              <a:rPr lang="en-US" dirty="0" err="1"/>
              <a:t>Tambien</a:t>
            </a:r>
            <a:r>
              <a:rPr lang="en-US" dirty="0"/>
              <a:t> </a:t>
            </a:r>
            <a:r>
              <a:rPr lang="en-US" dirty="0" err="1"/>
              <a:t>corremos</a:t>
            </a:r>
            <a:r>
              <a:rPr lang="en-US" dirty="0"/>
              <a:t> el </a:t>
            </a:r>
            <a:r>
              <a:rPr lang="en-US" dirty="0" err="1"/>
              <a:t>mismo</a:t>
            </a:r>
            <a:r>
              <a:rPr lang="en-US" dirty="0"/>
              <a:t> </a:t>
            </a:r>
            <a:r>
              <a:rPr lang="en-US" dirty="0" err="1"/>
              <a:t>código</a:t>
            </a:r>
            <a:r>
              <a:rPr lang="en-US" dirty="0"/>
              <a:t> </a:t>
            </a:r>
            <a:r>
              <a:rPr lang="en-US" dirty="0" err="1"/>
              <a:t>pegándolo</a:t>
            </a:r>
            <a:r>
              <a:rPr lang="en-US" dirty="0"/>
              <a:t> al </a:t>
            </a:r>
            <a:r>
              <a:rPr lang="en-US" dirty="0" err="1"/>
              <a:t>OpenGDB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(</a:t>
            </a:r>
            <a:r>
              <a:rPr lang="es-ES" dirty="0">
                <a:hlinkClick r:id="rId2"/>
              </a:rPr>
              <a:t>https://www.onlinegdb.com/online_c++_compiler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9191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Ejemplo de la ventana del Visual Studio después de crear un proyecto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419" dirty="0"/>
              <a:t>Vean el video en </a:t>
            </a:r>
            <a:r>
              <a:rPr lang="es-419" dirty="0" err="1" smtClean="0"/>
              <a:t>youtube</a:t>
            </a:r>
            <a:r>
              <a:rPr lang="es-419" dirty="0"/>
              <a:t>:</a:t>
            </a:r>
          </a:p>
          <a:p>
            <a:pPr marL="0" indent="0">
              <a:buNone/>
            </a:pPr>
            <a:endParaRPr lang="es-MX" dirty="0" smtClean="0">
              <a:hlinkClick r:id="rId2"/>
            </a:endParaRPr>
          </a:p>
          <a:p>
            <a:pPr marL="0" indent="0">
              <a:buNone/>
            </a:pPr>
            <a:r>
              <a:rPr lang="es-MX" dirty="0" smtClean="0">
                <a:hlinkClick r:id="rId2"/>
              </a:rPr>
              <a:t>https</a:t>
            </a:r>
            <a:r>
              <a:rPr lang="es-MX" dirty="0">
                <a:hlinkClick r:id="rId2"/>
              </a:rPr>
              <a:t>://</a:t>
            </a:r>
            <a:r>
              <a:rPr lang="es-MX" dirty="0" smtClean="0">
                <a:hlinkClick r:id="rId2"/>
              </a:rPr>
              <a:t>www.youtube.com/watch?v=aIgp5PqPfo0</a:t>
            </a:r>
            <a:endParaRPr lang="es-MX" dirty="0" smtClean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1977937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Como resultado de las primeras dos presentaciones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Se espera que los alumnos van a tener instalados IDE Visual Studio de una versión a partir de VS 2010, o más reciente </a:t>
            </a:r>
            <a:r>
              <a:rPr lang="es-MX" dirty="0" smtClean="0"/>
              <a:t>(hasta VS 2017) en </a:t>
            </a:r>
            <a:r>
              <a:rPr lang="es-MX" dirty="0" smtClean="0"/>
              <a:t>sus computadoras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smtClean="0"/>
              <a:t>El código de la diapositiva 7 va a correr sin error tanto en VS instalada en su computadora como en la aplicación en línea 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11931189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551</Words>
  <Application>Microsoft Office PowerPoint</Application>
  <PresentationFormat>Panorámica</PresentationFormat>
  <Paragraphs>83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Bradley Hand ITC</vt:lpstr>
      <vt:lpstr>Calibri</vt:lpstr>
      <vt:lpstr>Calibri Light</vt:lpstr>
      <vt:lpstr>Times New Roman</vt:lpstr>
      <vt:lpstr>Tema de Office</vt:lpstr>
      <vt:lpstr>Trimestre: 22-O uea: Programación Estructurada (1151038)  Grupo CSI06; Horario: Lu-Mie-Vie, 11:30—13:00 RESUMENES DEL CURSO Sección: Entorno de Desarrollo Integral (IDE)</vt:lpstr>
      <vt:lpstr>Configurar un proyecto nuevo en Visual Studio </vt:lpstr>
      <vt:lpstr>Ubicación de un programa</vt:lpstr>
      <vt:lpstr>Otras sub-ventanas del IDE</vt:lpstr>
      <vt:lpstr>Componentes de IDE</vt:lpstr>
      <vt:lpstr>Ventana de consola  (=Ventana de Ejecución)</vt:lpstr>
      <vt:lpstr>Un Programa Que Hace Algo</vt:lpstr>
      <vt:lpstr>Ejemplo de la ventana del Visual Studio después de crear un proyecto</vt:lpstr>
      <vt:lpstr>Como resultado de las primeras dos presentaciones</vt:lpstr>
      <vt:lpstr>¿Dudas?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Cuenta Microsoft</cp:lastModifiedBy>
  <cp:revision>53</cp:revision>
  <dcterms:created xsi:type="dcterms:W3CDTF">2020-04-14T22:16:00Z</dcterms:created>
  <dcterms:modified xsi:type="dcterms:W3CDTF">2022-10-16T15:34:04Z</dcterms:modified>
</cp:coreProperties>
</file>