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4" r:id="rId4"/>
    <p:sldId id="265" r:id="rId5"/>
    <p:sldId id="266" r:id="rId6"/>
    <p:sldId id="258" r:id="rId7"/>
    <p:sldId id="259" r:id="rId8"/>
    <p:sldId id="260" r:id="rId9"/>
    <p:sldId id="267" r:id="rId10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xgeorge" initials="x" lastIdx="1" clrIdx="0">
    <p:extLst>
      <p:ext uri="{19B8F6BF-5375-455C-9EA6-DF929625EA0E}">
        <p15:presenceInfo xmlns:p15="http://schemas.microsoft.com/office/powerpoint/2012/main" userId="xgeorge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2" y="38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546CE-266A-43C2-950F-686A60FA8AAB}" type="datetimeFigureOut">
              <a:rPr lang="en-US" smtClean="0"/>
              <a:t>10/16/2022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A5C81-BF85-4C0F-B803-C6021C1492E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664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546CE-266A-43C2-950F-686A60FA8AAB}" type="datetimeFigureOut">
              <a:rPr lang="en-US" smtClean="0"/>
              <a:t>10/16/2022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A5C81-BF85-4C0F-B803-C6021C1492E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46551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546CE-266A-43C2-950F-686A60FA8AAB}" type="datetimeFigureOut">
              <a:rPr lang="en-US" smtClean="0"/>
              <a:t>10/16/2022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A5C81-BF85-4C0F-B803-C6021C1492E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7057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546CE-266A-43C2-950F-686A60FA8AAB}" type="datetimeFigureOut">
              <a:rPr lang="en-US" smtClean="0"/>
              <a:t>10/16/2022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A5C81-BF85-4C0F-B803-C6021C1492E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3778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546CE-266A-43C2-950F-686A60FA8AAB}" type="datetimeFigureOut">
              <a:rPr lang="en-US" smtClean="0"/>
              <a:t>10/16/2022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A5C81-BF85-4C0F-B803-C6021C1492E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1941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546CE-266A-43C2-950F-686A60FA8AAB}" type="datetimeFigureOut">
              <a:rPr lang="en-US" smtClean="0"/>
              <a:t>10/16/2022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A5C81-BF85-4C0F-B803-C6021C1492E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4304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546CE-266A-43C2-950F-686A60FA8AAB}" type="datetimeFigureOut">
              <a:rPr lang="en-US" smtClean="0"/>
              <a:t>10/16/2022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A5C81-BF85-4C0F-B803-C6021C1492E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30588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546CE-266A-43C2-950F-686A60FA8AAB}" type="datetimeFigureOut">
              <a:rPr lang="en-US" smtClean="0"/>
              <a:t>10/16/2022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A5C81-BF85-4C0F-B803-C6021C1492E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65335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546CE-266A-43C2-950F-686A60FA8AAB}" type="datetimeFigureOut">
              <a:rPr lang="en-US" smtClean="0"/>
              <a:t>10/16/2022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A5C81-BF85-4C0F-B803-C6021C1492E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1763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546CE-266A-43C2-950F-686A60FA8AAB}" type="datetimeFigureOut">
              <a:rPr lang="en-US" smtClean="0"/>
              <a:t>10/16/2022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A5C81-BF85-4C0F-B803-C6021C1492E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1587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546CE-266A-43C2-950F-686A60FA8AAB}" type="datetimeFigureOut">
              <a:rPr lang="en-US" smtClean="0"/>
              <a:t>10/16/2022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A5C81-BF85-4C0F-B803-C6021C1492E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6943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8546CE-266A-43C2-950F-686A60FA8AAB}" type="datetimeFigureOut">
              <a:rPr lang="en-US" smtClean="0"/>
              <a:t>10/16/2022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FA5C81-BF85-4C0F-B803-C6021C1492E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002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newton.uam.mx/xgeorge/uea/graficacion/22_I/" TargetMode="External"/><Relationship Id="rId2" Type="http://schemas.openxmlformats.org/officeDocument/2006/relationships/hyperlink" Target="http://newton.uam.mx/xgeorge/uea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newton.uam.mx/xgeorge/uea/Intro_Pro/Intro_Programacion_lineamientos.doc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onlinegdb.com/online_c++_compiler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newton.uam.mx/xgeorge/uea/Intro_Pro/20_I/HORARIO_G_Kh_20_I.doc" TargetMode="External"/><Relationship Id="rId2" Type="http://schemas.openxmlformats.org/officeDocument/2006/relationships/hyperlink" Target="http://newton.uam.mx/xgeorge/uea/Intro_Pro/Intro_Programacion_lineamientos.doc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78971" y="232230"/>
            <a:ext cx="11263085" cy="2455405"/>
          </a:xfrm>
        </p:spPr>
        <p:txBody>
          <a:bodyPr>
            <a:normAutofit fontScale="90000"/>
          </a:bodyPr>
          <a:lstStyle/>
          <a:p>
            <a:r>
              <a:rPr lang="es-MX" sz="3600" b="1" dirty="0" smtClean="0"/>
              <a:t>Trimestre:</a:t>
            </a:r>
            <a:r>
              <a:rPr lang="es-MX" sz="3600" dirty="0" smtClean="0"/>
              <a:t> 22-O</a:t>
            </a:r>
            <a:br>
              <a:rPr lang="es-MX" sz="3600" dirty="0" smtClean="0"/>
            </a:br>
            <a:r>
              <a:rPr lang="es-MX" sz="3600" b="1" dirty="0" err="1" smtClean="0"/>
              <a:t>uea</a:t>
            </a:r>
            <a:r>
              <a:rPr lang="es-MX" sz="3600" b="1" dirty="0" smtClean="0"/>
              <a:t>:</a:t>
            </a:r>
            <a:r>
              <a:rPr lang="es-MX" sz="3600" dirty="0" smtClean="0"/>
              <a:t> Programación Estructurada (1151038)</a:t>
            </a:r>
            <a:br>
              <a:rPr lang="es-MX" sz="3600" dirty="0" smtClean="0"/>
            </a:br>
            <a:r>
              <a:rPr lang="es-MX" sz="3600" dirty="0" smtClean="0"/>
              <a:t> </a:t>
            </a:r>
            <a:r>
              <a:rPr lang="es-MX" sz="3600" b="1" dirty="0" smtClean="0"/>
              <a:t>Grupo</a:t>
            </a:r>
            <a:r>
              <a:rPr lang="es-MX" sz="3600" dirty="0" smtClean="0"/>
              <a:t> </a:t>
            </a:r>
            <a:r>
              <a:rPr lang="es-ES" sz="3200" smtClean="0"/>
              <a:t>CSI06</a:t>
            </a:r>
            <a:r>
              <a:rPr lang="es-MX" sz="3600" smtClean="0"/>
              <a:t>; </a:t>
            </a:r>
            <a:r>
              <a:rPr lang="es-MX" sz="3600" b="1" dirty="0" smtClean="0"/>
              <a:t>Horario:</a:t>
            </a:r>
            <a:r>
              <a:rPr lang="es-MX" sz="3600" dirty="0" smtClean="0"/>
              <a:t> Lu-Mie-Vie, 11:30—13:00</a:t>
            </a:r>
            <a:br>
              <a:rPr lang="es-MX" sz="3600" dirty="0" smtClean="0"/>
            </a:br>
            <a:r>
              <a:rPr lang="es-MX" sz="3600" dirty="0" smtClean="0">
                <a:latin typeface="Bradley Hand ITC" panose="03070402050302030203" pitchFamily="66" charset="0"/>
              </a:rPr>
              <a:t>RESUMENES DEL CURSO</a:t>
            </a:r>
            <a:br>
              <a:rPr lang="es-MX" sz="3600" dirty="0" smtClean="0">
                <a:latin typeface="Bradley Hand ITC" panose="03070402050302030203" pitchFamily="66" charset="0"/>
              </a:rPr>
            </a:br>
            <a:r>
              <a:rPr lang="es-MX" sz="3600" dirty="0" smtClean="0"/>
              <a:t>Sección: 01_Introducción_01</a:t>
            </a:r>
            <a:endParaRPr lang="en-US" sz="36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78972" y="2960914"/>
            <a:ext cx="4978400" cy="3381828"/>
          </a:xfrm>
        </p:spPr>
        <p:txBody>
          <a:bodyPr/>
          <a:lstStyle/>
          <a:p>
            <a:r>
              <a:rPr lang="en-US" dirty="0" smtClean="0"/>
              <a:t>PROFESOR:	  </a:t>
            </a:r>
          </a:p>
          <a:p>
            <a:r>
              <a:rPr lang="en-US" dirty="0" smtClean="0"/>
              <a:t>GUEORGI KHATCHATOUROV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http://newton.uam.mx/xgeorge/</a:t>
            </a:r>
            <a:endParaRPr lang="en-US" dirty="0"/>
          </a:p>
        </p:txBody>
      </p:sp>
      <p:sp>
        <p:nvSpPr>
          <p:cNvPr id="4" name="Subtítulo 2"/>
          <p:cNvSpPr txBox="1">
            <a:spLocks/>
          </p:cNvSpPr>
          <p:nvPr/>
        </p:nvSpPr>
        <p:spPr>
          <a:xfrm>
            <a:off x="6654795" y="3120570"/>
            <a:ext cx="4978400" cy="3127831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 smtClean="0"/>
              <a:t>Ayudante</a:t>
            </a:r>
            <a:r>
              <a:rPr lang="en-US" dirty="0" smtClean="0"/>
              <a:t>:	  </a:t>
            </a:r>
          </a:p>
          <a:p>
            <a:r>
              <a:rPr lang="es-ES" sz="3200" b="1" dirty="0"/>
              <a:t>Carlos </a:t>
            </a:r>
            <a:r>
              <a:rPr lang="es-ES" sz="3200" b="1" dirty="0" err="1"/>
              <a:t>Yoshimar</a:t>
            </a:r>
            <a:r>
              <a:rPr lang="es-ES" sz="3200" b="1" dirty="0"/>
              <a:t> Hernández </a:t>
            </a:r>
            <a:r>
              <a:rPr lang="es-ES" sz="3200" b="1" dirty="0" smtClean="0"/>
              <a:t>Badillo</a:t>
            </a:r>
            <a:endParaRPr lang="en-US" sz="3200" dirty="0" smtClean="0"/>
          </a:p>
          <a:p>
            <a:endParaRPr lang="en-US" sz="3200" dirty="0"/>
          </a:p>
          <a:p>
            <a:endParaRPr lang="en-US" sz="3200" dirty="0" smtClean="0"/>
          </a:p>
          <a:p>
            <a:endParaRPr lang="en-US" sz="3200" dirty="0"/>
          </a:p>
          <a:p>
            <a:endParaRPr lang="en-US" sz="3200" dirty="0" smtClean="0"/>
          </a:p>
          <a:p>
            <a:endParaRPr lang="es-ES" sz="3200" b="1" dirty="0" smtClean="0"/>
          </a:p>
          <a:p>
            <a:endParaRPr lang="es-ES" sz="3200" b="1" dirty="0"/>
          </a:p>
          <a:p>
            <a:r>
              <a:rPr lang="es-ES" sz="3200" b="1" dirty="0" smtClean="0"/>
              <a:t>prog.estruct.22o@gmail.com</a:t>
            </a:r>
            <a:endParaRPr lang="es-ES" sz="3200" b="1" dirty="0"/>
          </a:p>
          <a:p>
            <a:endParaRPr lang="en-US" sz="3200" dirty="0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3308" y="3814318"/>
            <a:ext cx="1452243" cy="1570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4355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¿</a:t>
            </a:r>
            <a:r>
              <a:rPr lang="en-US" dirty="0" err="1" smtClean="0"/>
              <a:t>Cómo</a:t>
            </a:r>
            <a:r>
              <a:rPr lang="en-US" dirty="0" smtClean="0"/>
              <a:t> </a:t>
            </a:r>
            <a:r>
              <a:rPr lang="en-US" dirty="0" err="1" smtClean="0"/>
              <a:t>vamos</a:t>
            </a:r>
            <a:r>
              <a:rPr lang="en-US" dirty="0" smtClean="0"/>
              <a:t> a </a:t>
            </a:r>
            <a:r>
              <a:rPr lang="en-US" dirty="0" err="1" smtClean="0"/>
              <a:t>trabajar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/>
          </a:bodyPr>
          <a:lstStyle/>
          <a:p>
            <a:r>
              <a:rPr lang="es-419" dirty="0" smtClean="0"/>
              <a:t>El objetivo es combinar el enfoque presencial con la ventajas desarrolladas durante el periodo de trabajo en el modo remoto</a:t>
            </a:r>
            <a:endParaRPr lang="es-419" dirty="0"/>
          </a:p>
        </p:txBody>
      </p:sp>
    </p:spTree>
    <p:extLst>
      <p:ext uri="{BB962C8B-B14F-4D97-AF65-F5344CB8AC3E}">
        <p14:creationId xmlns:p14="http://schemas.microsoft.com/office/powerpoint/2010/main" val="2389725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 </a:t>
            </a:r>
            <a:r>
              <a:rPr lang="en-US" dirty="0" err="1" smtClean="0"/>
              <a:t>enfoque</a:t>
            </a:r>
            <a:r>
              <a:rPr lang="en-US" dirty="0" smtClean="0"/>
              <a:t> </a:t>
            </a:r>
            <a:r>
              <a:rPr lang="en-US" dirty="0" err="1" smtClean="0"/>
              <a:t>realizado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periodo</a:t>
            </a:r>
            <a:r>
              <a:rPr lang="en-US" dirty="0" smtClean="0"/>
              <a:t> de </a:t>
            </a:r>
            <a:r>
              <a:rPr lang="en-US" dirty="0" err="1" smtClean="0"/>
              <a:t>contingencia</a:t>
            </a:r>
            <a:r>
              <a:rPr lang="en-US" dirty="0" smtClean="0"/>
              <a:t> de COVID (1)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922916"/>
            <a:ext cx="10515600" cy="4351338"/>
          </a:xfrm>
        </p:spPr>
        <p:txBody>
          <a:bodyPr>
            <a:normAutofit/>
          </a:bodyPr>
          <a:lstStyle/>
          <a:p>
            <a:r>
              <a:rPr lang="es-419" dirty="0" smtClean="0"/>
              <a:t>Presentación de materiales de clases de manera anticipada:</a:t>
            </a:r>
          </a:p>
          <a:p>
            <a:pPr lvl="1"/>
            <a:r>
              <a:rPr lang="es-419" dirty="0" smtClean="0"/>
              <a:t>Profesor sube archivos del curso en anticipación de cada clase</a:t>
            </a:r>
          </a:p>
          <a:p>
            <a:pPr lvl="2"/>
            <a:r>
              <a:rPr lang="es-419" dirty="0" smtClean="0"/>
              <a:t>Los archivos contienen presentación de conceptos y las técnicas específicas de Gráficas por Computadora, algoritmos,  ejemplos de implementación de problemas, ejercicios, tareas, avisos, videos, etc.</a:t>
            </a:r>
            <a:endParaRPr lang="es-419" dirty="0" smtClean="0">
              <a:sym typeface="Wingdings" panose="05000000000000000000" pitchFamily="2" charset="2"/>
            </a:endParaRPr>
          </a:p>
          <a:p>
            <a:pPr lvl="1"/>
            <a:r>
              <a:rPr lang="es-419" dirty="0" smtClean="0">
                <a:sym typeface="Wingdings" panose="05000000000000000000" pitchFamily="2" charset="2"/>
              </a:rPr>
              <a:t>Alumnos trabajen con los archivos del profesor en casa </a:t>
            </a:r>
            <a:r>
              <a:rPr lang="es-419" u="sng" dirty="0" smtClean="0">
                <a:sym typeface="Wingdings" panose="05000000000000000000" pitchFamily="2" charset="2"/>
              </a:rPr>
              <a:t>antes</a:t>
            </a:r>
            <a:r>
              <a:rPr lang="es-419" dirty="0" smtClean="0">
                <a:sym typeface="Wingdings" panose="05000000000000000000" pitchFamily="2" charset="2"/>
              </a:rPr>
              <a:t> de la sesión en turno. Es decir, el primer acercamiento a los temas de cada clase los alumnos realicen no en la propia sesión, sino  en anticipación</a:t>
            </a:r>
          </a:p>
          <a:p>
            <a:pPr lvl="1"/>
            <a:r>
              <a:rPr lang="es-419" dirty="0" smtClean="0">
                <a:sym typeface="Wingdings" panose="05000000000000000000" pitchFamily="2" charset="2"/>
              </a:rPr>
              <a:t>En la sesión virtual se aclaran dudas, se hacen ejercicios, se hacen comentarios a los códigos implementados por alumnos y el desarrollo más profundo de los temas presentados en los archivos preliminares</a:t>
            </a:r>
            <a:endParaRPr lang="es-419" dirty="0"/>
          </a:p>
        </p:txBody>
      </p:sp>
    </p:spTree>
    <p:extLst>
      <p:ext uri="{BB962C8B-B14F-4D97-AF65-F5344CB8AC3E}">
        <p14:creationId xmlns:p14="http://schemas.microsoft.com/office/powerpoint/2010/main" val="3371411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90955"/>
            <a:ext cx="10515600" cy="592818"/>
          </a:xfrm>
        </p:spPr>
        <p:txBody>
          <a:bodyPr>
            <a:normAutofit fontScale="90000"/>
          </a:bodyPr>
          <a:lstStyle/>
          <a:p>
            <a:r>
              <a:rPr lang="en-US" dirty="0"/>
              <a:t>El </a:t>
            </a:r>
            <a:r>
              <a:rPr lang="en-US" dirty="0" err="1"/>
              <a:t>enfoque</a:t>
            </a:r>
            <a:r>
              <a:rPr lang="en-US" dirty="0"/>
              <a:t> </a:t>
            </a:r>
            <a:r>
              <a:rPr lang="en-US" dirty="0" err="1"/>
              <a:t>realizado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 smtClean="0"/>
              <a:t>periodo</a:t>
            </a:r>
            <a:r>
              <a:rPr lang="en-US" dirty="0" smtClean="0"/>
              <a:t> </a:t>
            </a:r>
            <a:r>
              <a:rPr lang="en-US" dirty="0"/>
              <a:t>de </a:t>
            </a:r>
            <a:r>
              <a:rPr lang="en-US" dirty="0" err="1"/>
              <a:t>contingencia</a:t>
            </a:r>
            <a:r>
              <a:rPr lang="en-US" dirty="0"/>
              <a:t> de COVID </a:t>
            </a:r>
            <a:r>
              <a:rPr lang="en-US" dirty="0" smtClean="0"/>
              <a:t>(2)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91885" y="1207433"/>
            <a:ext cx="11466285" cy="5275748"/>
          </a:xfrm>
        </p:spPr>
        <p:txBody>
          <a:bodyPr>
            <a:noAutofit/>
          </a:bodyPr>
          <a:lstStyle/>
          <a:p>
            <a:r>
              <a:rPr lang="es-419" sz="2400" dirty="0" smtClean="0"/>
              <a:t>Uso de Google </a:t>
            </a:r>
            <a:r>
              <a:rPr lang="es-419" sz="2400" dirty="0" err="1" smtClean="0"/>
              <a:t>Classroom</a:t>
            </a:r>
            <a:r>
              <a:rPr lang="es-419" sz="2400" dirty="0" smtClean="0"/>
              <a:t> y Google </a:t>
            </a:r>
            <a:r>
              <a:rPr lang="es-419" sz="2400" dirty="0" err="1" smtClean="0"/>
              <a:t>Meet</a:t>
            </a:r>
            <a:r>
              <a:rPr lang="es-419" sz="2400" dirty="0"/>
              <a:t>:</a:t>
            </a:r>
            <a:r>
              <a:rPr lang="es-419" sz="2400" dirty="0" smtClean="0"/>
              <a:t> En la página de acceso al correo universitario en la esquina superior-derecha hay botón “reja”, abriendo el cual se pueden ver estas aplicaciones.</a:t>
            </a:r>
          </a:p>
          <a:p>
            <a:r>
              <a:rPr lang="es-419" sz="2400" dirty="0" smtClean="0"/>
              <a:t>Dichas aplicaciones se usan durante cada sesión de clases virtuales. </a:t>
            </a:r>
          </a:p>
          <a:p>
            <a:pPr lvl="1"/>
            <a:r>
              <a:rPr lang="es-419" dirty="0" smtClean="0"/>
              <a:t>El </a:t>
            </a:r>
            <a:r>
              <a:rPr lang="es-419" dirty="0" err="1" smtClean="0"/>
              <a:t>Classroom</a:t>
            </a:r>
            <a:r>
              <a:rPr lang="es-419" dirty="0" smtClean="0"/>
              <a:t> permite organizar aspectos generales de la clase virtual y compartir información</a:t>
            </a:r>
          </a:p>
          <a:p>
            <a:pPr lvl="1"/>
            <a:r>
              <a:rPr lang="es-419" dirty="0" smtClean="0"/>
              <a:t>El </a:t>
            </a:r>
            <a:r>
              <a:rPr lang="es-419" dirty="0" err="1" smtClean="0"/>
              <a:t>Meet</a:t>
            </a:r>
            <a:r>
              <a:rPr lang="es-419" dirty="0" smtClean="0"/>
              <a:t> permite compartir las ventanas de trabajo y los mensajes (chat) durante cada sesión. Los mensajes pueden ser de texto o por audio (</a:t>
            </a:r>
            <a:r>
              <a:rPr lang="es-419" dirty="0" err="1" smtClean="0"/>
              <a:t>sugeto</a:t>
            </a:r>
            <a:r>
              <a:rPr lang="es-419" dirty="0" smtClean="0"/>
              <a:t> el uso de diademas)</a:t>
            </a:r>
          </a:p>
          <a:p>
            <a:r>
              <a:rPr lang="es-419" sz="2400" dirty="0" smtClean="0"/>
              <a:t>El espacio virtual para un grupo se configura por profesor una sola vez para todo trimestre. Él manda invitación solo una vez a todos alumnos; ellos la aceptan y luego en </a:t>
            </a:r>
            <a:r>
              <a:rPr lang="es-419" sz="2400" dirty="0" err="1" smtClean="0"/>
              <a:t>Classroom</a:t>
            </a:r>
            <a:r>
              <a:rPr lang="es-419" sz="2400" dirty="0" smtClean="0"/>
              <a:t> deben acceder a la clase configurada, según el horario oficial del grupo</a:t>
            </a:r>
          </a:p>
          <a:p>
            <a:r>
              <a:rPr lang="es-419" sz="2400" dirty="0"/>
              <a:t>Las sesiones de </a:t>
            </a:r>
            <a:r>
              <a:rPr lang="es-419" sz="2400" dirty="0" err="1"/>
              <a:t>Meet</a:t>
            </a:r>
            <a:r>
              <a:rPr lang="es-419" sz="2400" dirty="0"/>
              <a:t> son directamente derivadas de la clase en </a:t>
            </a:r>
            <a:r>
              <a:rPr lang="es-419" sz="2400" dirty="0" err="1"/>
              <a:t>Classroom</a:t>
            </a:r>
            <a:r>
              <a:rPr lang="es-419" sz="2400" dirty="0"/>
              <a:t>: hay una liga en </a:t>
            </a:r>
            <a:r>
              <a:rPr lang="es-419" sz="2400" dirty="0" err="1"/>
              <a:t>Classroom</a:t>
            </a:r>
            <a:r>
              <a:rPr lang="es-419" sz="2400" dirty="0"/>
              <a:t> </a:t>
            </a:r>
            <a:r>
              <a:rPr lang="es-419" sz="2400" dirty="0" smtClean="0"/>
              <a:t>para conectarse con </a:t>
            </a:r>
            <a:r>
              <a:rPr lang="es-419" sz="2400" dirty="0"/>
              <a:t>la reunión asociada de </a:t>
            </a:r>
            <a:r>
              <a:rPr lang="es-419" sz="2400" dirty="0" err="1"/>
              <a:t>Meet</a:t>
            </a:r>
            <a:r>
              <a:rPr lang="es-419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9058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90955"/>
            <a:ext cx="10515600" cy="59281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¿</a:t>
            </a:r>
            <a:r>
              <a:rPr lang="en-US" dirty="0" err="1" smtClean="0"/>
              <a:t>Cómo</a:t>
            </a:r>
            <a:r>
              <a:rPr lang="en-US" dirty="0" smtClean="0"/>
              <a:t> </a:t>
            </a:r>
            <a:r>
              <a:rPr lang="en-US" dirty="0" err="1" smtClean="0"/>
              <a:t>vamos</a:t>
            </a:r>
            <a:r>
              <a:rPr lang="en-US" dirty="0" smtClean="0"/>
              <a:t> a </a:t>
            </a:r>
            <a:r>
              <a:rPr lang="en-US" dirty="0" err="1" smtClean="0"/>
              <a:t>trabajar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22_O? 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91885" y="696681"/>
            <a:ext cx="11466285" cy="5849262"/>
          </a:xfrm>
        </p:spPr>
        <p:txBody>
          <a:bodyPr>
            <a:noAutofit/>
          </a:bodyPr>
          <a:lstStyle/>
          <a:p>
            <a:endParaRPr lang="es-419" sz="2400" dirty="0" smtClean="0"/>
          </a:p>
          <a:p>
            <a:r>
              <a:rPr lang="es-419" sz="2400" dirty="0" smtClean="0"/>
              <a:t>Normalmente, las sesiones presenciales de cada clase serán grabados  y publicadas  en el canal </a:t>
            </a:r>
          </a:p>
          <a:p>
            <a:pPr marL="0" indent="0">
              <a:buNone/>
            </a:pPr>
            <a:r>
              <a:rPr lang="es-419" sz="2400" dirty="0"/>
              <a:t>	</a:t>
            </a:r>
            <a:r>
              <a:rPr lang="es-419" sz="2400" dirty="0" smtClean="0"/>
              <a:t>https</a:t>
            </a:r>
            <a:r>
              <a:rPr lang="es-419" sz="2400" dirty="0"/>
              <a:t>://www.youtube.com/channel/UCwvOf5YkAlpv0tWuAi96cEw </a:t>
            </a:r>
            <a:endParaRPr lang="es-419" sz="2400" dirty="0" smtClean="0"/>
          </a:p>
          <a:p>
            <a:pPr marL="0" indent="0">
              <a:buNone/>
            </a:pPr>
            <a:r>
              <a:rPr lang="es-419" sz="2400" dirty="0" smtClean="0"/>
              <a:t>del profesor como </a:t>
            </a:r>
            <a:r>
              <a:rPr lang="es-419" sz="2400" dirty="0" err="1" smtClean="0"/>
              <a:t>playlist</a:t>
            </a:r>
            <a:r>
              <a:rPr lang="es-419" sz="2400" dirty="0" smtClean="0"/>
              <a:t> </a:t>
            </a:r>
          </a:p>
          <a:p>
            <a:r>
              <a:rPr lang="es-419" sz="2400" dirty="0"/>
              <a:t>Repositorio de la información del </a:t>
            </a:r>
            <a:r>
              <a:rPr lang="es-419" sz="2400" dirty="0" smtClean="0"/>
              <a:t>22_O (</a:t>
            </a:r>
            <a:r>
              <a:rPr lang="es-419" sz="2400" smtClean="0"/>
              <a:t>excepto las grabaciones</a:t>
            </a:r>
            <a:r>
              <a:rPr lang="es-419" sz="2400" dirty="0" smtClean="0"/>
              <a:t>) será </a:t>
            </a:r>
            <a:r>
              <a:rPr lang="en-US" sz="2400" i="1" dirty="0">
                <a:hlinkClick r:id="rId2"/>
              </a:rPr>
              <a:t>http://</a:t>
            </a:r>
            <a:r>
              <a:rPr lang="en-US" sz="2400" i="1" dirty="0" smtClean="0">
                <a:hlinkClick r:id="rId2"/>
              </a:rPr>
              <a:t>newton.uam.mx/xgeorge/uea/</a:t>
            </a:r>
            <a:r>
              <a:rPr lang="es-ES" sz="2400" b="1" dirty="0" err="1" smtClean="0"/>
              <a:t>Intro_Pro</a:t>
            </a:r>
            <a:r>
              <a:rPr lang="en-US" sz="2400" i="1" dirty="0" smtClean="0"/>
              <a:t>/22_O</a:t>
            </a:r>
            <a:endParaRPr lang="es-419" sz="2400" dirty="0"/>
          </a:p>
          <a:p>
            <a:r>
              <a:rPr lang="es-419" sz="2400" dirty="0" smtClean="0"/>
              <a:t>Profesor va a editar permanentemente el archivo llamado CORRIENTE*.pdf</a:t>
            </a:r>
            <a:r>
              <a:rPr lang="es-419" sz="2400" dirty="0"/>
              <a:t> </a:t>
            </a:r>
            <a:r>
              <a:rPr lang="es-419" sz="2400" dirty="0" smtClean="0"/>
              <a:t>como una guía a todos recursos desarrollados durante el trimestre 22_O y subirlo a dicho repositorio</a:t>
            </a:r>
          </a:p>
          <a:p>
            <a:r>
              <a:rPr lang="es-419" sz="2400" dirty="0" smtClean="0"/>
              <a:t>Tomando en cuenta relativamente baja calidad de grabación desde el salón, los alumnos pueden aprovechar las grabaciones de buena calidad de todo el curso del trimestre 22_I. Vean </a:t>
            </a:r>
            <a:r>
              <a:rPr lang="es-419" sz="2400" dirty="0">
                <a:hlinkClick r:id="rId3"/>
              </a:rPr>
              <a:t>http://</a:t>
            </a:r>
            <a:r>
              <a:rPr lang="es-419" sz="2400" dirty="0" smtClean="0">
                <a:hlinkClick r:id="rId3"/>
              </a:rPr>
              <a:t>newton.uam.mx/xgeorge/uea/</a:t>
            </a:r>
            <a:r>
              <a:rPr lang="es-ES" sz="2400" b="1" dirty="0" err="1" smtClean="0"/>
              <a:t>Intro_Pro</a:t>
            </a:r>
            <a:r>
              <a:rPr lang="es-419" sz="2400" dirty="0" smtClean="0">
                <a:hlinkClick r:id="rId3"/>
              </a:rPr>
              <a:t>/22_I/</a:t>
            </a:r>
            <a:r>
              <a:rPr lang="es-419" sz="2400" dirty="0"/>
              <a:t> usando http://newton.uam.mx/xgeorge/uea/Intro_Pro/22_I/CORRIENTE_PE_11_05_22.pdf </a:t>
            </a:r>
            <a:r>
              <a:rPr lang="es-419" sz="2400" dirty="0" smtClean="0"/>
              <a:t>como la guía</a:t>
            </a:r>
            <a:endParaRPr lang="es-419" sz="2400" dirty="0"/>
          </a:p>
        </p:txBody>
      </p:sp>
    </p:spTree>
    <p:extLst>
      <p:ext uri="{BB962C8B-B14F-4D97-AF65-F5344CB8AC3E}">
        <p14:creationId xmlns:p14="http://schemas.microsoft.com/office/powerpoint/2010/main" val="2464942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419" dirty="0" smtClean="0"/>
              <a:t>Evaluación</a:t>
            </a:r>
            <a:endParaRPr lang="es-419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/>
          <a:lstStyle/>
          <a:p>
            <a:r>
              <a:rPr lang="es-419" dirty="0" smtClean="0"/>
              <a:t>Alumnos deberán:</a:t>
            </a:r>
          </a:p>
          <a:p>
            <a:pPr lvl="1"/>
            <a:r>
              <a:rPr lang="es-419" dirty="0" smtClean="0"/>
              <a:t> Realizar una serie de tareas (entre 5 y 7 en total).</a:t>
            </a:r>
          </a:p>
          <a:p>
            <a:pPr lvl="1"/>
            <a:r>
              <a:rPr lang="es-419" dirty="0" smtClean="0"/>
              <a:t>Aplicar tres exámenes periódicos (parciales). Todos los exámenes se dedican al desarrollo de programas computacionales que deben cumplir con unas especificaciones.</a:t>
            </a:r>
          </a:p>
          <a:p>
            <a:r>
              <a:rPr lang="es-419" dirty="0" smtClean="0"/>
              <a:t>Los pesos de tareas y exámenes para calificación final vean en archivo</a:t>
            </a:r>
          </a:p>
          <a:p>
            <a:pPr marL="0" indent="0">
              <a:buNone/>
            </a:pPr>
            <a:r>
              <a:rPr lang="es-MX" sz="2000" dirty="0" smtClean="0"/>
              <a:t>            </a:t>
            </a:r>
            <a:r>
              <a:rPr lang="es-MX" sz="2000" dirty="0" smtClean="0">
                <a:hlinkClick r:id="rId2"/>
              </a:rPr>
              <a:t>http</a:t>
            </a:r>
            <a:r>
              <a:rPr lang="es-MX" sz="2000" dirty="0">
                <a:hlinkClick r:id="rId2"/>
              </a:rPr>
              <a:t>://</a:t>
            </a:r>
            <a:r>
              <a:rPr lang="es-MX" sz="2000" dirty="0" smtClean="0">
                <a:hlinkClick r:id="rId2"/>
              </a:rPr>
              <a:t>newton.uam.mx/xgeorge/uea/Intro_Pro/Intro_Programacion_lineamientos.doc</a:t>
            </a:r>
            <a:endParaRPr lang="es-MX" sz="2000" dirty="0" smtClean="0"/>
          </a:p>
          <a:p>
            <a:pPr marL="0" indent="0">
              <a:buNone/>
            </a:pPr>
            <a:endParaRPr lang="es-MX" sz="2000" dirty="0" smtClean="0"/>
          </a:p>
          <a:p>
            <a:pPr marL="0" indent="0">
              <a:buNone/>
            </a:pPr>
            <a:r>
              <a:rPr lang="es-419" dirty="0" smtClean="0"/>
              <a:t> </a:t>
            </a:r>
            <a:r>
              <a:rPr lang="es-MX" dirty="0" smtClean="0"/>
              <a:t>Nota: NO SE APLICA EXAMEN GLOBAL</a:t>
            </a:r>
            <a:endParaRPr lang="es-419" dirty="0"/>
          </a:p>
          <a:p>
            <a:endParaRPr lang="es-419" dirty="0"/>
          </a:p>
        </p:txBody>
      </p:sp>
    </p:spTree>
    <p:extLst>
      <p:ext uri="{BB962C8B-B14F-4D97-AF65-F5344CB8AC3E}">
        <p14:creationId xmlns:p14="http://schemas.microsoft.com/office/powerpoint/2010/main" val="3297507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99519" y="375294"/>
            <a:ext cx="10515600" cy="1325563"/>
          </a:xfrm>
        </p:spPr>
        <p:txBody>
          <a:bodyPr/>
          <a:lstStyle/>
          <a:p>
            <a:r>
              <a:rPr lang="es-419" dirty="0" smtClean="0"/>
              <a:t>Herramientas de programación para el curso</a:t>
            </a:r>
            <a:endParaRPr lang="es-419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724626"/>
          </a:xfrm>
        </p:spPr>
        <p:txBody>
          <a:bodyPr>
            <a:normAutofit fontScale="92500" lnSpcReduction="10000"/>
          </a:bodyPr>
          <a:lstStyle/>
          <a:p>
            <a:r>
              <a:rPr lang="es-419" dirty="0" smtClean="0"/>
              <a:t>Para realizar trabajos asociados con esta UEA es indispensable usar una aplicación del tipo </a:t>
            </a:r>
            <a:r>
              <a:rPr lang="es-419" i="1" dirty="0" smtClean="0"/>
              <a:t>Entorno de Desarrollo Integral</a:t>
            </a:r>
            <a:r>
              <a:rPr lang="es-419" dirty="0" smtClean="0"/>
              <a:t> (o IDE por primeras siglas en inglés). Los ejemplos comunes de IDE son:</a:t>
            </a:r>
            <a:r>
              <a:rPr lang="es-MX" dirty="0" smtClean="0"/>
              <a:t> </a:t>
            </a:r>
            <a:r>
              <a:rPr lang="es-MX" i="1" dirty="0"/>
              <a:t>Visual Studio, </a:t>
            </a:r>
            <a:r>
              <a:rPr lang="es-MX" i="1" dirty="0" err="1"/>
              <a:t>CodeBlocks</a:t>
            </a:r>
            <a:r>
              <a:rPr lang="es-MX" i="1" dirty="0"/>
              <a:t>, </a:t>
            </a:r>
            <a:r>
              <a:rPr lang="es-MX" i="1" dirty="0" err="1"/>
              <a:t>Bloodshed</a:t>
            </a:r>
            <a:r>
              <a:rPr lang="es-MX" i="1" dirty="0"/>
              <a:t> </a:t>
            </a:r>
            <a:r>
              <a:rPr lang="es-MX" i="1" dirty="0" err="1"/>
              <a:t>DevC</a:t>
            </a:r>
            <a:r>
              <a:rPr lang="es-MX" i="1" dirty="0"/>
              <a:t>++</a:t>
            </a:r>
            <a:r>
              <a:rPr lang="es-MX" dirty="0"/>
              <a:t>; Ambiente de programación para Unix</a:t>
            </a:r>
            <a:r>
              <a:rPr lang="es-MX" dirty="0" smtClean="0"/>
              <a:t>.</a:t>
            </a:r>
          </a:p>
          <a:p>
            <a:endParaRPr lang="es-419" dirty="0"/>
          </a:p>
          <a:p>
            <a:r>
              <a:rPr lang="es-419" b="1" u="sng" dirty="0"/>
              <a:t>¡</a:t>
            </a:r>
            <a:r>
              <a:rPr lang="es-419" b="1" u="sng" dirty="0" smtClean="0"/>
              <a:t>URGE! :</a:t>
            </a:r>
            <a:r>
              <a:rPr lang="es-419" dirty="0" smtClean="0"/>
              <a:t>  Para este curso alumnos deberán instalar en sus computadoras el IDE llamado </a:t>
            </a:r>
            <a:r>
              <a:rPr lang="es-MX" i="1" dirty="0" smtClean="0"/>
              <a:t>Visual Studio. </a:t>
            </a:r>
            <a:r>
              <a:rPr lang="es-MX" dirty="0" smtClean="0"/>
              <a:t>Por ejemplo, </a:t>
            </a:r>
            <a:r>
              <a:rPr lang="es-MX" i="1" dirty="0"/>
              <a:t>Visual Studio 2010 C++ </a:t>
            </a:r>
            <a:r>
              <a:rPr lang="es-MX" dirty="0" smtClean="0"/>
              <a:t>, u otra más moderna</a:t>
            </a:r>
            <a:r>
              <a:rPr lang="es-MX" i="1" dirty="0" smtClean="0"/>
              <a:t>. </a:t>
            </a:r>
            <a:r>
              <a:rPr lang="es-419" dirty="0"/>
              <a:t>Para </a:t>
            </a:r>
            <a:r>
              <a:rPr lang="es-419" dirty="0" smtClean="0"/>
              <a:t>instalar, </a:t>
            </a:r>
            <a:r>
              <a:rPr lang="es-419" dirty="0"/>
              <a:t>busquen “Visual Studio </a:t>
            </a:r>
            <a:r>
              <a:rPr lang="es-419" dirty="0" err="1"/>
              <a:t>download</a:t>
            </a:r>
            <a:r>
              <a:rPr lang="es-419" dirty="0"/>
              <a:t>” en </a:t>
            </a:r>
            <a:r>
              <a:rPr lang="es-419" dirty="0" smtClean="0"/>
              <a:t>Internet y sigan las instrucciones</a:t>
            </a:r>
            <a:endParaRPr lang="es-419" dirty="0"/>
          </a:p>
          <a:p>
            <a:pPr marL="0" indent="0">
              <a:buNone/>
            </a:pPr>
            <a:endParaRPr lang="en-US" sz="1600" dirty="0" smtClean="0"/>
          </a:p>
          <a:p>
            <a:r>
              <a:rPr lang="es-419" dirty="0" smtClean="0"/>
              <a:t>A parte del </a:t>
            </a:r>
            <a:r>
              <a:rPr lang="es-MX" i="1" dirty="0" smtClean="0"/>
              <a:t>Visual Studio,</a:t>
            </a:r>
            <a:r>
              <a:rPr lang="es-419" dirty="0" smtClean="0"/>
              <a:t> usaremos IDE en línea de la página  </a:t>
            </a:r>
            <a:r>
              <a:rPr lang="es-ES" dirty="0" smtClean="0">
                <a:hlinkClick r:id="rId2"/>
              </a:rPr>
              <a:t>https://www.onlinegdb.com/online_c++_compiler</a:t>
            </a:r>
            <a:endParaRPr lang="es-ES" dirty="0" smtClean="0"/>
          </a:p>
          <a:p>
            <a:pPr marL="0" indent="0">
              <a:buNone/>
            </a:pPr>
            <a:r>
              <a:rPr lang="es-419" dirty="0" smtClean="0"/>
              <a:t>La cual permite meter un código en lenguaje C y compilarlo en línea </a:t>
            </a:r>
            <a:endParaRPr lang="es-419" dirty="0"/>
          </a:p>
        </p:txBody>
      </p:sp>
    </p:spTree>
    <p:extLst>
      <p:ext uri="{BB962C8B-B14F-4D97-AF65-F5344CB8AC3E}">
        <p14:creationId xmlns:p14="http://schemas.microsoft.com/office/powerpoint/2010/main" val="3921567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74842"/>
            <a:ext cx="10515600" cy="1325563"/>
          </a:xfrm>
        </p:spPr>
        <p:txBody>
          <a:bodyPr/>
          <a:lstStyle/>
          <a:p>
            <a:r>
              <a:rPr lang="es-419" dirty="0" smtClean="0"/>
              <a:t>Fuentes de información</a:t>
            </a:r>
            <a:endParaRPr lang="es-419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161143"/>
            <a:ext cx="10515600" cy="5471885"/>
          </a:xfrm>
        </p:spPr>
        <p:txBody>
          <a:bodyPr>
            <a:normAutofit fontScale="92500" lnSpcReduction="20000"/>
          </a:bodyPr>
          <a:lstStyle/>
          <a:p>
            <a:r>
              <a:rPr lang="es-419" dirty="0" smtClean="0"/>
              <a:t>La fuente principal para la </a:t>
            </a:r>
            <a:r>
              <a:rPr lang="es-419" dirty="0" err="1" smtClean="0"/>
              <a:t>uea</a:t>
            </a:r>
            <a:r>
              <a:rPr lang="es-419" dirty="0" smtClean="0"/>
              <a:t> será la página con archivos creados por profesor </a:t>
            </a:r>
            <a:r>
              <a:rPr lang="en-US" i="1" dirty="0" smtClean="0"/>
              <a:t>http://newton.uam.mx/xgeorge/uea/Intro_Pro/22_O/</a:t>
            </a:r>
            <a:endParaRPr lang="es-MX" i="1" dirty="0" smtClean="0"/>
          </a:p>
          <a:p>
            <a:r>
              <a:rPr lang="es-419" dirty="0" smtClean="0"/>
              <a:t>El libro de texto (impreso en papel) sugerido por el profesor es de </a:t>
            </a:r>
            <a:r>
              <a:rPr lang="es-419" dirty="0" err="1" smtClean="0"/>
              <a:t>Fco</a:t>
            </a:r>
            <a:r>
              <a:rPr lang="es-419" dirty="0" smtClean="0"/>
              <a:t>. Ceballos (vea la referencia exacta en </a:t>
            </a:r>
            <a:r>
              <a:rPr lang="es-MX" sz="2000" dirty="0">
                <a:hlinkClick r:id="rId2"/>
              </a:rPr>
              <a:t>http://</a:t>
            </a:r>
            <a:r>
              <a:rPr lang="es-MX" sz="2000" dirty="0" smtClean="0">
                <a:hlinkClick r:id="rId2"/>
              </a:rPr>
              <a:t>newton.uam.mx/xgeorge/uea/Intro_Pro/Intro_Programacion_lineamientos.doc</a:t>
            </a:r>
            <a:r>
              <a:rPr lang="es-MX" sz="2000" dirty="0" smtClean="0"/>
              <a:t> </a:t>
            </a:r>
          </a:p>
          <a:p>
            <a:pPr marL="0" indent="0">
              <a:buNone/>
            </a:pPr>
            <a:r>
              <a:rPr lang="es-MX" sz="2000" dirty="0" smtClean="0">
                <a:latin typeface="Bradley Hand ITC" panose="03070402050302030203" pitchFamily="66" charset="0"/>
              </a:rPr>
              <a:t>En internet pueden consultar</a:t>
            </a:r>
            <a:r>
              <a:rPr lang="es-MX" sz="2000" dirty="0"/>
              <a:t>: https://</a:t>
            </a:r>
            <a:r>
              <a:rPr lang="es-MX" sz="2000" dirty="0" smtClean="0"/>
              <a:t>es.pdfdrive.com/curso-de-programacion-ccfco-javier-ceballos-e40135279.html)</a:t>
            </a:r>
          </a:p>
          <a:p>
            <a:r>
              <a:rPr lang="es-MX" dirty="0"/>
              <a:t>Pueden hacer búsqueda en Internet con palabras llave “</a:t>
            </a:r>
            <a:r>
              <a:rPr lang="es-MX" i="1" dirty="0"/>
              <a:t>Tutorial de lenguaje C</a:t>
            </a:r>
            <a:r>
              <a:rPr lang="es-MX" dirty="0"/>
              <a:t>” y usar los tutoriales que aparecen en la 1ª página de </a:t>
            </a:r>
            <a:r>
              <a:rPr lang="es-MX" dirty="0" smtClean="0"/>
              <a:t>los resultados </a:t>
            </a:r>
            <a:r>
              <a:rPr lang="es-MX" dirty="0"/>
              <a:t>de la </a:t>
            </a:r>
            <a:r>
              <a:rPr lang="es-MX" dirty="0" smtClean="0"/>
              <a:t>búsqueda</a:t>
            </a:r>
          </a:p>
          <a:p>
            <a:r>
              <a:rPr lang="es-MX" dirty="0" smtClean="0"/>
              <a:t>Los conceptos más genéricos pueden consultar en Wikipedia</a:t>
            </a:r>
          </a:p>
          <a:p>
            <a:r>
              <a:rPr lang="es-MX" dirty="0" smtClean="0"/>
              <a:t>Respecto el uso de conceptos específicos de lenguaje C, para la interpretación de posibles errores de sus códigos, pueden formular su duda y </a:t>
            </a:r>
            <a:r>
              <a:rPr lang="es-MX" dirty="0" err="1" smtClean="0"/>
              <a:t>googlearla</a:t>
            </a:r>
            <a:r>
              <a:rPr lang="es-MX" dirty="0" smtClean="0"/>
              <a:t>:  seguramente, hay  muchos foros donde una duda similar a la suya ya fue analizada</a:t>
            </a:r>
          </a:p>
          <a:p>
            <a:r>
              <a:rPr lang="es-419" dirty="0" smtClean="0"/>
              <a:t>El archivo </a:t>
            </a:r>
            <a:r>
              <a:rPr lang="en-US" sz="2000" i="1" dirty="0" smtClean="0">
                <a:hlinkClick r:id="rId3"/>
              </a:rPr>
              <a:t>http://newton.uam.mx/xgeorge/uea/Intro_Pro/22_O/</a:t>
            </a:r>
            <a:r>
              <a:rPr lang="es-419" sz="2000" dirty="0" smtClean="0">
                <a:hlinkClick r:id="rId3"/>
              </a:rPr>
              <a:t>HORARIO_G_Kh_22_O.doc</a:t>
            </a:r>
            <a:r>
              <a:rPr lang="es-419" sz="2000" dirty="0" smtClean="0"/>
              <a:t> </a:t>
            </a:r>
            <a:r>
              <a:rPr lang="es-419" dirty="0" smtClean="0"/>
              <a:t>entre otras cosas contiene direcciones del correo del </a:t>
            </a:r>
            <a:r>
              <a:rPr lang="es-419" dirty="0" err="1" smtClean="0"/>
              <a:t>prof.</a:t>
            </a:r>
            <a:r>
              <a:rPr lang="es-419" dirty="0" smtClean="0"/>
              <a:t> y de la ayudante</a:t>
            </a:r>
            <a:endParaRPr lang="es-419" sz="2000" dirty="0"/>
          </a:p>
        </p:txBody>
      </p:sp>
    </p:spTree>
    <p:extLst>
      <p:ext uri="{BB962C8B-B14F-4D97-AF65-F5344CB8AC3E}">
        <p14:creationId xmlns:p14="http://schemas.microsoft.com/office/powerpoint/2010/main" val="265740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407404"/>
            <a:ext cx="10515600" cy="1325563"/>
          </a:xfrm>
        </p:spPr>
        <p:txBody>
          <a:bodyPr/>
          <a:lstStyle/>
          <a:p>
            <a:r>
              <a:rPr lang="es-419" dirty="0" err="1" smtClean="0"/>
              <a:t>Asesorias</a:t>
            </a:r>
            <a:endParaRPr lang="es-419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64059" y="2619634"/>
            <a:ext cx="10515600" cy="299022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es-ES" sz="3200" dirty="0" smtClean="0"/>
          </a:p>
          <a:p>
            <a:pPr marL="0" indent="0">
              <a:buNone/>
            </a:pPr>
            <a:r>
              <a:rPr lang="es-ES" sz="3200" dirty="0" err="1" smtClean="0"/>
              <a:t>Asesorias</a:t>
            </a:r>
            <a:r>
              <a:rPr lang="es-ES" sz="3200" dirty="0" smtClean="0"/>
              <a:t> remotas con el profesor se programen a través de solicitud por e-mail</a:t>
            </a:r>
            <a:endParaRPr lang="es-ES" sz="3200" dirty="0"/>
          </a:p>
          <a:p>
            <a:pPr marL="0" indent="0">
              <a:buNone/>
            </a:pPr>
            <a:endParaRPr lang="es-419" sz="2000" dirty="0" smtClean="0"/>
          </a:p>
          <a:p>
            <a:pPr marL="0" indent="0">
              <a:buNone/>
            </a:pPr>
            <a:r>
              <a:rPr lang="es-419" sz="3200" dirty="0"/>
              <a:t>Ayuda instantánea (con ayudante)</a:t>
            </a:r>
          </a:p>
          <a:p>
            <a:pPr marL="0" indent="0">
              <a:buNone/>
            </a:pPr>
            <a:r>
              <a:rPr lang="es-419" sz="2000" dirty="0" smtClean="0"/>
              <a:t>Grupo </a:t>
            </a:r>
            <a:r>
              <a:rPr lang="es-419" sz="2000" dirty="0"/>
              <a:t>de </a:t>
            </a:r>
            <a:r>
              <a:rPr lang="es-419" sz="2000" dirty="0" err="1"/>
              <a:t>Telegram</a:t>
            </a:r>
            <a:r>
              <a:rPr lang="es-419" sz="2000" dirty="0"/>
              <a:t> para contacto y dudas breves</a:t>
            </a:r>
            <a:r>
              <a:rPr lang="es-419" sz="2000" dirty="0" smtClean="0"/>
              <a:t>:</a:t>
            </a:r>
          </a:p>
          <a:p>
            <a:pPr marL="0" indent="0">
              <a:buNone/>
            </a:pPr>
            <a:r>
              <a:rPr lang="es-419" sz="2000" dirty="0"/>
              <a:t>https://t.me/joinchat/95kUueQtUNA4Mzgz</a:t>
            </a:r>
          </a:p>
          <a:p>
            <a:pPr marL="0" indent="0">
              <a:buNone/>
            </a:pPr>
            <a:endParaRPr lang="es-419" sz="2000" dirty="0"/>
          </a:p>
        </p:txBody>
      </p:sp>
    </p:spTree>
    <p:extLst>
      <p:ext uri="{BB962C8B-B14F-4D97-AF65-F5344CB8AC3E}">
        <p14:creationId xmlns:p14="http://schemas.microsoft.com/office/powerpoint/2010/main" val="3057733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FF00"/>
      </a:dk1>
      <a:lt1>
        <a:sysClr val="window" lastClr="000033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824</TotalTime>
  <Words>760</Words>
  <Application>Microsoft Office PowerPoint</Application>
  <PresentationFormat>Panorámica</PresentationFormat>
  <Paragraphs>70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5" baseType="lpstr">
      <vt:lpstr>Arial</vt:lpstr>
      <vt:lpstr>Bradley Hand ITC</vt:lpstr>
      <vt:lpstr>Calibri</vt:lpstr>
      <vt:lpstr>Calibri Light</vt:lpstr>
      <vt:lpstr>Wingdings</vt:lpstr>
      <vt:lpstr>Tema de Office</vt:lpstr>
      <vt:lpstr>Trimestre: 22-O uea: Programación Estructurada (1151038)  Grupo CSI06; Horario: Lu-Mie-Vie, 11:30—13:00 RESUMENES DEL CURSO Sección: 01_Introducción_01</vt:lpstr>
      <vt:lpstr>¿Cómo vamos a trabajar?</vt:lpstr>
      <vt:lpstr>El enfoque realizado en periodo de contingencia de COVID (1)</vt:lpstr>
      <vt:lpstr>El enfoque realizado en periodo de contingencia de COVID (2)</vt:lpstr>
      <vt:lpstr>¿Cómo vamos a trabajar en 22_O? </vt:lpstr>
      <vt:lpstr>Evaluación</vt:lpstr>
      <vt:lpstr>Herramientas de programación para el curso</vt:lpstr>
      <vt:lpstr>Fuentes de información</vt:lpstr>
      <vt:lpstr>Asesorias</vt:lpstr>
    </vt:vector>
  </TitlesOfParts>
  <Company>UAM Azcapotzalco División de CBI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Trimestre: 20-I uea: Programación Estructurada (1151038)  Grupo CTG03; Lu-Mie-Vie 8:30—10:00</dc:title>
  <dc:creator>xgeorge</dc:creator>
  <cp:lastModifiedBy>Cuenta Microsoft</cp:lastModifiedBy>
  <cp:revision>61</cp:revision>
  <dcterms:created xsi:type="dcterms:W3CDTF">2020-04-14T16:00:01Z</dcterms:created>
  <dcterms:modified xsi:type="dcterms:W3CDTF">2022-10-16T15:27:06Z</dcterms:modified>
</cp:coreProperties>
</file>