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4" r:id="rId4"/>
    <p:sldId id="313" r:id="rId5"/>
    <p:sldId id="315" r:id="rId6"/>
    <p:sldId id="310" r:id="rId7"/>
    <p:sldId id="317" r:id="rId8"/>
    <p:sldId id="311" r:id="rId9"/>
    <p:sldId id="318" r:id="rId10"/>
    <p:sldId id="312" r:id="rId11"/>
    <p:sldId id="31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2994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2700" b="1" dirty="0"/>
              <a:t>Trimestre:</a:t>
            </a:r>
            <a:r>
              <a:rPr lang="es-MX" sz="2700" dirty="0"/>
              <a:t> 21-O</a:t>
            </a:r>
            <a:br>
              <a:rPr lang="es-MX" sz="2700" dirty="0"/>
            </a:br>
            <a:r>
              <a:rPr lang="es-MX" sz="2700" b="1" dirty="0" err="1"/>
              <a:t>uea</a:t>
            </a:r>
            <a:r>
              <a:rPr lang="es-MX" sz="2700" b="1" dirty="0"/>
              <a:t>:</a:t>
            </a:r>
            <a:r>
              <a:rPr lang="es-MX" sz="2700" dirty="0"/>
              <a:t> Programación Estructurada (1151038)</a:t>
            </a:r>
            <a:br>
              <a:rPr lang="es-MX" sz="2700" dirty="0"/>
            </a:br>
            <a:r>
              <a:rPr lang="es-MX" sz="2700" dirty="0"/>
              <a:t>  </a:t>
            </a:r>
            <a:r>
              <a:rPr lang="es-MX" sz="2700" b="1" dirty="0"/>
              <a:t>Grupo</a:t>
            </a:r>
            <a:r>
              <a:rPr lang="es-MX" sz="2700" dirty="0"/>
              <a:t> CTG09; </a:t>
            </a:r>
            <a:r>
              <a:rPr lang="es-MX" sz="2700" b="1" dirty="0"/>
              <a:t>Horario:</a:t>
            </a:r>
            <a:r>
              <a:rPr lang="es-MX" sz="27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23 Funciones: inicio del tema 23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Funciones son módulos estructurales de programa que pueden ser re-usados en diferentes partes del código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Re-escriben los tres códigos de </a:t>
            </a:r>
            <a:r>
              <a:rPr lang="es-MX" sz="3400" dirty="0"/>
              <a:t>la diapositiva 4 de 20_mas_de _</a:t>
            </a:r>
            <a:r>
              <a:rPr lang="es-MX" sz="3400" dirty="0" smtClean="0"/>
              <a:t>rand_20.pptx implementándolos como funciones </a:t>
            </a:r>
          </a:p>
          <a:p>
            <a:r>
              <a:rPr lang="es-MX" sz="3400" dirty="0" smtClean="0"/>
              <a:t>Re-escriben </a:t>
            </a:r>
            <a:r>
              <a:rPr lang="es-MX" sz="3400" dirty="0"/>
              <a:t>el código de </a:t>
            </a:r>
            <a:r>
              <a:rPr lang="es-MX" sz="2200" i="1" dirty="0"/>
              <a:t>http://newton.uam.mx/xgeorge/uea/Intro_Pro/21_I/ordenamiento_burbuja_21_I.cpp</a:t>
            </a:r>
            <a:r>
              <a:rPr lang="es-MX" sz="3400" dirty="0" smtClean="0"/>
              <a:t> de tal manera que su núcleo operacional sería implementado cómo una función llamada por </a:t>
            </a:r>
            <a:r>
              <a:rPr lang="es-MX" sz="3400" dirty="0" err="1" smtClean="0"/>
              <a:t>main</a:t>
            </a:r>
            <a:r>
              <a:rPr lang="es-MX" sz="3400" dirty="0" smtClean="0"/>
              <a:t>()</a:t>
            </a:r>
          </a:p>
          <a:p>
            <a:pPr lvl="1"/>
            <a:r>
              <a:rPr lang="es-MX" sz="3200" dirty="0"/>
              <a:t>Una implementación: </a:t>
            </a:r>
            <a:r>
              <a:rPr lang="es-MX" sz="2200" i="1" dirty="0"/>
              <a:t>http://newton.uam.mx/xgeorge/uea/Intro_Pro/21_I/23_ejercico2_funcion_burbuja_23.cpp</a:t>
            </a:r>
            <a:endParaRPr lang="es-MX" sz="2200" dirty="0" smtClean="0"/>
          </a:p>
          <a:p>
            <a:r>
              <a:rPr lang="es-MX" sz="3400" dirty="0"/>
              <a:t>Re-escriben el código de </a:t>
            </a:r>
            <a:r>
              <a:rPr lang="es-MX" sz="2200" i="1" dirty="0"/>
              <a:t>http://newton.uam.mx/xgeorge/uea/Intro_Pro/21_I/21_ordenamiento_texto_21.cpp</a:t>
            </a:r>
            <a:r>
              <a:rPr lang="es-MX" sz="3400" dirty="0" smtClean="0"/>
              <a:t> </a:t>
            </a:r>
          </a:p>
          <a:p>
            <a:pPr marL="0" indent="0">
              <a:buNone/>
            </a:pPr>
            <a:r>
              <a:rPr lang="es-MX" sz="3400" dirty="0" smtClean="0"/>
              <a:t>de </a:t>
            </a:r>
            <a:r>
              <a:rPr lang="es-MX" sz="3400" dirty="0"/>
              <a:t>tal manera que su núcleo operacional sería implementado cómo una función llamada por </a:t>
            </a:r>
            <a:r>
              <a:rPr lang="es-MX" sz="3400" dirty="0" err="1"/>
              <a:t>main</a:t>
            </a:r>
            <a:r>
              <a:rPr lang="es-MX" sz="3400" dirty="0"/>
              <a:t>()</a:t>
            </a:r>
            <a:r>
              <a:rPr lang="es-MX" sz="3400" dirty="0" smtClean="0"/>
              <a:t> </a:t>
            </a:r>
          </a:p>
          <a:p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Implementación del 1r ejercicio de la diapositiva anterior para variante 3</a:t>
            </a:r>
            <a:endParaRPr lang="es-ES" sz="3600" i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82396" y="1347818"/>
            <a:ext cx="11039332" cy="49251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err="1"/>
              <a:t>gen_letra</a:t>
            </a:r>
            <a:r>
              <a:rPr lang="es-ES" sz="2000" dirty="0"/>
              <a:t>(){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char</a:t>
            </a:r>
            <a:r>
              <a:rPr lang="es-ES" sz="2000" dirty="0"/>
              <a:t> alfabeto[] = { 'a', 'b', 'c', 'd</a:t>
            </a:r>
            <a:r>
              <a:rPr lang="es-ES" sz="2000" dirty="0" smtClean="0"/>
              <a:t>', 'e</a:t>
            </a:r>
            <a:r>
              <a:rPr lang="es-ES" sz="2000" dirty="0"/>
              <a:t>', 'f', 'g', 'h', 'i' };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alfabeto[rand() % 9];</a:t>
            </a:r>
          </a:p>
          <a:p>
            <a:pPr marL="457200" lvl="1" indent="0">
              <a:buNone/>
            </a:pPr>
            <a:r>
              <a:rPr lang="es-ES" sz="2000" dirty="0"/>
              <a:t>}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457200" lvl="1" indent="0">
              <a:buNone/>
            </a:pPr>
            <a:r>
              <a:rPr lang="es-ES" sz="2000" dirty="0"/>
              <a:t>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for</a:t>
            </a:r>
            <a:r>
              <a:rPr lang="es-ES" sz="2000" dirty="0"/>
              <a:t> (</a:t>
            </a:r>
            <a:r>
              <a:rPr lang="es-ES" sz="2000" dirty="0" err="1"/>
              <a:t>int</a:t>
            </a:r>
            <a:r>
              <a:rPr lang="es-ES" sz="2000" dirty="0"/>
              <a:t> i = 0; i &lt; 10; i++)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000" dirty="0" err="1" smtClean="0"/>
              <a:t>printf</a:t>
            </a:r>
            <a:r>
              <a:rPr lang="es-ES" sz="2000" dirty="0" smtClean="0"/>
              <a:t>("</a:t>
            </a:r>
            <a:r>
              <a:rPr lang="es-ES" sz="2000" dirty="0" err="1" smtClean="0"/>
              <a:t>letra_generadqa</a:t>
            </a:r>
            <a:r>
              <a:rPr lang="es-ES" sz="2000" dirty="0" smtClean="0"/>
              <a:t>=%c\n", </a:t>
            </a:r>
            <a:r>
              <a:rPr lang="es-ES" sz="2000" dirty="0" err="1" smtClean="0"/>
              <a:t>gen_letra</a:t>
            </a:r>
            <a:r>
              <a:rPr lang="es-ES" sz="2000" dirty="0" smtClean="0"/>
              <a:t>());</a:t>
            </a:r>
          </a:p>
          <a:p>
            <a:pPr marL="457200" lvl="1" indent="0">
              <a:buNone/>
            </a:pPr>
            <a:r>
              <a:rPr lang="es-ES" sz="2000" dirty="0" smtClean="0"/>
              <a:t>	</a:t>
            </a:r>
            <a:r>
              <a:rPr lang="es-ES" sz="2000" dirty="0" err="1" smtClean="0"/>
              <a:t>return</a:t>
            </a:r>
            <a:r>
              <a:rPr lang="es-ES" sz="2000" dirty="0" smtClean="0"/>
              <a:t> 0;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27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Definición, declaración y llamado de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Ejemplos: 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r>
              <a:rPr lang="es-MX" dirty="0" smtClean="0"/>
              <a:t>/*&lt;- </a:t>
            </a:r>
            <a:r>
              <a:rPr lang="es-MX" dirty="0" smtClean="0">
                <a:latin typeface="Buxton Sketch" panose="03080500000500000004" pitchFamily="66" charset="0"/>
              </a:rPr>
              <a:t>es </a:t>
            </a:r>
            <a:r>
              <a:rPr lang="es-MX" sz="3100" u="sng" dirty="0" smtClean="0">
                <a:latin typeface="Buxton Sketch" panose="03080500000500000004" pitchFamily="66" charset="0"/>
              </a:rPr>
              <a:t>declaración</a:t>
            </a:r>
            <a:r>
              <a:rPr lang="es-MX" dirty="0" smtClean="0">
                <a:latin typeface="Buxton Sketch" panose="03080500000500000004" pitchFamily="66" charset="0"/>
              </a:rPr>
              <a:t> de </a:t>
            </a:r>
            <a:r>
              <a:rPr lang="es-MX" dirty="0" smtClean="0"/>
              <a:t>f() </a:t>
            </a:r>
            <a:r>
              <a:rPr lang="es-MX" dirty="0">
                <a:latin typeface="Buxton Sketch" panose="03080500000500000004" pitchFamily="66" charset="0"/>
              </a:rPr>
              <a:t>que recibe un argumento tipo doble</a:t>
            </a:r>
          </a:p>
          <a:p>
            <a:pPr marL="0" indent="0">
              <a:buNone/>
            </a:pPr>
            <a:r>
              <a:rPr lang="es-MX" dirty="0">
                <a:latin typeface="Buxton Sketch" panose="03080500000500000004" pitchFamily="66" charset="0"/>
              </a:rPr>
              <a:t>                                                  y devuelve un valor entero</a:t>
            </a:r>
            <a:r>
              <a:rPr lang="es-MX" dirty="0" smtClean="0"/>
              <a:t>*/</a:t>
            </a:r>
            <a:endParaRPr lang="es-ES" dirty="0"/>
          </a:p>
          <a:p>
            <a:r>
              <a:rPr lang="es-MX" dirty="0" smtClean="0"/>
              <a:t>//        </a:t>
            </a:r>
            <a:r>
              <a:rPr lang="es-MX" dirty="0">
                <a:latin typeface="Buxton Sketch" panose="03080500000500000004" pitchFamily="66" charset="0"/>
              </a:rPr>
              <a:t>ejemplo de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dirty="0">
                <a:latin typeface="Buxton Sketch" panose="03080500000500000004" pitchFamily="66" charset="0"/>
              </a:rPr>
              <a:t> de una función</a:t>
            </a:r>
            <a:r>
              <a:rPr lang="es-MX" dirty="0" smtClean="0"/>
              <a:t>//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f(</a:t>
            </a:r>
            <a:r>
              <a:rPr lang="es-MX" dirty="0" err="1"/>
              <a:t>double</a:t>
            </a:r>
            <a:r>
              <a:rPr lang="es-MX" dirty="0"/>
              <a:t> x) </a:t>
            </a:r>
            <a:r>
              <a:rPr lang="es-MX" dirty="0" smtClean="0"/>
              <a:t> // </a:t>
            </a:r>
            <a:r>
              <a:rPr lang="es-MX" sz="2900" dirty="0">
                <a:latin typeface="Buxton Sketch" panose="03080500000500000004" pitchFamily="66" charset="0"/>
              </a:rPr>
              <a:t>este fragmento es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sz="2900" dirty="0">
                <a:latin typeface="Buxton Sketch" panose="03080500000500000004" pitchFamily="66" charset="0"/>
              </a:rPr>
              <a:t> de la función f(); aquí x es 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 smtClean="0"/>
              <a:t>                               //  </a:t>
            </a:r>
            <a:r>
              <a:rPr lang="es-MX" sz="2900" dirty="0">
                <a:latin typeface="Buxton Sketch" panose="03080500000500000004" pitchFamily="66" charset="0"/>
              </a:rPr>
              <a:t>un</a:t>
            </a:r>
            <a:r>
              <a:rPr lang="es-MX" dirty="0"/>
              <a:t> </a:t>
            </a:r>
            <a:r>
              <a:rPr lang="es-MX" b="1" i="1" u="sng" dirty="0"/>
              <a:t>parámetro formal</a:t>
            </a:r>
            <a:endParaRPr lang="es-ES" b="1" i="1" u="sng" dirty="0"/>
          </a:p>
          <a:p>
            <a:pPr marL="0" indent="0">
              <a:buNone/>
            </a:pPr>
            <a:r>
              <a:rPr lang="es-MX" dirty="0" smtClean="0"/>
              <a:t>      {   //</a:t>
            </a:r>
            <a:r>
              <a:rPr lang="es-MX" sz="2900" dirty="0">
                <a:latin typeface="Buxton Sketch" panose="03080500000500000004" pitchFamily="66" charset="0"/>
              </a:rPr>
              <a:t>cuerpo de función concluido en llaves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2900" dirty="0">
                <a:latin typeface="Buxton Sketch" panose="03080500000500000004" pitchFamily="66" charset="0"/>
              </a:rPr>
              <a:t>la función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</a:t>
            </a:r>
          </a:p>
          <a:p>
            <a:r>
              <a:rPr lang="es-ES" dirty="0" smtClean="0"/>
              <a:t>Ejemplo de un fragmento del código con llamado de función: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...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float</a:t>
            </a:r>
            <a:r>
              <a:rPr lang="es-MX" dirty="0" smtClean="0"/>
              <a:t> </a:t>
            </a:r>
            <a:r>
              <a:rPr lang="es-MX" dirty="0"/>
              <a:t>a=f(5.f);  </a:t>
            </a:r>
            <a:r>
              <a:rPr lang="es-MX" dirty="0" smtClean="0"/>
              <a:t>// llamado de f(); </a:t>
            </a:r>
            <a:r>
              <a:rPr lang="es-MX" dirty="0" err="1"/>
              <a:t>aqu</a:t>
            </a:r>
            <a:r>
              <a:rPr lang="es-ES" dirty="0"/>
              <a:t>í </a:t>
            </a:r>
            <a:r>
              <a:rPr lang="es-MX" b="1" dirty="0"/>
              <a:t>'5.f' es un </a:t>
            </a:r>
            <a:r>
              <a:rPr lang="es-MX" b="1" dirty="0" smtClean="0"/>
              <a:t> </a:t>
            </a:r>
            <a:r>
              <a:rPr lang="es-MX" b="1" i="1" u="sng" dirty="0"/>
              <a:t>parámetro  real</a:t>
            </a:r>
            <a:endParaRPr lang="es-ES" i="1" dirty="0"/>
          </a:p>
          <a:p>
            <a:pPr marL="0" indent="0">
              <a:buNone/>
            </a:pPr>
            <a:r>
              <a:rPr lang="es-MX" dirty="0" smtClean="0"/>
              <a:t>        ...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endParaRPr lang="es-MX" dirty="0" smtClean="0"/>
          </a:p>
          <a:p>
            <a:r>
              <a:rPr lang="es-MX" dirty="0" smtClean="0"/>
              <a:t>//  </a:t>
            </a:r>
            <a:r>
              <a:rPr lang="es-MX" sz="3500" dirty="0"/>
              <a:t>tipo   </a:t>
            </a:r>
            <a:r>
              <a:rPr lang="es-MX" sz="3500" dirty="0" smtClean="0"/>
              <a:t> </a:t>
            </a:r>
            <a:r>
              <a:rPr lang="es-MX" sz="3500" dirty="0"/>
              <a:t>nombre </a:t>
            </a:r>
            <a:r>
              <a:rPr lang="es-MX" sz="3500" dirty="0" smtClean="0"/>
              <a:t>       lista </a:t>
            </a:r>
            <a:r>
              <a:rPr lang="es-MX" sz="3500" dirty="0"/>
              <a:t>de parámetros separados por comas</a:t>
            </a:r>
          </a:p>
          <a:p>
            <a:pPr marL="0" indent="0">
              <a:buNone/>
            </a:pPr>
            <a:r>
              <a:rPr lang="es-MX" dirty="0" smtClean="0"/>
              <a:t>//      ↓                     ↓                         ↓</a:t>
            </a:r>
          </a:p>
          <a:p>
            <a:pPr marL="0" indent="0">
              <a:buNone/>
            </a:pPr>
            <a:r>
              <a:rPr lang="es-MX" sz="4000" dirty="0" smtClean="0"/>
              <a:t>     </a:t>
            </a:r>
            <a:r>
              <a:rPr lang="es-MX" sz="4000" dirty="0" err="1" smtClean="0"/>
              <a:t>int</a:t>
            </a:r>
            <a:r>
              <a:rPr lang="es-MX" sz="4000" dirty="0" smtClean="0"/>
              <a:t>               f            (</a:t>
            </a:r>
            <a:r>
              <a:rPr lang="es-MX" sz="4000" dirty="0" err="1" smtClean="0"/>
              <a:t>double</a:t>
            </a:r>
            <a:r>
              <a:rPr lang="es-MX" sz="4000" dirty="0" smtClean="0"/>
              <a:t> </a:t>
            </a:r>
            <a:r>
              <a:rPr lang="es-MX" sz="4000" dirty="0"/>
              <a:t>x)  </a:t>
            </a:r>
            <a:endParaRPr lang="es-ES" sz="4000" dirty="0"/>
          </a:p>
          <a:p>
            <a:pPr marL="0" indent="0">
              <a:buNone/>
            </a:pPr>
            <a:r>
              <a:rPr lang="es-MX" dirty="0" smtClean="0"/>
              <a:t>      {    //    ← </a:t>
            </a:r>
            <a:r>
              <a:rPr lang="es-MX" sz="4000" dirty="0">
                <a:latin typeface="Bradley Hand ITC" panose="03070402050302030203" pitchFamily="66" charset="0"/>
              </a:rPr>
              <a:t>inicio del </a:t>
            </a:r>
            <a:r>
              <a:rPr lang="es-MX" sz="4000" dirty="0" smtClean="0">
                <a:latin typeface="Bradley Hand ITC" panose="03070402050302030203" pitchFamily="66" charset="0"/>
              </a:rPr>
              <a:t>cuerpo de la función</a:t>
            </a:r>
          </a:p>
          <a:p>
            <a:pPr marL="0" indent="0">
              <a:buNone/>
            </a:pPr>
            <a:r>
              <a:rPr lang="es-MX" sz="4000" dirty="0"/>
              <a:t> </a:t>
            </a:r>
            <a:r>
              <a:rPr lang="es-MX" sz="4000" dirty="0" smtClean="0"/>
              <a:t>       // … </a:t>
            </a:r>
            <a:r>
              <a:rPr lang="es-MX" sz="4000" dirty="0">
                <a:latin typeface="Bradley Hand ITC" panose="03070402050302030203" pitchFamily="66" charset="0"/>
              </a:rPr>
              <a:t>instrucciones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3500" dirty="0">
                <a:latin typeface="Bradley Hand ITC" panose="03070402050302030203" pitchFamily="66" charset="0"/>
              </a:rPr>
              <a:t>la función f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    //    </a:t>
            </a:r>
            <a:r>
              <a:rPr lang="es-MX" sz="4000" dirty="0">
                <a:latin typeface="Bradley Hand ITC" panose="03070402050302030203" pitchFamily="66" charset="0"/>
              </a:rPr>
              <a:t>← fin del cuerpo de la función</a:t>
            </a:r>
          </a:p>
        </p:txBody>
      </p:sp>
    </p:spTree>
    <p:extLst>
      <p:ext uri="{BB962C8B-B14F-4D97-AF65-F5344CB8AC3E}">
        <p14:creationId xmlns:p14="http://schemas.microsoft.com/office/powerpoint/2010/main" val="22604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Comentarios a los 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/>
              <a:t>Si función no devuelve ningún valor, el  tipo </a:t>
            </a:r>
            <a:r>
              <a:rPr lang="es-MX" sz="3500" dirty="0" smtClean="0"/>
              <a:t>debe ser </a:t>
            </a:r>
            <a:r>
              <a:rPr lang="es-MX" sz="3500" i="1" dirty="0" err="1" smtClean="0"/>
              <a:t>void</a:t>
            </a:r>
            <a:endParaRPr lang="es-MX" sz="3500" i="1" dirty="0" smtClean="0"/>
          </a:p>
          <a:p>
            <a:r>
              <a:rPr lang="es-MX" sz="3500" dirty="0" smtClean="0"/>
              <a:t>El  </a:t>
            </a:r>
            <a:r>
              <a:rPr lang="es-MX" sz="3500" dirty="0"/>
              <a:t>nombre </a:t>
            </a:r>
            <a:r>
              <a:rPr lang="es-MX" sz="3500" dirty="0" smtClean="0"/>
              <a:t> puede ser arbitrario (como para las </a:t>
            </a:r>
            <a:r>
              <a:rPr lang="es-MX" sz="3500" dirty="0" err="1" smtClean="0"/>
              <a:t>viarables</a:t>
            </a:r>
            <a:r>
              <a:rPr lang="es-MX" sz="3500" dirty="0" smtClean="0"/>
              <a:t>)      </a:t>
            </a:r>
          </a:p>
          <a:p>
            <a:r>
              <a:rPr lang="es-MX" sz="3500" dirty="0" smtClean="0"/>
              <a:t>Lista </a:t>
            </a:r>
            <a:r>
              <a:rPr lang="es-MX" sz="3500" dirty="0"/>
              <a:t>de parámetros </a:t>
            </a:r>
            <a:r>
              <a:rPr lang="es-MX" sz="3500" dirty="0" smtClean="0"/>
              <a:t>puede ser </a:t>
            </a:r>
            <a:r>
              <a:rPr lang="es-MX" sz="3500" dirty="0" err="1" smtClean="0"/>
              <a:t>vacia</a:t>
            </a:r>
            <a:r>
              <a:rPr lang="es-MX" sz="3500" dirty="0" smtClean="0"/>
              <a:t>, pero los </a:t>
            </a:r>
            <a:r>
              <a:rPr lang="es-MX" sz="3500" dirty="0" err="1" smtClean="0"/>
              <a:t>parénteses</a:t>
            </a:r>
            <a:r>
              <a:rPr lang="es-MX" sz="3500" dirty="0" smtClean="0"/>
              <a:t> no pueden ser omitidas</a:t>
            </a:r>
          </a:p>
          <a:p>
            <a:r>
              <a:rPr lang="es-MX" sz="3500" dirty="0" smtClean="0"/>
              <a:t>La instrucción </a:t>
            </a:r>
            <a:r>
              <a:rPr lang="es-MX" sz="3500" i="1" dirty="0" err="1" smtClean="0"/>
              <a:t>return</a:t>
            </a:r>
            <a:r>
              <a:rPr lang="es-MX" sz="3500" dirty="0" smtClean="0"/>
              <a:t> en el cuerpo puede ser omitida si la función no devuelve nada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351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Diferencia entre la declaración, la definición y el llamado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 smtClean="0"/>
              <a:t>Sintácticamente, la declaración tiene ‘;’ después de la lista de parámetros en lugar del cuerpo, que es obligatorio para definición</a:t>
            </a:r>
          </a:p>
          <a:p>
            <a:r>
              <a:rPr lang="es-MX" sz="3500" dirty="0" smtClean="0"/>
              <a:t>Semánticamente, </a:t>
            </a:r>
            <a:r>
              <a:rPr lang="es-MX" sz="3500" dirty="0"/>
              <a:t>la declaración </a:t>
            </a:r>
            <a:r>
              <a:rPr lang="es-MX" sz="3500" dirty="0" smtClean="0"/>
              <a:t>es una “definición light”: no dice que hace la función, pero comunica cómo usarla</a:t>
            </a:r>
          </a:p>
          <a:p>
            <a:r>
              <a:rPr lang="es-MX" sz="3500" dirty="0" smtClean="0"/>
              <a:t>Llamado es propiamente el acto de uso de la función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72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Traspaso 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Traspaso de parámetros </a:t>
            </a:r>
            <a:r>
              <a:rPr lang="es-MX" i="1" dirty="0"/>
              <a:t>por valor</a:t>
            </a:r>
            <a:r>
              <a:rPr lang="es-MX" dirty="0"/>
              <a:t> </a:t>
            </a:r>
            <a:r>
              <a:rPr lang="es-MX" dirty="0" smtClean="0"/>
              <a:t>a </a:t>
            </a:r>
            <a:r>
              <a:rPr lang="es-MX" dirty="0"/>
              <a:t>una función:</a:t>
            </a:r>
            <a:endParaRPr lang="es-ES" dirty="0"/>
          </a:p>
          <a:p>
            <a:pPr lvl="1"/>
            <a:r>
              <a:rPr lang="es-MX" dirty="0" smtClean="0"/>
              <a:t>Ejemplo: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endParaRPr lang="es-ES" dirty="0"/>
          </a:p>
          <a:p>
            <a:pPr lvl="1"/>
            <a:r>
              <a:rPr lang="es-MX" dirty="0" smtClean="0"/>
              <a:t>En </a:t>
            </a:r>
            <a:r>
              <a:rPr lang="es-MX" dirty="0"/>
              <a:t>caso de "traspaso por valor" </a:t>
            </a:r>
            <a:r>
              <a:rPr lang="es-MX" dirty="0" smtClean="0"/>
              <a:t>de un argumento la </a:t>
            </a:r>
            <a:r>
              <a:rPr lang="es-MX" dirty="0"/>
              <a:t>función </a:t>
            </a:r>
            <a:r>
              <a:rPr lang="es-MX" i="1" u="sng" dirty="0"/>
              <a:t>recibe una copia</a:t>
            </a:r>
            <a:r>
              <a:rPr lang="es-MX" u="sng" dirty="0"/>
              <a:t> </a:t>
            </a:r>
            <a:r>
              <a:rPr lang="es-MX" dirty="0"/>
              <a:t>de valor del parámetro correspondiente</a:t>
            </a:r>
            <a:r>
              <a:rPr lang="es-MX" dirty="0" smtClean="0"/>
              <a:t>. Es decir, si la función-esclava modificaría el argumento, esta modificación no afecta ningún dato en la función-dueña.</a:t>
            </a:r>
          </a:p>
          <a:p>
            <a:pPr lvl="0"/>
            <a:r>
              <a:rPr lang="es-MX" dirty="0"/>
              <a:t>Traspaso de parámetros </a:t>
            </a:r>
            <a:r>
              <a:rPr lang="es-MX" i="1" dirty="0"/>
              <a:t>por </a:t>
            </a:r>
            <a:r>
              <a:rPr lang="es-MX" i="1" dirty="0" smtClean="0"/>
              <a:t>referencia</a:t>
            </a:r>
            <a:r>
              <a:rPr lang="es-MX" dirty="0" smtClean="0"/>
              <a:t> </a:t>
            </a:r>
            <a:r>
              <a:rPr lang="es-MX" dirty="0"/>
              <a:t>a una función:</a:t>
            </a:r>
            <a:endParaRPr lang="es-ES" dirty="0"/>
          </a:p>
          <a:p>
            <a:pPr lvl="1"/>
            <a:r>
              <a:rPr lang="es-MX" dirty="0" smtClean="0"/>
              <a:t>Ejemplo</a:t>
            </a:r>
            <a:r>
              <a:rPr lang="es-MX" dirty="0"/>
              <a:t>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</a:t>
            </a:r>
            <a:r>
              <a:rPr lang="es-MX" dirty="0" smtClean="0"/>
              <a:t>&amp;x</a:t>
            </a:r>
            <a:r>
              <a:rPr lang="es-MX" dirty="0"/>
              <a:t>); </a:t>
            </a:r>
            <a:endParaRPr lang="es-ES" dirty="0"/>
          </a:p>
          <a:p>
            <a:pPr lvl="1"/>
            <a:r>
              <a:rPr lang="es-MX" dirty="0"/>
              <a:t> En caso de "traspaso por </a:t>
            </a:r>
            <a:r>
              <a:rPr lang="es-MX" dirty="0" smtClean="0"/>
              <a:t>referencia“ al momento de un llamado, la función-esclava </a:t>
            </a:r>
            <a:r>
              <a:rPr lang="es-MX" i="1" u="sng" dirty="0"/>
              <a:t>recibe </a:t>
            </a:r>
            <a:r>
              <a:rPr lang="es-MX" i="1" u="sng" dirty="0" smtClean="0"/>
              <a:t>acceso </a:t>
            </a:r>
            <a:r>
              <a:rPr lang="es-MX" i="1" dirty="0" smtClean="0"/>
              <a:t>a una variable propia de la función-dueña</a:t>
            </a:r>
            <a:r>
              <a:rPr lang="es-MX" dirty="0" smtClean="0"/>
              <a:t>.  </a:t>
            </a:r>
            <a:r>
              <a:rPr lang="es-MX" dirty="0"/>
              <a:t>Es decir, si la función-esclava modificaría el argumento, esta modificación </a:t>
            </a:r>
            <a:r>
              <a:rPr lang="es-MX" dirty="0" smtClean="0"/>
              <a:t>afecta un </a:t>
            </a:r>
            <a:r>
              <a:rPr lang="es-MX" dirty="0"/>
              <a:t>dato </a:t>
            </a:r>
            <a:r>
              <a:rPr lang="es-MX" dirty="0" smtClean="0"/>
              <a:t>que pertenece a </a:t>
            </a:r>
            <a:r>
              <a:rPr lang="es-MX" dirty="0"/>
              <a:t>la función-dueña.</a:t>
            </a:r>
          </a:p>
          <a:p>
            <a:r>
              <a:rPr lang="es-ES" dirty="0" smtClean="0"/>
              <a:t>Ejercicio: Comparen los códigos y resultados de ejecución de la siguiente diapositiva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Ejemplos de Traspaso </a:t>
            </a:r>
            <a:r>
              <a:rPr lang="es-MX" sz="3600" u="sng" dirty="0"/>
              <a:t>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280160"/>
            <a:ext cx="5778696" cy="527292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prim,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02477" y="1280160"/>
            <a:ext cx="5818403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</a:t>
            </a:r>
            <a:r>
              <a:rPr lang="en-US" dirty="0" smtClean="0"/>
              <a:t>&amp; prim</a:t>
            </a:r>
            <a:r>
              <a:rPr lang="en-US" dirty="0"/>
              <a:t>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}</a:t>
            </a:r>
            <a:endParaRPr lang="es-ES" dirty="0"/>
          </a:p>
          <a:p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28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Traspaso del arreglo como parámetro de una función y uso de </a:t>
            </a:r>
            <a:r>
              <a:rPr lang="es-MX" sz="3600" i="1" u="sng" dirty="0" err="1" smtClean="0"/>
              <a:t>const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En el caso cuando un parámetro de función es arreglo, </a:t>
            </a:r>
            <a:r>
              <a:rPr lang="es-MX" dirty="0" smtClean="0"/>
              <a:t>ese </a:t>
            </a:r>
            <a:r>
              <a:rPr lang="es-MX" dirty="0"/>
              <a:t>traspaso </a:t>
            </a:r>
            <a:r>
              <a:rPr lang="es-MX" dirty="0" smtClean="0"/>
              <a:t>se hace indicando el nombre del arreglo, y se interpreta como como </a:t>
            </a:r>
            <a:r>
              <a:rPr lang="es-MX" dirty="0"/>
              <a:t>por </a:t>
            </a:r>
            <a:r>
              <a:rPr lang="es-MX" dirty="0" smtClean="0"/>
              <a:t>referencia aunque no se escribe el símbolo &amp;. </a:t>
            </a:r>
            <a:r>
              <a:rPr lang="es-MX" dirty="0"/>
              <a:t>Es decir, </a:t>
            </a:r>
            <a:r>
              <a:rPr lang="es-MX" u="sng" dirty="0"/>
              <a:t>la función esclava puede cambiar los valores de componentes del arreglo que pertenece a la función-dueña</a:t>
            </a:r>
            <a:r>
              <a:rPr lang="es-MX" dirty="0"/>
              <a:t>. Pero </a:t>
            </a:r>
            <a:r>
              <a:rPr lang="es-MX" dirty="0" smtClean="0"/>
              <a:t>mediante </a:t>
            </a:r>
            <a:r>
              <a:rPr lang="es-MX" dirty="0"/>
              <a:t>'</a:t>
            </a:r>
            <a:r>
              <a:rPr lang="es-MX" i="1" dirty="0" err="1"/>
              <a:t>const</a:t>
            </a:r>
            <a:r>
              <a:rPr lang="es-MX" dirty="0"/>
              <a:t>' se puede evitar este peligro. </a:t>
            </a:r>
            <a:endParaRPr lang="es-MX" dirty="0" smtClean="0"/>
          </a:p>
          <a:p>
            <a:r>
              <a:rPr lang="es-MX" dirty="0" smtClean="0"/>
              <a:t>Ejemplo: </a:t>
            </a:r>
            <a:r>
              <a:rPr lang="es-MX" dirty="0" err="1" smtClean="0"/>
              <a:t>void</a:t>
            </a:r>
            <a:r>
              <a:rPr lang="es-MX" dirty="0" smtClean="0"/>
              <a:t> </a:t>
            </a:r>
            <a:r>
              <a:rPr lang="es-MX" dirty="0" err="1" smtClean="0"/>
              <a:t>accion_sobre_arreglo</a:t>
            </a:r>
            <a:r>
              <a:rPr lang="es-MX" dirty="0" smtClean="0"/>
              <a:t>(</a:t>
            </a:r>
            <a:r>
              <a:rPr lang="es-MX" dirty="0" err="1" smtClean="0"/>
              <a:t>int</a:t>
            </a:r>
            <a:r>
              <a:rPr lang="es-MX" dirty="0" smtClean="0"/>
              <a:t> a[]); //</a:t>
            </a:r>
            <a:r>
              <a:rPr lang="es-MX" dirty="0" smtClean="0">
                <a:latin typeface="Bradley Hand ITC" panose="03070402050302030203" pitchFamily="66" charset="0"/>
              </a:rPr>
              <a:t>es declaración de la función</a:t>
            </a:r>
            <a:r>
              <a:rPr lang="es-MX" dirty="0" smtClean="0"/>
              <a:t>,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  //‘a’ </a:t>
            </a:r>
            <a:r>
              <a:rPr lang="es-MX" dirty="0">
                <a:latin typeface="Bradley Hand ITC" panose="03070402050302030203" pitchFamily="66" charset="0"/>
              </a:rPr>
              <a:t>es parámetro formal </a:t>
            </a:r>
          </a:p>
          <a:p>
            <a:pPr marL="457200" lvl="1" indent="0">
              <a:buNone/>
            </a:pP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(){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int</a:t>
            </a:r>
            <a:r>
              <a:rPr lang="es-MX" dirty="0" smtClean="0"/>
              <a:t> b[]={1,2,1,0,10};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accion_sobre_arreglo</a:t>
            </a:r>
            <a:r>
              <a:rPr lang="es-MX" dirty="0" smtClean="0"/>
              <a:t>(b); //l</a:t>
            </a:r>
            <a:r>
              <a:rPr lang="es-MX" sz="2800" dirty="0">
                <a:latin typeface="Bradley Hand ITC" panose="03070402050302030203" pitchFamily="66" charset="0"/>
              </a:rPr>
              <a:t>lamad</a:t>
            </a:r>
            <a:r>
              <a:rPr lang="es-MX" dirty="0" smtClean="0"/>
              <a:t>o; ‘b’ </a:t>
            </a:r>
            <a:r>
              <a:rPr lang="es-MX" sz="2800" dirty="0">
                <a:latin typeface="Bradley Hand ITC" panose="03070402050302030203" pitchFamily="66" charset="0"/>
              </a:rPr>
              <a:t>es parámetro real, este llamado 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              //</a:t>
            </a:r>
            <a:r>
              <a:rPr lang="es-MX" sz="2800" dirty="0">
                <a:latin typeface="Bradley Hand ITC" panose="03070402050302030203" pitchFamily="66" charset="0"/>
              </a:rPr>
              <a:t>puede cambiar contenido </a:t>
            </a:r>
            <a:r>
              <a:rPr lang="es-MX" dirty="0" smtClean="0"/>
              <a:t>de b</a:t>
            </a:r>
          </a:p>
          <a:p>
            <a:pPr marL="457200" lvl="1" indent="0">
              <a:buNone/>
            </a:pPr>
            <a:r>
              <a:rPr lang="es-MX" dirty="0" smtClean="0"/>
              <a:t>}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i="1" dirty="0" err="1" smtClean="0"/>
              <a:t>const</a:t>
            </a:r>
            <a:r>
              <a:rPr lang="es-MX" dirty="0" smtClean="0"/>
              <a:t>:  </a:t>
            </a:r>
            <a:r>
              <a:rPr lang="es-MX" dirty="0"/>
              <a:t>sea la función </a:t>
            </a:r>
            <a:r>
              <a:rPr lang="es-MX" dirty="0" smtClean="0"/>
              <a:t> </a:t>
            </a:r>
            <a:r>
              <a:rPr lang="es-MX" dirty="0"/>
              <a:t>f declarada </a:t>
            </a:r>
            <a:r>
              <a:rPr lang="es-MX" dirty="0" smtClean="0"/>
              <a:t>así: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f(</a:t>
            </a:r>
            <a:r>
              <a:rPr lang="en-US" dirty="0" err="1"/>
              <a:t>const</a:t>
            </a:r>
            <a:r>
              <a:rPr lang="en-US" dirty="0"/>
              <a:t> double &amp;x);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ella </a:t>
            </a:r>
            <a:r>
              <a:rPr lang="es-MX" dirty="0"/>
              <a:t>no puede cambiar valor de x </a:t>
            </a:r>
            <a:r>
              <a:rPr lang="es-MX" dirty="0" smtClean="0"/>
              <a:t>de </a:t>
            </a:r>
            <a:r>
              <a:rPr lang="es-MX" dirty="0"/>
              <a:t>la </a:t>
            </a:r>
            <a:r>
              <a:rPr lang="es-MX" dirty="0" smtClean="0"/>
              <a:t>función-dueña.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Ejercicio: hagan una prueba sin y con </a:t>
            </a:r>
            <a:r>
              <a:rPr lang="es-ES" i="1" dirty="0" err="1" smtClean="0"/>
              <a:t>const</a:t>
            </a:r>
            <a:r>
              <a:rPr lang="es-ES" dirty="0" smtClean="0"/>
              <a:t> de una f() que intenta modificar x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dirty="0"/>
              <a:t>Uso de funciones de mismo nombre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280160"/>
            <a:ext cx="5329084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enteros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int</a:t>
            </a:r>
            <a:r>
              <a:rPr lang="es-MX" sz="2000" dirty="0"/>
              <a:t> suma(</a:t>
            </a:r>
            <a:r>
              <a:rPr lang="es-MX" sz="2000" dirty="0" err="1"/>
              <a:t>int</a:t>
            </a:r>
            <a:r>
              <a:rPr lang="es-MX" sz="2000" dirty="0"/>
              <a:t> sumando1,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smtClean="0"/>
              <a:t> sumando2</a:t>
            </a:r>
            <a:r>
              <a:rPr lang="es-MX" sz="2000" dirty="0"/>
              <a:t>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br>
              <a:rPr lang="es-MX" sz="2000" dirty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flotantes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float</a:t>
            </a:r>
            <a:r>
              <a:rPr lang="es-MX" sz="2000" dirty="0"/>
              <a:t> suma(</a:t>
            </a:r>
            <a:r>
              <a:rPr lang="es-MX" sz="2000" dirty="0" err="1"/>
              <a:t>float</a:t>
            </a:r>
            <a:r>
              <a:rPr lang="es-MX" sz="2000" dirty="0"/>
              <a:t> sumando1, </a:t>
            </a:r>
            <a:r>
              <a:rPr lang="es-MX" sz="2000" dirty="0" err="1"/>
              <a:t>float</a:t>
            </a:r>
            <a:r>
              <a:rPr lang="es-MX" sz="2000" dirty="0"/>
              <a:t> sumando2){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endParaRPr lang="es-ES" sz="2000" dirty="0"/>
          </a:p>
          <a:p>
            <a:pPr marL="0" indent="0">
              <a:buNone/>
            </a:pPr>
            <a:r>
              <a:rPr lang="es-MX" dirty="0" smtClean="0"/>
              <a:t>/*</a:t>
            </a:r>
            <a:r>
              <a:rPr lang="es-MX" sz="2400" dirty="0">
                <a:latin typeface="Buxton Sketch" panose="03080500000500000004" pitchFamily="66" charset="0"/>
              </a:rPr>
              <a:t>Compilador entiende cuál de las dos </a:t>
            </a:r>
            <a:r>
              <a:rPr lang="es-MX" sz="2400" dirty="0" smtClean="0">
                <a:latin typeface="Buxton Sketch" panose="03080500000500000004" pitchFamily="66" charset="0"/>
              </a:rPr>
              <a:t>funciones hay </a:t>
            </a:r>
            <a:r>
              <a:rPr lang="es-MX" sz="2400" dirty="0">
                <a:latin typeface="Buxton Sketch" panose="03080500000500000004" pitchFamily="66" charset="0"/>
              </a:rPr>
              <a:t>que elegir por el tipo de parámetros de la llamada</a:t>
            </a:r>
            <a:r>
              <a:rPr lang="es-MX" dirty="0" smtClean="0"/>
              <a:t>*/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71535" y="1280160"/>
            <a:ext cx="6349345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200" dirty="0"/>
              <a:t> </a:t>
            </a:r>
            <a:r>
              <a:rPr lang="es-MX" sz="2200" dirty="0" err="1"/>
              <a:t>int</a:t>
            </a:r>
            <a:r>
              <a:rPr lang="es-MX" sz="2200" dirty="0"/>
              <a:t> </a:t>
            </a:r>
            <a:r>
              <a:rPr lang="es-MX" sz="2200" dirty="0" err="1"/>
              <a:t>main</a:t>
            </a:r>
            <a:r>
              <a:rPr lang="es-MX" sz="2200" dirty="0"/>
              <a:t>()</a:t>
            </a:r>
            <a:br>
              <a:rPr lang="es-MX" sz="2200" dirty="0"/>
            </a:br>
            <a:r>
              <a:rPr lang="es-MX" sz="2200" dirty="0"/>
              <a:t> {  </a:t>
            </a:r>
            <a:br>
              <a:rPr lang="es-MX" sz="2200" dirty="0"/>
            </a:br>
            <a:r>
              <a:rPr lang="es-MX" sz="2200" dirty="0"/>
              <a:t>     </a:t>
            </a:r>
            <a:r>
              <a:rPr lang="es-MX" sz="2200" dirty="0" err="1"/>
              <a:t>int</a:t>
            </a:r>
            <a:r>
              <a:rPr lang="es-MX" sz="2200" dirty="0"/>
              <a:t> i=3, j=7,</a:t>
            </a:r>
            <a:br>
              <a:rPr lang="es-MX" sz="2200" dirty="0"/>
            </a:br>
            <a:r>
              <a:rPr lang="es-MX" sz="2200" dirty="0"/>
              <a:t> k= suma(i+100, j); //</a:t>
            </a:r>
            <a:r>
              <a:rPr lang="es-MX" sz="2000" dirty="0">
                <a:latin typeface="Buxton Sketch" panose="03080500000500000004" pitchFamily="66" charset="0"/>
              </a:rPr>
              <a:t>se llama 1-a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printf</a:t>
            </a:r>
            <a:r>
              <a:rPr lang="es-MX" sz="2200" dirty="0"/>
              <a:t>("suma de %d +100 con %d es %d\n", i, j, k);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float</a:t>
            </a:r>
            <a:r>
              <a:rPr lang="es-MX" sz="2200" dirty="0"/>
              <a:t> fi=3, </a:t>
            </a:r>
            <a:r>
              <a:rPr lang="es-MX" sz="2200" dirty="0" err="1"/>
              <a:t>fj</a:t>
            </a:r>
            <a:r>
              <a:rPr lang="es-MX" sz="2200" dirty="0"/>
              <a:t>=7,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fk</a:t>
            </a:r>
            <a:r>
              <a:rPr lang="es-MX" sz="2200" dirty="0"/>
              <a:t>= suma(fi+100, </a:t>
            </a:r>
            <a:r>
              <a:rPr lang="es-MX" sz="2200" dirty="0" err="1"/>
              <a:t>fj</a:t>
            </a:r>
            <a:r>
              <a:rPr lang="es-MX" sz="2200" dirty="0"/>
              <a:t>); // </a:t>
            </a:r>
            <a:r>
              <a:rPr lang="es-MX" sz="2000" dirty="0">
                <a:latin typeface="Buxton Sketch" panose="03080500000500000004" pitchFamily="66" charset="0"/>
              </a:rPr>
              <a:t>se llama 2-a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//</a:t>
            </a:r>
            <a:r>
              <a:rPr lang="es-MX" sz="2200" dirty="0" err="1"/>
              <a:t>fk</a:t>
            </a:r>
            <a:r>
              <a:rPr lang="es-MX" sz="2200" dirty="0"/>
              <a:t>= suma(fi+100, j); //&lt;-implica un error</a:t>
            </a:r>
            <a:br>
              <a:rPr lang="es-MX" sz="2200" dirty="0"/>
            </a:b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   </a:t>
            </a:r>
            <a:r>
              <a:rPr lang="es-MX" sz="2200" dirty="0" err="1"/>
              <a:t>return</a:t>
            </a:r>
            <a:r>
              <a:rPr lang="es-MX" sz="2200" dirty="0"/>
              <a:t> 0;</a:t>
            </a:r>
            <a:br>
              <a:rPr lang="es-MX" sz="2200" dirty="0"/>
            </a:br>
            <a:r>
              <a:rPr lang="es-MX" sz="2200" dirty="0"/>
              <a:t> }</a:t>
            </a:r>
            <a:endParaRPr lang="es-ES" sz="2200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99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5224</TotalTime>
  <Words>569</Words>
  <Application>Microsoft Office PowerPoint</Application>
  <PresentationFormat>Panorámica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 RESUMENES DEL CURSO Tema: 23 Funciones: inicio del tema 23</vt:lpstr>
      <vt:lpstr>Definición, declaración y llamado de una función</vt:lpstr>
      <vt:lpstr>Atributos de la definición de función</vt:lpstr>
      <vt:lpstr>Comentarios a los atributos de la definición de función</vt:lpstr>
      <vt:lpstr>Diferencia entre la declaración, la definición y el llamado de función</vt:lpstr>
      <vt:lpstr>Traspaso de parámetros por valor y por referencia</vt:lpstr>
      <vt:lpstr>Ejemplos de Traspaso de parámetros por valor y por referencia</vt:lpstr>
      <vt:lpstr>Traspaso del arreglo como parámetro de una función y uso de const</vt:lpstr>
      <vt:lpstr>Uso de funciones de mismo nombre</vt:lpstr>
      <vt:lpstr>Ejercicios</vt:lpstr>
      <vt:lpstr>Implementación del 1r ejercicio de la diapositiva anterior para variante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347</cp:revision>
  <dcterms:created xsi:type="dcterms:W3CDTF">2020-04-14T22:16:00Z</dcterms:created>
  <dcterms:modified xsi:type="dcterms:W3CDTF">2021-12-11T01:39:37Z</dcterms:modified>
</cp:coreProperties>
</file>