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1" r:id="rId3"/>
    <p:sldId id="277" r:id="rId4"/>
    <p:sldId id="273" r:id="rId5"/>
    <p:sldId id="278" r:id="rId6"/>
    <p:sldId id="279" r:id="rId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napToGrid="0">
      <p:cViewPr varScale="1">
        <p:scale>
          <a:sx n="56" d="100"/>
          <a:sy n="56" d="100"/>
        </p:scale>
        <p:origin x="84" y="12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255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326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0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1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552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056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83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0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578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0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10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2DC9A-0721-4C5B-8B71-2131B8C44C3C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624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339324"/>
            <a:ext cx="11263085" cy="2870734"/>
          </a:xfrm>
        </p:spPr>
        <p:txBody>
          <a:bodyPr>
            <a:normAutofit fontScale="90000"/>
          </a:bodyPr>
          <a:lstStyle/>
          <a:p>
            <a:r>
              <a:rPr lang="es-MX" sz="3600" b="1" dirty="0"/>
              <a:t>Trimestre:</a:t>
            </a:r>
            <a:r>
              <a:rPr lang="es-MX" sz="3600" dirty="0"/>
              <a:t> 21-O</a:t>
            </a:r>
            <a:br>
              <a:rPr lang="es-MX" sz="3600" dirty="0"/>
            </a:br>
            <a:r>
              <a:rPr lang="es-MX" sz="3600" b="1" dirty="0" err="1"/>
              <a:t>uea</a:t>
            </a:r>
            <a:r>
              <a:rPr lang="es-MX" sz="3600" b="1" dirty="0"/>
              <a:t>:</a:t>
            </a:r>
            <a:r>
              <a:rPr lang="es-MX" sz="3600" dirty="0"/>
              <a:t> Programación Estructurada (1151038)</a:t>
            </a:r>
            <a:br>
              <a:rPr lang="es-MX" sz="3600" dirty="0"/>
            </a:br>
            <a:r>
              <a:rPr lang="es-MX" sz="3600" dirty="0"/>
              <a:t>  </a:t>
            </a:r>
            <a:r>
              <a:rPr lang="es-MX" sz="3600" b="1" dirty="0"/>
              <a:t>Grupo</a:t>
            </a:r>
            <a:r>
              <a:rPr lang="es-MX" sz="3600" dirty="0"/>
              <a:t> CTG09; </a:t>
            </a:r>
            <a:r>
              <a:rPr lang="es-MX" sz="3600" b="1" dirty="0"/>
              <a:t>Horario:</a:t>
            </a:r>
            <a:r>
              <a:rPr lang="es-MX" sz="3600" dirty="0"/>
              <a:t> Lu-Mie-Vie, 14:30—16:00 </a:t>
            </a:r>
            <a:r>
              <a:rPr lang="es-MX" sz="3600" dirty="0"/>
              <a:t>Prof. </a:t>
            </a:r>
            <a:r>
              <a:rPr lang="es-MX" sz="3600" dirty="0" err="1"/>
              <a:t>Gueorgi</a:t>
            </a:r>
            <a:r>
              <a:rPr lang="es-MX" sz="3600" dirty="0"/>
              <a:t> </a:t>
            </a:r>
            <a:r>
              <a:rPr lang="es-MX" sz="3600" dirty="0" err="1"/>
              <a:t>Khatchatourov</a:t>
            </a:r>
            <a:r>
              <a:rPr lang="es-MX" sz="3600" dirty="0"/>
              <a:t>, ayudante </a:t>
            </a:r>
            <a:r>
              <a:rPr lang="es-ES" sz="3600" b="1" dirty="0"/>
              <a:t>Carlos </a:t>
            </a:r>
            <a:r>
              <a:rPr lang="es-ES" sz="3600" b="1" dirty="0" err="1"/>
              <a:t>Yoshimar</a:t>
            </a:r>
            <a:r>
              <a:rPr lang="es-ES" sz="3600" b="1" dirty="0"/>
              <a:t> Hernández Badillo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/>
              <a:t>Sección: 06 </a:t>
            </a:r>
            <a:r>
              <a:rPr lang="es-MX" sz="3600" u="sng" dirty="0" smtClean="0"/>
              <a:t>expresiones aritméticas; combinar declaración de variable con definición  </a:t>
            </a:r>
            <a:r>
              <a:rPr lang="es-MX" sz="3600" dirty="0" smtClean="0"/>
              <a:t>06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04341" y="2915943"/>
            <a:ext cx="10553075" cy="3784660"/>
          </a:xfrm>
        </p:spPr>
        <p:txBody>
          <a:bodyPr>
            <a:normAutofit/>
          </a:bodyPr>
          <a:lstStyle/>
          <a:p>
            <a:endParaRPr lang="en-US" sz="3200" dirty="0" smtClean="0"/>
          </a:p>
          <a:p>
            <a:r>
              <a:rPr lang="es-419" sz="3200" dirty="0" smtClean="0"/>
              <a:t>Resumen de la presentación: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 smtClean="0"/>
              <a:t>Varios elementos del código se pueden combinar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 smtClean="0"/>
              <a:t>Expresiones aritméticas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 smtClean="0"/>
              <a:t>Mandar expresiones como parámetros de una función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 smtClean="0"/>
              <a:t>Uso de #</a:t>
            </a:r>
            <a:r>
              <a:rPr lang="es-419" sz="2800" dirty="0" err="1" smtClean="0"/>
              <a:t>include</a:t>
            </a:r>
            <a:r>
              <a:rPr lang="es-419" sz="2800" dirty="0" smtClean="0"/>
              <a:t> "</a:t>
            </a:r>
            <a:r>
              <a:rPr lang="es-419" sz="2800" dirty="0" err="1" smtClean="0"/>
              <a:t>stdafx.h</a:t>
            </a:r>
            <a:r>
              <a:rPr lang="es-419" sz="2800" dirty="0" smtClean="0"/>
              <a:t>"</a:t>
            </a:r>
          </a:p>
        </p:txBody>
      </p:sp>
    </p:spTree>
    <p:extLst>
      <p:ext uri="{BB962C8B-B14F-4D97-AF65-F5344CB8AC3E}">
        <p14:creationId xmlns:p14="http://schemas.microsoft.com/office/powerpoint/2010/main" val="1168676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55265"/>
            <a:ext cx="10515600" cy="1325563"/>
          </a:xfrm>
        </p:spPr>
        <p:txBody>
          <a:bodyPr/>
          <a:lstStyle/>
          <a:p>
            <a:r>
              <a:rPr lang="es-419" dirty="0"/>
              <a:t>Combinar declaración y </a:t>
            </a:r>
            <a:r>
              <a:rPr lang="es-419" dirty="0" smtClean="0"/>
              <a:t>definición:</a:t>
            </a:r>
            <a:br>
              <a:rPr lang="es-419" dirty="0" smtClean="0"/>
            </a:br>
            <a:r>
              <a:rPr lang="es-419" dirty="0" smtClean="0"/>
              <a:t>analicen el siguiente código y sus comentarios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3583" y="1900576"/>
            <a:ext cx="5082915" cy="4351338"/>
          </a:xfrm>
          <a:ln>
            <a:solidFill>
              <a:schemeClr val="accent1"/>
            </a:solidFill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s-ES" dirty="0"/>
              <a:t>#</a:t>
            </a:r>
            <a:r>
              <a:rPr lang="es-ES" dirty="0" err="1"/>
              <a:t>include</a:t>
            </a:r>
            <a:r>
              <a:rPr lang="es-ES" dirty="0"/>
              <a:t> </a:t>
            </a:r>
            <a:r>
              <a:rPr lang="es-ES" dirty="0" smtClean="0"/>
              <a:t>&lt;</a:t>
            </a:r>
            <a:r>
              <a:rPr lang="es-ES" dirty="0" err="1" smtClean="0"/>
              <a:t>stdio.h</a:t>
            </a:r>
            <a:r>
              <a:rPr lang="es-ES" dirty="0"/>
              <a:t>&gt;</a:t>
            </a:r>
          </a:p>
          <a:p>
            <a:pPr marL="0" indent="0">
              <a:buNone/>
            </a:pPr>
            <a:r>
              <a:rPr lang="es-MX" dirty="0" smtClean="0"/>
              <a:t> </a:t>
            </a:r>
            <a:r>
              <a:rPr lang="es-MX" dirty="0" err="1" smtClean="0"/>
              <a:t>int</a:t>
            </a:r>
            <a:r>
              <a:rPr lang="es-MX" dirty="0" smtClean="0"/>
              <a:t> </a:t>
            </a:r>
            <a:r>
              <a:rPr lang="es-MX" dirty="0" err="1"/>
              <a:t>main</a:t>
            </a:r>
            <a:r>
              <a:rPr lang="es-MX" dirty="0"/>
              <a:t>()</a:t>
            </a:r>
            <a:br>
              <a:rPr lang="es-MX" dirty="0"/>
            </a:br>
            <a:r>
              <a:rPr lang="es-MX" dirty="0"/>
              <a:t>{</a:t>
            </a:r>
            <a:br>
              <a:rPr lang="es-MX" dirty="0"/>
            </a:br>
            <a:r>
              <a:rPr lang="es-MX" dirty="0"/>
              <a:t>    /*</a:t>
            </a:r>
            <a:r>
              <a:rPr lang="es-MX" dirty="0" err="1"/>
              <a:t>int</a:t>
            </a:r>
            <a:r>
              <a:rPr lang="es-MX" dirty="0"/>
              <a:t> i, j;</a:t>
            </a:r>
            <a:br>
              <a:rPr lang="es-MX" dirty="0"/>
            </a:br>
            <a:r>
              <a:rPr lang="es-MX" dirty="0"/>
              <a:t>    i=5;</a:t>
            </a:r>
            <a:br>
              <a:rPr lang="es-MX" dirty="0"/>
            </a:br>
            <a:r>
              <a:rPr lang="es-MX" dirty="0"/>
              <a:t>    j=i+123;*/</a:t>
            </a:r>
            <a:endParaRPr lang="es-ES" dirty="0"/>
          </a:p>
          <a:p>
            <a:pPr marL="0" indent="0">
              <a:buNone/>
            </a:pPr>
            <a:r>
              <a:rPr lang="es-MX" dirty="0"/>
              <a:t/>
            </a:r>
            <a:br>
              <a:rPr lang="es-MX" dirty="0"/>
            </a:br>
            <a:r>
              <a:rPr lang="es-MX" dirty="0"/>
              <a:t>    /*</a:t>
            </a:r>
            <a:r>
              <a:rPr lang="es-MX" dirty="0" err="1"/>
              <a:t>int</a:t>
            </a:r>
            <a:r>
              <a:rPr lang="es-MX" dirty="0"/>
              <a:t> i=5, j;   // esta </a:t>
            </a:r>
            <a:r>
              <a:rPr lang="es-MX" dirty="0" smtClean="0"/>
              <a:t>única instrucción </a:t>
            </a:r>
          </a:p>
          <a:p>
            <a:pPr marL="0" indent="0">
              <a:buNone/>
            </a:pPr>
            <a:r>
              <a:rPr lang="es-MX" dirty="0" smtClean="0"/>
              <a:t>// es </a:t>
            </a:r>
            <a:r>
              <a:rPr lang="es-MX" dirty="0"/>
              <a:t>equivalente a las dos </a:t>
            </a:r>
            <a:r>
              <a:rPr lang="es-MX" dirty="0" smtClean="0"/>
              <a:t>primeras </a:t>
            </a:r>
          </a:p>
          <a:p>
            <a:pPr marL="0" indent="0">
              <a:buNone/>
            </a:pPr>
            <a:r>
              <a:rPr lang="es-MX" dirty="0" smtClean="0"/>
              <a:t>//en el comentario de </a:t>
            </a:r>
            <a:r>
              <a:rPr lang="es-MX" dirty="0"/>
              <a:t>arriba</a:t>
            </a:r>
            <a:br>
              <a:rPr lang="es-MX" dirty="0"/>
            </a:br>
            <a:r>
              <a:rPr lang="es-MX" dirty="0"/>
              <a:t>    j=i+123;*/</a:t>
            </a:r>
            <a:endParaRPr lang="es-ES" dirty="0"/>
          </a:p>
          <a:p>
            <a:pPr marL="0" indent="0">
              <a:buNone/>
            </a:pPr>
            <a:r>
              <a:rPr lang="es-MX" dirty="0"/>
              <a:t/>
            </a:r>
            <a:br>
              <a:rPr lang="es-MX" dirty="0"/>
            </a:br>
            <a:r>
              <a:rPr lang="es-MX" dirty="0"/>
              <a:t>    </a:t>
            </a:r>
            <a:r>
              <a:rPr lang="es-MX" dirty="0" err="1"/>
              <a:t>int</a:t>
            </a:r>
            <a:r>
              <a:rPr lang="es-MX" dirty="0"/>
              <a:t> i=5, j=i+123</a:t>
            </a:r>
            <a:r>
              <a:rPr lang="es-MX" dirty="0" smtClean="0"/>
              <a:t>;/*esta única instrucción </a:t>
            </a:r>
          </a:p>
          <a:p>
            <a:pPr marL="0" indent="0">
              <a:buNone/>
            </a:pPr>
            <a:r>
              <a:rPr lang="es-MX" dirty="0"/>
              <a:t> </a:t>
            </a:r>
            <a:r>
              <a:rPr lang="es-MX" dirty="0" smtClean="0"/>
              <a:t>     hace  lo </a:t>
            </a:r>
            <a:r>
              <a:rPr lang="es-MX" dirty="0"/>
              <a:t>mismo </a:t>
            </a:r>
            <a:r>
              <a:rPr lang="es-MX" dirty="0" smtClean="0"/>
              <a:t>que </a:t>
            </a:r>
            <a:r>
              <a:rPr lang="es-MX" dirty="0"/>
              <a:t>las dos instrucciones </a:t>
            </a:r>
            <a:endParaRPr lang="es-MX" dirty="0" smtClean="0"/>
          </a:p>
          <a:p>
            <a:pPr marL="0" indent="0">
              <a:buNone/>
            </a:pPr>
            <a:r>
              <a:rPr lang="es-MX" dirty="0"/>
              <a:t> </a:t>
            </a:r>
            <a:r>
              <a:rPr lang="es-MX" dirty="0" smtClean="0"/>
              <a:t>   comentadas arriba; */</a:t>
            </a:r>
          </a:p>
          <a:p>
            <a:pPr marL="0" indent="0">
              <a:buNone/>
            </a:pPr>
            <a:r>
              <a:rPr lang="es-MX" dirty="0"/>
              <a:t> </a:t>
            </a:r>
            <a:r>
              <a:rPr lang="es-MX" dirty="0" smtClean="0"/>
              <a:t>                                                //</a:t>
            </a:r>
            <a:r>
              <a:rPr lang="es-ES" dirty="0" smtClean="0"/>
              <a:t>continuación -&gt;</a:t>
            </a:r>
            <a:endParaRPr lang="es-ES" dirty="0"/>
          </a:p>
          <a:p>
            <a:endParaRPr lang="es-419" dirty="0" smtClean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5741234" y="1900576"/>
            <a:ext cx="6355826" cy="435133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dirty="0" smtClean="0"/>
              <a:t>// &lt;- inicio del código</a:t>
            </a:r>
          </a:p>
          <a:p>
            <a:pPr marL="0" indent="0">
              <a:buNone/>
            </a:pPr>
            <a:r>
              <a:rPr lang="es-MX" dirty="0" smtClean="0"/>
              <a:t>       </a:t>
            </a:r>
          </a:p>
          <a:p>
            <a:pPr marL="0" indent="0">
              <a:buNone/>
            </a:pPr>
            <a:r>
              <a:rPr lang="es-MX" dirty="0" smtClean="0"/>
              <a:t>    </a:t>
            </a:r>
            <a:r>
              <a:rPr lang="es-MX" dirty="0"/>
              <a:t>   </a:t>
            </a:r>
            <a:r>
              <a:rPr lang="es-MX" dirty="0" err="1"/>
              <a:t>float</a:t>
            </a:r>
            <a:r>
              <a:rPr lang="es-MX" dirty="0"/>
              <a:t> x=2.3f+123.f;   </a:t>
            </a:r>
            <a:r>
              <a:rPr lang="es-MX" dirty="0" smtClean="0"/>
              <a:t>/*matemáticamente </a:t>
            </a:r>
            <a:r>
              <a:rPr lang="es-MX" dirty="0"/>
              <a:t>x y dx son equivalentes, </a:t>
            </a:r>
            <a:r>
              <a:rPr lang="es-MX" dirty="0" smtClean="0"/>
              <a:t>sin  </a:t>
            </a:r>
            <a:r>
              <a:rPr lang="es-MX" dirty="0"/>
              <a:t>embargo, computacionalmente </a:t>
            </a:r>
            <a:r>
              <a:rPr lang="es-MX" dirty="0" smtClean="0"/>
              <a:t>son diferentes */</a:t>
            </a:r>
            <a:r>
              <a:rPr lang="es-MX" dirty="0"/>
              <a:t/>
            </a:r>
            <a:br>
              <a:rPr lang="es-MX" dirty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>    </a:t>
            </a:r>
            <a:r>
              <a:rPr lang="es-MX" dirty="0" err="1" smtClean="0"/>
              <a:t>double</a:t>
            </a:r>
            <a:r>
              <a:rPr lang="es-MX" dirty="0" smtClean="0"/>
              <a:t> dx=2.3+123.; </a:t>
            </a:r>
            <a:endParaRPr lang="es-ES" dirty="0"/>
          </a:p>
          <a:p>
            <a:r>
              <a:rPr lang="es-MX" dirty="0"/>
              <a:t>/* imprimir varias cosas con formato apropiado */</a:t>
            </a:r>
            <a:br>
              <a:rPr lang="es-MX" dirty="0"/>
            </a:br>
            <a:r>
              <a:rPr lang="es-MX" dirty="0"/>
              <a:t>    </a:t>
            </a:r>
            <a:r>
              <a:rPr lang="es-MX" dirty="0" err="1"/>
              <a:t>printf</a:t>
            </a:r>
            <a:r>
              <a:rPr lang="es-MX" dirty="0"/>
              <a:t>("</a:t>
            </a:r>
            <a:r>
              <a:rPr lang="es-MX" dirty="0" err="1"/>
              <a:t>BIenvenidos</a:t>
            </a:r>
            <a:r>
              <a:rPr lang="es-MX" dirty="0"/>
              <a:t> al curso de PE i= %d j=%d </a:t>
            </a:r>
            <a:r>
              <a:rPr lang="es-MX" dirty="0" err="1"/>
              <a:t>i+j</a:t>
            </a:r>
            <a:r>
              <a:rPr lang="es-MX" dirty="0"/>
              <a:t>=%d\n",</a:t>
            </a:r>
            <a:r>
              <a:rPr lang="es-MX" dirty="0" err="1"/>
              <a:t>i,j</a:t>
            </a:r>
            <a:r>
              <a:rPr lang="es-MX" dirty="0"/>
              <a:t>, </a:t>
            </a:r>
            <a:r>
              <a:rPr lang="es-MX" dirty="0" err="1"/>
              <a:t>i+j</a:t>
            </a:r>
            <a:r>
              <a:rPr lang="es-MX" dirty="0"/>
              <a:t>);</a:t>
            </a:r>
            <a:br>
              <a:rPr lang="es-MX" dirty="0"/>
            </a:br>
            <a:r>
              <a:rPr lang="es-MX" dirty="0"/>
              <a:t>    </a:t>
            </a:r>
            <a:r>
              <a:rPr lang="es-MX" dirty="0" err="1"/>
              <a:t>printf</a:t>
            </a:r>
            <a:r>
              <a:rPr lang="es-MX" dirty="0"/>
              <a:t>("x= %f dx=%d \n",</a:t>
            </a:r>
            <a:r>
              <a:rPr lang="es-MX" dirty="0" err="1"/>
              <a:t>x,dx</a:t>
            </a:r>
            <a:r>
              <a:rPr lang="es-MX" dirty="0"/>
              <a:t>);</a:t>
            </a:r>
            <a:br>
              <a:rPr lang="es-MX" dirty="0"/>
            </a:br>
            <a:r>
              <a:rPr lang="es-MX" dirty="0"/>
              <a:t>    </a:t>
            </a:r>
            <a:r>
              <a:rPr lang="es-MX" dirty="0" err="1"/>
              <a:t>printf</a:t>
            </a:r>
            <a:r>
              <a:rPr lang="es-MX" dirty="0"/>
              <a:t>("x= %g dx=%g \n",</a:t>
            </a:r>
            <a:r>
              <a:rPr lang="es-MX" dirty="0" err="1"/>
              <a:t>x,dx</a:t>
            </a:r>
            <a:r>
              <a:rPr lang="es-MX" dirty="0"/>
              <a:t>);</a:t>
            </a:r>
            <a:br>
              <a:rPr lang="es-MX" dirty="0"/>
            </a:br>
            <a:r>
              <a:rPr lang="es-MX" dirty="0"/>
              <a:t>    </a:t>
            </a:r>
            <a:r>
              <a:rPr lang="es-MX" dirty="0" err="1"/>
              <a:t>return</a:t>
            </a:r>
            <a:r>
              <a:rPr lang="es-MX" dirty="0"/>
              <a:t> 0;</a:t>
            </a:r>
            <a:br>
              <a:rPr lang="es-MX" dirty="0"/>
            </a:br>
            <a:r>
              <a:rPr lang="es-MX" dirty="0"/>
              <a:t>}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59151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3665"/>
            <a:ext cx="10515600" cy="960755"/>
          </a:xfrm>
        </p:spPr>
        <p:txBody>
          <a:bodyPr/>
          <a:lstStyle/>
          <a:p>
            <a:r>
              <a:rPr lang="es-MX" dirty="0" smtClean="0"/>
              <a:t>Explicaciones (1)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074420"/>
            <a:ext cx="10515600" cy="5463540"/>
          </a:xfrm>
        </p:spPr>
        <p:txBody>
          <a:bodyPr>
            <a:normAutofit fontScale="92500" lnSpcReduction="20000"/>
          </a:bodyPr>
          <a:lstStyle/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Primero que observamos es que </a:t>
            </a:r>
            <a:r>
              <a:rPr lang="es-419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mediante un solo operador de declaración se pueden declarar varias variables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, separándolas por comas en una lista;</a:t>
            </a:r>
          </a:p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Segundo, la </a:t>
            </a:r>
            <a:r>
              <a:rPr lang="es-419" u="sng" dirty="0" smtClean="0">
                <a:latin typeface="Arial" panose="020B0604020202020204" pitchFamily="34" charset="0"/>
                <a:cs typeface="Arial" panose="020B0604020202020204" pitchFamily="34" charset="0"/>
              </a:rPr>
              <a:t>declaración de una variable se puede combinar con su inicialización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Tercero, que para inicialización se puede usar expresiones aritméticas mas complejos que usamos antes</a:t>
            </a:r>
          </a:p>
          <a:p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419" u="sng" dirty="0" smtClean="0">
                <a:latin typeface="Arial" panose="020B0604020202020204" pitchFamily="34" charset="0"/>
                <a:cs typeface="Arial" panose="020B0604020202020204" pitchFamily="34" charset="0"/>
              </a:rPr>
              <a:t>Nota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:  la instrucción</a:t>
            </a:r>
            <a:endParaRPr lang="es-419" dirty="0" smtClean="0"/>
          </a:p>
          <a:p>
            <a:pPr marL="0" indent="0">
              <a:buNone/>
            </a:pPr>
            <a:r>
              <a:rPr lang="es-MX" dirty="0" smtClean="0"/>
              <a:t>	 </a:t>
            </a:r>
            <a:r>
              <a:rPr lang="es-MX" dirty="0"/>
              <a:t> </a:t>
            </a:r>
            <a:r>
              <a:rPr lang="es-MX" dirty="0" err="1"/>
              <a:t>int</a:t>
            </a:r>
            <a:r>
              <a:rPr lang="es-MX" dirty="0"/>
              <a:t> i=5, j=i+123</a:t>
            </a:r>
            <a:r>
              <a:rPr lang="es-MX" dirty="0" smtClean="0"/>
              <a:t>;</a:t>
            </a:r>
            <a:endParaRPr lang="es-419" dirty="0" smtClean="0"/>
          </a:p>
          <a:p>
            <a:pPr marL="0" indent="0">
              <a:buNone/>
            </a:pP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   No puede ser sustituida por </a:t>
            </a:r>
          </a:p>
          <a:p>
            <a:pPr marL="0" indent="0">
              <a:buNone/>
            </a:pPr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MX" dirty="0"/>
              <a:t>  </a:t>
            </a:r>
            <a:r>
              <a:rPr lang="es-MX" dirty="0" err="1"/>
              <a:t>int</a:t>
            </a:r>
            <a:r>
              <a:rPr lang="es-MX" dirty="0"/>
              <a:t> </a:t>
            </a:r>
            <a:r>
              <a:rPr lang="es-MX" dirty="0" smtClean="0"/>
              <a:t>j=i+123, i=5;</a:t>
            </a:r>
            <a:endParaRPr lang="es-419" dirty="0" smtClean="0"/>
          </a:p>
          <a:p>
            <a:pPr marL="0" indent="0">
              <a:buNone/>
            </a:pPr>
            <a:r>
              <a:rPr lang="es-419" dirty="0"/>
              <a:t>p</a:t>
            </a:r>
            <a:r>
              <a:rPr lang="es-419" dirty="0" smtClean="0"/>
              <a:t>orque las operaciones se hacen en el orden natural y en la primera opción valor de variable i ya </a:t>
            </a:r>
            <a:r>
              <a:rPr lang="es-419" dirty="0"/>
              <a:t>esta definido a la hora de usarla, </a:t>
            </a:r>
            <a:r>
              <a:rPr lang="es-419" dirty="0" smtClean="0"/>
              <a:t>mientras en la segunda opción -- indefinido </a:t>
            </a:r>
          </a:p>
          <a:p>
            <a:pPr marL="457200" lvl="1" indent="0">
              <a:buNone/>
            </a:pPr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63742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46758"/>
            <a:ext cx="10515600" cy="1325563"/>
          </a:xfrm>
        </p:spPr>
        <p:txBody>
          <a:bodyPr/>
          <a:lstStyle/>
          <a:p>
            <a:pPr algn="ctr"/>
            <a:r>
              <a:rPr lang="es-419" dirty="0" smtClean="0"/>
              <a:t>Ejercicio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351129"/>
            <a:ext cx="10515600" cy="4659928"/>
          </a:xfrm>
        </p:spPr>
        <p:txBody>
          <a:bodyPr>
            <a:normAutofit/>
          </a:bodyPr>
          <a:lstStyle/>
          <a:p>
            <a:r>
              <a:rPr lang="es-419" dirty="0" smtClean="0"/>
              <a:t>Modifiquen el código analizado de diferentes maneras:</a:t>
            </a:r>
          </a:p>
          <a:p>
            <a:pPr lvl="1"/>
            <a:r>
              <a:rPr lang="es-419" dirty="0" smtClean="0"/>
              <a:t>Introducen más variables de diferentes tipos</a:t>
            </a:r>
          </a:p>
          <a:p>
            <a:pPr lvl="1"/>
            <a:r>
              <a:rPr lang="es-419" dirty="0" smtClean="0"/>
              <a:t>Inicialicen las variables de mismo tipo en una sola instrucción usando unos constantes, expresiones aritméticas y operador de asignación</a:t>
            </a:r>
          </a:p>
          <a:p>
            <a:pPr lvl="1"/>
            <a:r>
              <a:rPr lang="es-419" dirty="0" smtClean="0"/>
              <a:t>Imprimen valores de variables construidas, usando formatos apropiados</a:t>
            </a:r>
          </a:p>
          <a:p>
            <a:pPr lvl="1"/>
            <a:r>
              <a:rPr lang="es-419" dirty="0" smtClean="0"/>
              <a:t>Imprimen varias cosas en mismo llamado de </a:t>
            </a:r>
            <a:r>
              <a:rPr lang="es-419" dirty="0" err="1" smtClean="0"/>
              <a:t>printf</a:t>
            </a:r>
            <a:endParaRPr lang="es-419" dirty="0" smtClean="0"/>
          </a:p>
          <a:p>
            <a:r>
              <a:rPr lang="es-419" dirty="0" smtClean="0"/>
              <a:t>Hagan ejecución del código y analicen correspondencia entre cada instrucción y su salida en ventana de consola</a:t>
            </a:r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2743847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46758"/>
            <a:ext cx="10515600" cy="827603"/>
          </a:xfrm>
        </p:spPr>
        <p:txBody>
          <a:bodyPr/>
          <a:lstStyle/>
          <a:p>
            <a:pPr algn="ctr"/>
            <a:r>
              <a:rPr lang="es-419" dirty="0" smtClean="0"/>
              <a:t>Uso </a:t>
            </a:r>
            <a:r>
              <a:rPr lang="es-419" dirty="0"/>
              <a:t>del archivo </a:t>
            </a:r>
            <a:r>
              <a:rPr lang="es-419" i="1" dirty="0" err="1"/>
              <a:t>stdafx.h</a:t>
            </a:r>
            <a:r>
              <a:rPr lang="es-419" dirty="0"/>
              <a:t> </a:t>
            </a:r>
            <a:r>
              <a:rPr lang="es-419" dirty="0" smtClean="0"/>
              <a:t>en los proyectos (1)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351129"/>
            <a:ext cx="10515600" cy="5349474"/>
          </a:xfrm>
        </p:spPr>
        <p:txBody>
          <a:bodyPr>
            <a:normAutofit/>
          </a:bodyPr>
          <a:lstStyle/>
          <a:p>
            <a:r>
              <a:rPr lang="es-419" dirty="0" smtClean="0"/>
              <a:t>Volvemos a la configuración original de los proyectos que realiza automáticamente el IDE Visual Studio 2010: </a:t>
            </a:r>
          </a:p>
          <a:p>
            <a:pPr lvl="1"/>
            <a:r>
              <a:rPr lang="es-419" dirty="0" smtClean="0"/>
              <a:t>Recordamos nuestras acciones hechas en diapositiva #6 de la </a:t>
            </a:r>
            <a:r>
              <a:rPr lang="es-419" dirty="0"/>
              <a:t>presentación </a:t>
            </a:r>
            <a:r>
              <a:rPr lang="es-419" i="1" dirty="0" smtClean="0"/>
              <a:t>02_IDE_Hola_Mundo_02.pptx. </a:t>
            </a:r>
            <a:r>
              <a:rPr lang="es-419" dirty="0" smtClean="0"/>
              <a:t>Allá eliminamos la primera línea con comando </a:t>
            </a:r>
            <a:r>
              <a:rPr lang="es-419" i="1" dirty="0" smtClean="0"/>
              <a:t>              </a:t>
            </a:r>
            <a:r>
              <a:rPr lang="en-US" dirty="0" smtClean="0"/>
              <a:t>#</a:t>
            </a:r>
            <a:r>
              <a:rPr lang="en-US" dirty="0"/>
              <a:t>include "</a:t>
            </a:r>
            <a:r>
              <a:rPr lang="en-US" dirty="0" err="1"/>
              <a:t>stdafx.h</a:t>
            </a:r>
            <a:r>
              <a:rPr lang="en-US" dirty="0"/>
              <a:t>"</a:t>
            </a:r>
            <a:endParaRPr lang="es-ES" dirty="0"/>
          </a:p>
          <a:p>
            <a:pPr lvl="1"/>
            <a:r>
              <a:rPr lang="es-419" dirty="0" smtClean="0"/>
              <a:t>En su vez, en los códigos *.</a:t>
            </a:r>
            <a:r>
              <a:rPr lang="es-419" dirty="0" err="1" smtClean="0"/>
              <a:t>cpp</a:t>
            </a:r>
            <a:r>
              <a:rPr lang="es-419" dirty="0" smtClean="0"/>
              <a:t> didácticos inclusive de presentación actual, insertamos como primera línea el comando</a:t>
            </a:r>
          </a:p>
          <a:p>
            <a:pPr marL="457200" lvl="1" indent="0">
              <a:buNone/>
            </a:pPr>
            <a:r>
              <a:rPr lang="es-419" dirty="0" smtClean="0"/>
              <a:t>      </a:t>
            </a:r>
            <a:r>
              <a:rPr lang="es-ES" dirty="0"/>
              <a:t>#</a:t>
            </a:r>
            <a:r>
              <a:rPr lang="es-ES" dirty="0" err="1"/>
              <a:t>include</a:t>
            </a:r>
            <a:r>
              <a:rPr lang="es-ES" dirty="0"/>
              <a:t> &lt;</a:t>
            </a:r>
            <a:r>
              <a:rPr lang="es-ES" dirty="0" err="1"/>
              <a:t>stdio.h</a:t>
            </a:r>
            <a:r>
              <a:rPr lang="es-ES" dirty="0" smtClean="0"/>
              <a:t>&gt;</a:t>
            </a:r>
            <a:r>
              <a:rPr lang="es-419" dirty="0" smtClean="0"/>
              <a:t>  porque sin ello no puede funcionar </a:t>
            </a:r>
            <a:r>
              <a:rPr lang="es-419" i="1" dirty="0" err="1" smtClean="0"/>
              <a:t>printf</a:t>
            </a:r>
            <a:endParaRPr lang="es-419" i="1" dirty="0" smtClean="0"/>
          </a:p>
          <a:p>
            <a:r>
              <a:rPr lang="es-419" dirty="0" smtClean="0"/>
              <a:t>A partir de este momento volvamos a usar el comando </a:t>
            </a:r>
          </a:p>
          <a:p>
            <a:pPr marL="0" indent="0">
              <a:buNone/>
            </a:pPr>
            <a:r>
              <a:rPr lang="en-US" i="1" dirty="0" smtClean="0"/>
              <a:t>#include </a:t>
            </a:r>
            <a:r>
              <a:rPr lang="en-US" i="1" dirty="0"/>
              <a:t>"</a:t>
            </a:r>
            <a:r>
              <a:rPr lang="en-US" i="1" dirty="0" err="1" smtClean="0"/>
              <a:t>stdafx.h</a:t>
            </a:r>
            <a:r>
              <a:rPr lang="en-US" i="1" dirty="0" smtClean="0"/>
              <a:t>"</a:t>
            </a:r>
            <a:r>
              <a:rPr lang="en-US" dirty="0" smtClean="0"/>
              <a:t>.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otro</a:t>
            </a:r>
            <a:r>
              <a:rPr lang="en-US" dirty="0" smtClean="0"/>
              <a:t> </a:t>
            </a:r>
            <a:r>
              <a:rPr lang="en-US" dirty="0" err="1" smtClean="0"/>
              <a:t>lado</a:t>
            </a:r>
            <a:r>
              <a:rPr lang="en-US" dirty="0" smtClean="0"/>
              <a:t>, el </a:t>
            </a:r>
            <a:r>
              <a:rPr lang="en-US" dirty="0" err="1" smtClean="0"/>
              <a:t>comando</a:t>
            </a:r>
            <a:r>
              <a:rPr lang="en-US" dirty="0" smtClean="0"/>
              <a:t>     </a:t>
            </a:r>
            <a:r>
              <a:rPr lang="es-ES" i="1" dirty="0" smtClean="0"/>
              <a:t>#</a:t>
            </a:r>
            <a:r>
              <a:rPr lang="es-ES" i="1" dirty="0" err="1"/>
              <a:t>include</a:t>
            </a:r>
            <a:r>
              <a:rPr lang="es-ES" i="1" dirty="0"/>
              <a:t> &lt;</a:t>
            </a:r>
            <a:r>
              <a:rPr lang="es-ES" i="1" dirty="0" err="1"/>
              <a:t>stdio.h</a:t>
            </a:r>
            <a:r>
              <a:rPr lang="es-ES" i="1" dirty="0"/>
              <a:t>&gt;</a:t>
            </a:r>
            <a:r>
              <a:rPr lang="es-419" dirty="0"/>
              <a:t> </a:t>
            </a:r>
            <a:r>
              <a:rPr lang="es-419" dirty="0" smtClean="0"/>
              <a:t> vamos a mover desde el archivo *.</a:t>
            </a:r>
            <a:r>
              <a:rPr lang="es-419" dirty="0" err="1" smtClean="0"/>
              <a:t>cpp</a:t>
            </a:r>
            <a:r>
              <a:rPr lang="es-419" dirty="0" smtClean="0"/>
              <a:t> al archivo </a:t>
            </a:r>
            <a:r>
              <a:rPr lang="en-US" i="1" dirty="0" err="1" smtClean="0"/>
              <a:t>stdafx.h</a:t>
            </a:r>
            <a:r>
              <a:rPr lang="en-US" dirty="0" smtClean="0"/>
              <a:t>. </a:t>
            </a:r>
            <a:endParaRPr lang="es-419" dirty="0" smtClean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419" i="1" dirty="0"/>
          </a:p>
        </p:txBody>
      </p:sp>
    </p:spTree>
    <p:extLst>
      <p:ext uri="{BB962C8B-B14F-4D97-AF65-F5344CB8AC3E}">
        <p14:creationId xmlns:p14="http://schemas.microsoft.com/office/powerpoint/2010/main" val="1192779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46758"/>
            <a:ext cx="10515600" cy="827603"/>
          </a:xfrm>
        </p:spPr>
        <p:txBody>
          <a:bodyPr/>
          <a:lstStyle/>
          <a:p>
            <a:pPr algn="ctr"/>
            <a:r>
              <a:rPr lang="es-419" dirty="0" smtClean="0"/>
              <a:t>Uso </a:t>
            </a:r>
            <a:r>
              <a:rPr lang="es-419" dirty="0"/>
              <a:t>del archivo </a:t>
            </a:r>
            <a:r>
              <a:rPr lang="es-419" i="1" dirty="0" err="1"/>
              <a:t>stdafx.h</a:t>
            </a:r>
            <a:r>
              <a:rPr lang="es-419" dirty="0"/>
              <a:t> </a:t>
            </a:r>
            <a:r>
              <a:rPr lang="es-419" dirty="0" smtClean="0"/>
              <a:t>en los proyectos (2)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351129"/>
            <a:ext cx="10515600" cy="5349474"/>
          </a:xfrm>
        </p:spPr>
        <p:txBody>
          <a:bodyPr>
            <a:normAutofit fontScale="92500" lnSpcReduction="10000"/>
          </a:bodyPr>
          <a:lstStyle/>
          <a:p>
            <a:r>
              <a:rPr lang="es-419" dirty="0" smtClean="0"/>
              <a:t>Este  implica las siguientes acciones del preprocesador:</a:t>
            </a:r>
          </a:p>
          <a:p>
            <a:pPr lvl="1"/>
            <a:r>
              <a:rPr lang="es-419" dirty="0" smtClean="0"/>
              <a:t>Primeramente </a:t>
            </a:r>
            <a:r>
              <a:rPr lang="es-419" i="1" dirty="0" smtClean="0"/>
              <a:t>#</a:t>
            </a:r>
            <a:r>
              <a:rPr lang="es-419" i="1" dirty="0" err="1" smtClean="0"/>
              <a:t>include</a:t>
            </a:r>
            <a:r>
              <a:rPr lang="es-419" i="1" dirty="0" smtClean="0"/>
              <a:t> "</a:t>
            </a:r>
            <a:r>
              <a:rPr lang="es-419" i="1" dirty="0" err="1" smtClean="0"/>
              <a:t>stdafx.h</a:t>
            </a:r>
            <a:r>
              <a:rPr lang="es-419" i="1" dirty="0" smtClean="0"/>
              <a:t>"</a:t>
            </a:r>
            <a:r>
              <a:rPr lang="es-419" dirty="0" smtClean="0"/>
              <a:t> se sustituye con archivo </a:t>
            </a:r>
            <a:r>
              <a:rPr lang="es-419" i="1" dirty="0" err="1" smtClean="0"/>
              <a:t>stdafx.h</a:t>
            </a:r>
            <a:endParaRPr lang="es-419" i="1" dirty="0" smtClean="0"/>
          </a:p>
          <a:p>
            <a:pPr lvl="1"/>
            <a:r>
              <a:rPr lang="es-419" dirty="0" smtClean="0"/>
              <a:t>Luego preprocesador, analizando contenido insertado</a:t>
            </a:r>
            <a:r>
              <a:rPr lang="es-419" i="1" dirty="0" smtClean="0"/>
              <a:t>, </a:t>
            </a:r>
            <a:r>
              <a:rPr lang="es-419" dirty="0" smtClean="0"/>
              <a:t>encuentra allá el comando      </a:t>
            </a:r>
            <a:r>
              <a:rPr lang="es-419" i="1" dirty="0" smtClean="0"/>
              <a:t>#</a:t>
            </a:r>
            <a:r>
              <a:rPr lang="es-419" i="1" dirty="0" err="1" smtClean="0"/>
              <a:t>include</a:t>
            </a:r>
            <a:r>
              <a:rPr lang="es-419" i="1" dirty="0" smtClean="0"/>
              <a:t> &lt;</a:t>
            </a:r>
            <a:r>
              <a:rPr lang="es-419" i="1" dirty="0" err="1" smtClean="0"/>
              <a:t>stdio.h</a:t>
            </a:r>
            <a:r>
              <a:rPr lang="es-419" i="1" dirty="0" smtClean="0"/>
              <a:t>&gt;</a:t>
            </a:r>
            <a:r>
              <a:rPr lang="es-419" dirty="0" smtClean="0"/>
              <a:t>  y sustituye esta línea con el contenido del archivo </a:t>
            </a:r>
            <a:r>
              <a:rPr lang="es-419" i="1" dirty="0" err="1" smtClean="0"/>
              <a:t>stdio.h</a:t>
            </a:r>
            <a:r>
              <a:rPr lang="es-419" i="1" dirty="0" smtClean="0"/>
              <a:t> </a:t>
            </a:r>
          </a:p>
          <a:p>
            <a:pPr lvl="1"/>
            <a:r>
              <a:rPr lang="es-419" dirty="0" smtClean="0"/>
              <a:t>El último contenido contiene la declaración de la función</a:t>
            </a:r>
            <a:r>
              <a:rPr lang="es-419" i="1" dirty="0" smtClean="0"/>
              <a:t> </a:t>
            </a:r>
            <a:r>
              <a:rPr lang="es-419" i="1" dirty="0" err="1" smtClean="0"/>
              <a:t>printf</a:t>
            </a:r>
            <a:r>
              <a:rPr lang="es-419" i="1" dirty="0" smtClean="0"/>
              <a:t> </a:t>
            </a:r>
            <a:r>
              <a:rPr lang="es-419" dirty="0" smtClean="0"/>
              <a:t>lo que permite compilar sin errores el código del archivo *.</a:t>
            </a:r>
            <a:r>
              <a:rPr lang="es-419" dirty="0" err="1" smtClean="0"/>
              <a:t>cpp</a:t>
            </a:r>
            <a:endParaRPr lang="es-419" dirty="0" smtClean="0"/>
          </a:p>
          <a:p>
            <a:r>
              <a:rPr lang="es-419" dirty="0" smtClean="0"/>
              <a:t>De esta manera vamos a actuar en futuro: dada una función </a:t>
            </a:r>
            <a:r>
              <a:rPr lang="es-419" i="1" dirty="0" err="1" smtClean="0"/>
              <a:t>funcion_de_biblioteca</a:t>
            </a:r>
            <a:r>
              <a:rPr lang="es-419" i="1" dirty="0" smtClean="0"/>
              <a:t>(…)</a:t>
            </a:r>
            <a:r>
              <a:rPr lang="es-419" dirty="0" smtClean="0"/>
              <a:t> y sea </a:t>
            </a:r>
            <a:r>
              <a:rPr lang="es-419" i="1" dirty="0" err="1" smtClean="0"/>
              <a:t>encabezado_para_funcion.h</a:t>
            </a:r>
            <a:r>
              <a:rPr lang="es-419" dirty="0" smtClean="0"/>
              <a:t> el archivo con declaración de la </a:t>
            </a:r>
            <a:r>
              <a:rPr lang="es-419" i="1" dirty="0" err="1" smtClean="0"/>
              <a:t>funcion_de_biblioteca</a:t>
            </a:r>
            <a:r>
              <a:rPr lang="es-419" i="1" dirty="0" smtClean="0"/>
              <a:t>(…)</a:t>
            </a:r>
            <a:r>
              <a:rPr lang="es-419" dirty="0" smtClean="0"/>
              <a:t> , entonces insertemos el comando </a:t>
            </a:r>
          </a:p>
          <a:p>
            <a:pPr marL="0" indent="0">
              <a:buNone/>
            </a:pPr>
            <a:r>
              <a:rPr lang="es-419" i="1" dirty="0" smtClean="0"/>
              <a:t>                #</a:t>
            </a:r>
            <a:r>
              <a:rPr lang="es-419" i="1" dirty="0" err="1" smtClean="0"/>
              <a:t>include</a:t>
            </a:r>
            <a:r>
              <a:rPr lang="es-419" i="1" dirty="0" smtClean="0"/>
              <a:t> &lt; </a:t>
            </a:r>
            <a:r>
              <a:rPr lang="es-419" i="1" dirty="0" err="1" smtClean="0"/>
              <a:t>encabezado_para_funcion.h</a:t>
            </a:r>
            <a:r>
              <a:rPr lang="es-419" i="1" dirty="0" smtClean="0"/>
              <a:t> &gt;</a:t>
            </a:r>
            <a:endParaRPr lang="es-419" dirty="0" smtClean="0"/>
          </a:p>
          <a:p>
            <a:pPr marL="0" indent="0">
              <a:buNone/>
            </a:pPr>
            <a:r>
              <a:rPr lang="es-419" dirty="0" smtClean="0"/>
              <a:t>al archivo </a:t>
            </a:r>
            <a:r>
              <a:rPr lang="es-419" i="1" dirty="0" err="1" smtClean="0"/>
              <a:t>stdafx.h</a:t>
            </a:r>
            <a:r>
              <a:rPr lang="es-419" i="1" dirty="0" smtClean="0"/>
              <a:t>. </a:t>
            </a:r>
            <a:r>
              <a:rPr lang="es-419" dirty="0" smtClean="0"/>
              <a:t>Es decir,  con </a:t>
            </a:r>
            <a:r>
              <a:rPr lang="es-419" smtClean="0"/>
              <a:t>esta tecnología </a:t>
            </a:r>
            <a:r>
              <a:rPr lang="es-419" i="1" dirty="0" smtClean="0"/>
              <a:t>*.</a:t>
            </a:r>
            <a:r>
              <a:rPr lang="es-419" i="1" dirty="0" err="1" smtClean="0"/>
              <a:t>cpp</a:t>
            </a:r>
            <a:r>
              <a:rPr lang="es-419" i="1" dirty="0" smtClean="0"/>
              <a:t> </a:t>
            </a:r>
            <a:r>
              <a:rPr lang="es-419" dirty="0" smtClean="0"/>
              <a:t>tendrá único</a:t>
            </a:r>
            <a:r>
              <a:rPr lang="es-419" i="1" dirty="0" smtClean="0"/>
              <a:t> #</a:t>
            </a:r>
            <a:r>
              <a:rPr lang="es-419" i="1" dirty="0" err="1" smtClean="0"/>
              <a:t>include</a:t>
            </a:r>
            <a:r>
              <a:rPr lang="es-419" i="1" dirty="0" smtClean="0"/>
              <a:t>, </a:t>
            </a:r>
            <a:r>
              <a:rPr lang="es-419" dirty="0" smtClean="0"/>
              <a:t>mientras en </a:t>
            </a:r>
            <a:r>
              <a:rPr lang="es-419" i="1" dirty="0" err="1" smtClean="0"/>
              <a:t>stdafx.h</a:t>
            </a:r>
            <a:r>
              <a:rPr lang="es-419" i="1" dirty="0" smtClean="0"/>
              <a:t> </a:t>
            </a:r>
            <a:r>
              <a:rPr lang="es-419" dirty="0" smtClean="0"/>
              <a:t>todos los demás</a:t>
            </a:r>
            <a:r>
              <a:rPr lang="es-419" i="1" dirty="0" smtClean="0"/>
              <a:t> #</a:t>
            </a:r>
            <a:r>
              <a:rPr lang="es-419" i="1" dirty="0" err="1" smtClean="0"/>
              <a:t>includes</a:t>
            </a:r>
            <a:r>
              <a:rPr lang="es-419" i="1" dirty="0" smtClean="0"/>
              <a:t> </a:t>
            </a:r>
            <a:r>
              <a:rPr lang="es-419" dirty="0" smtClean="0"/>
              <a:t>necesarios para funciones auxiliares usadas en *.</a:t>
            </a:r>
            <a:r>
              <a:rPr lang="es-419" dirty="0" err="1" smtClean="0"/>
              <a:t>cpp</a:t>
            </a:r>
            <a:endParaRPr lang="es-419" i="1" dirty="0"/>
          </a:p>
        </p:txBody>
      </p:sp>
    </p:spTree>
    <p:extLst>
      <p:ext uri="{BB962C8B-B14F-4D97-AF65-F5344CB8AC3E}">
        <p14:creationId xmlns:p14="http://schemas.microsoft.com/office/powerpoint/2010/main" val="40253359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2403</TotalTime>
  <Words>453</Words>
  <Application>Microsoft Office PowerPoint</Application>
  <PresentationFormat>Panorámica</PresentationFormat>
  <Paragraphs>53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Bradley Hand ITC</vt:lpstr>
      <vt:lpstr>Calibri</vt:lpstr>
      <vt:lpstr>Calibri Light</vt:lpstr>
      <vt:lpstr>Tema de Office</vt:lpstr>
      <vt:lpstr>Trimestre: 21-O uea: Programación Estructurada (1151038)   Grupo CTG09; Horario: Lu-Mie-Vie, 14:30—16:00 Prof. Gueorgi Khatchatourov, ayudante Carlos Yoshimar Hernández Badillo RESUMENES DEL CURSO Sección: 06 expresiones aritméticas; combinar declaración de variable con definición  06</vt:lpstr>
      <vt:lpstr>Combinar declaración y definición: analicen el siguiente código y sus comentarios</vt:lpstr>
      <vt:lpstr>Explicaciones (1)</vt:lpstr>
      <vt:lpstr>Ejercicio</vt:lpstr>
      <vt:lpstr>Uso del archivo stdafx.h en los proyectos (1)</vt:lpstr>
      <vt:lpstr>Uso del archivo stdafx.h en los proyectos (2)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Trimestre: 20-I uea: Programación Estructurada (1151038)  Grupo CTG03; Horario: Lu-Mie-Vie 8:30—10:00  RESUMENES DEL CURSO Sección: 02_IDE_02</dc:title>
  <dc:creator>xgeorge</dc:creator>
  <cp:lastModifiedBy>xgeorge</cp:lastModifiedBy>
  <cp:revision>121</cp:revision>
  <dcterms:created xsi:type="dcterms:W3CDTF">2020-04-14T22:16:00Z</dcterms:created>
  <dcterms:modified xsi:type="dcterms:W3CDTF">2021-11-16T01:27:33Z</dcterms:modified>
</cp:coreProperties>
</file>