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1" r:id="rId4"/>
    <p:sldId id="277" r:id="rId5"/>
    <p:sldId id="279" r:id="rId6"/>
    <p:sldId id="278" r:id="rId7"/>
    <p:sldId id="280" r:id="rId8"/>
    <p:sldId id="281" r:id="rId9"/>
    <p:sldId id="282" r:id="rId10"/>
    <p:sldId id="283" r:id="rId11"/>
    <p:sldId id="284" r:id="rId12"/>
    <p:sldId id="273" r:id="rId13"/>
    <p:sldId id="285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1117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 </a:t>
            </a:r>
            <a:r>
              <a:rPr lang="es-MX" sz="3600" b="1" dirty="0"/>
              <a:t>Grupo</a:t>
            </a:r>
            <a:r>
              <a:rPr lang="es-MX" sz="3600" dirty="0"/>
              <a:t> CTG09; </a:t>
            </a:r>
            <a:r>
              <a:rPr lang="es-MX" sz="3600" b="1" dirty="0"/>
              <a:t>Horario:</a:t>
            </a:r>
            <a:r>
              <a:rPr lang="es-MX" sz="3600" dirty="0"/>
              <a:t> Lu-Mie-Vie, 14:30—16:00</a:t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</a:t>
            </a:r>
            <a:r>
              <a:rPr lang="es-MX" sz="3600" dirty="0" smtClean="0">
                <a:latin typeface="Bradley Hand ITC" panose="03070402050302030203" pitchFamily="66" charset="0"/>
              </a:rPr>
              <a:t>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05 Imprimir a ventana de consola mediante </a:t>
            </a:r>
            <a:r>
              <a:rPr lang="es-MX" sz="3600" u="sng" dirty="0" err="1" smtClean="0"/>
              <a:t>printf</a:t>
            </a:r>
            <a:r>
              <a:rPr lang="es-MX" sz="3600" dirty="0" smtClean="0"/>
              <a:t>() 05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endParaRPr lang="es-419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¿Para que sirve función </a:t>
            </a:r>
            <a:r>
              <a:rPr lang="es-419" sz="2800" i="1" dirty="0" err="1" smtClean="0"/>
              <a:t>printf</a:t>
            </a:r>
            <a:r>
              <a:rPr lang="es-419" sz="2800" i="1" dirty="0" smtClean="0"/>
              <a:t>()</a:t>
            </a:r>
            <a:r>
              <a:rPr lang="es-419" sz="2800" dirty="0" smtClean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Aprendemos estructura de parámetros de </a:t>
            </a:r>
            <a:r>
              <a:rPr lang="es-419" sz="2800" dirty="0" err="1" smtClean="0"/>
              <a:t>printf</a:t>
            </a:r>
            <a:r>
              <a:rPr lang="es-419" sz="2800" dirty="0" smtClean="0"/>
              <a:t> en ejemplos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Símbolos de escape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Formatos</a:t>
            </a:r>
            <a:endParaRPr lang="es-419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Correspondencia entre los formatos y los parámetros a imprimir 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(7):</a:t>
            </a:r>
            <a:br>
              <a:rPr lang="es-MX" dirty="0" smtClean="0"/>
            </a:br>
            <a:r>
              <a:rPr lang="es-MX" dirty="0" smtClean="0"/>
              <a:t>nuevamente  %g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6-o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 </a:t>
            </a:r>
            <a:r>
              <a:rPr lang="es-MX" dirty="0" err="1"/>
              <a:t>printf</a:t>
            </a:r>
            <a:r>
              <a:rPr lang="es-MX" dirty="0"/>
              <a:t>("g = </a:t>
            </a:r>
            <a:r>
              <a:rPr lang="es-MX" dirty="0" smtClean="0"/>
              <a:t>%g </a:t>
            </a:r>
            <a:r>
              <a:rPr lang="es-MX" dirty="0"/>
              <a:t>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Igual, como arriba contrastamos dos maneras de imprimir variable x, ahora lo hacemos respecto variable g.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Nota: tomen en cuenta que </a:t>
            </a:r>
            <a:r>
              <a:rPr lang="es-MX" u="sng" dirty="0" smtClean="0"/>
              <a:t>en el texto de la instrucción letra g aparece tres veces en tres diferentes sentidos</a:t>
            </a:r>
            <a:r>
              <a:rPr lang="es-MX" dirty="0" smtClean="0"/>
              <a:t>: como símbolo a imprimir literalmente,  como identificador de un formato, como identificador de una variable. Es importante aprender a reconocer significado de cada apariencia por el contexto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072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1400342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(8):</a:t>
            </a:r>
            <a:br>
              <a:rPr lang="es-MX" dirty="0" smtClean="0"/>
            </a:br>
            <a:r>
              <a:rPr lang="es-MX" dirty="0" smtClean="0"/>
              <a:t>imprimir varias cosas por un solo llamado  de </a:t>
            </a:r>
            <a:r>
              <a:rPr lang="es-MX" dirty="0" err="1" smtClean="0"/>
              <a:t>printf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7-o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</a:t>
            </a:r>
            <a:r>
              <a:rPr lang="es-MX" dirty="0" err="1"/>
              <a:t>printf</a:t>
            </a:r>
            <a:r>
              <a:rPr lang="es-MX" dirty="0"/>
              <a:t>("g = %g x = %g k = %d\</a:t>
            </a:r>
            <a:r>
              <a:rPr lang="es-MX" dirty="0" err="1"/>
              <a:t>n",g</a:t>
            </a:r>
            <a:r>
              <a:rPr lang="es-MX" dirty="0"/>
              <a:t>, x, k);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imprime tres cosas diferentes que se enlistan después de las comillas de clausura; esas coas son g, x, k.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Los formatos que aparecen en el texto entrecomillado tienen correspondencia natural a estas tres cosas. Es decir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primer formato, %g, corresponde a la variable g de la lista;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segundo formato, también %g, corresponde a la variable x;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tercer formato, %d, corresponde a la variable k; 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: en la lista de objetos a imprimir pueden aparecer no solamente variable, sino algunas expresiones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aritmeticas</a:t>
            </a: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822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Ejercicio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s-419" dirty="0" smtClean="0"/>
              <a:t>Modifiquen el código analizado de diferentes maneras:</a:t>
            </a:r>
          </a:p>
          <a:p>
            <a:pPr lvl="1"/>
            <a:r>
              <a:rPr lang="es-419" dirty="0" smtClean="0"/>
              <a:t>Modificando los textos a imprimir</a:t>
            </a:r>
          </a:p>
          <a:p>
            <a:pPr lvl="1"/>
            <a:r>
              <a:rPr lang="es-419" dirty="0" smtClean="0"/>
              <a:t>Introduciendo otras variables y inicializándolas </a:t>
            </a:r>
          </a:p>
          <a:p>
            <a:pPr lvl="1"/>
            <a:r>
              <a:rPr lang="es-419" dirty="0" smtClean="0"/>
              <a:t>Imprimiendo valores de variables, inclusive varias cosas mediante mismo llamado de </a:t>
            </a:r>
            <a:r>
              <a:rPr lang="es-419" dirty="0" err="1" smtClean="0"/>
              <a:t>printf</a:t>
            </a:r>
            <a:endParaRPr lang="es-419" dirty="0" smtClean="0"/>
          </a:p>
          <a:p>
            <a:pPr lvl="1"/>
            <a:r>
              <a:rPr lang="es-419" dirty="0" smtClean="0"/>
              <a:t>Pasando a la lista de impresión unas expresiones aritméticas en lugar de variables</a:t>
            </a:r>
          </a:p>
          <a:p>
            <a:r>
              <a:rPr lang="es-419" dirty="0" smtClean="0"/>
              <a:t>Hagan ejecuciones de los códigos modificados y analicen correspondencia entre cada código y la salida en ventana de consola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838200" y="3678128"/>
            <a:ext cx="105156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s-ES" sz="3600" dirty="0">
                <a:solidFill>
                  <a:srgbClr val="1155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https://youtu.be/1kq6cyw5sIU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6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9"/>
            <a:ext cx="10515600" cy="917544"/>
          </a:xfrm>
        </p:spPr>
        <p:txBody>
          <a:bodyPr/>
          <a:lstStyle/>
          <a:p>
            <a:pPr algn="ctr"/>
            <a:r>
              <a:rPr lang="es-419" dirty="0" smtClean="0"/>
              <a:t>¿Para </a:t>
            </a:r>
            <a:r>
              <a:rPr lang="es-419" dirty="0"/>
              <a:t>que sirve función </a:t>
            </a:r>
            <a:r>
              <a:rPr lang="es-419" dirty="0" err="1" smtClean="0"/>
              <a:t>printf</a:t>
            </a:r>
            <a:r>
              <a:rPr lang="es-419" dirty="0" smtClean="0"/>
              <a:t>?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64302"/>
            <a:ext cx="10515600" cy="5691339"/>
          </a:xfrm>
        </p:spPr>
        <p:txBody>
          <a:bodyPr>
            <a:normAutofit fontScale="47500" lnSpcReduction="20000"/>
          </a:bodyPr>
          <a:lstStyle/>
          <a:p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En el archivo 04…04.pptx </a:t>
            </a:r>
            <a:r>
              <a:rPr lang="es-419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analizabamos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el programa : </a:t>
            </a:r>
          </a:p>
          <a:p>
            <a:endParaRPr lang="es-419" dirty="0" smtClean="0"/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  <a:p>
            <a:pPr marL="457200" lvl="1" indent="0">
              <a:buNone/>
            </a:pP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x;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g;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k;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x=1.f;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g=2.3;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k=5;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("Hola, alumnos virtuales del trimestre 20-I !!!");	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0;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457200" lvl="1" indent="0">
              <a:buNone/>
            </a:pPr>
            <a:endParaRPr lang="es-419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que introduce variables </a:t>
            </a:r>
            <a:r>
              <a:rPr lang="es-419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x,g,k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pero sus valores no se dirigen a ventana de consola. </a:t>
            </a:r>
          </a:p>
          <a:p>
            <a:pPr marL="0" indent="0">
              <a:buNone/>
            </a:pP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La función </a:t>
            </a:r>
            <a:r>
              <a:rPr lang="es-419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(“impresión con formato”) permite llenar este vacío.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u="sng" dirty="0" smtClean="0"/>
              <a:t>Incluyamos en código anterior más instrucciones: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4543269" cy="43513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</a:t>
            </a:r>
            <a:r>
              <a:rPr lang="es-ES" dirty="0" smtClean="0"/>
              <a:t>&lt;</a:t>
            </a:r>
            <a:r>
              <a:rPr lang="es-ES" dirty="0" err="1" smtClean="0"/>
              <a:t>stdio.h</a:t>
            </a:r>
            <a:r>
              <a:rPr lang="es-ES" smtClean="0"/>
              <a:t>&gt; 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 err="1"/>
              <a:t>main</a:t>
            </a:r>
            <a:r>
              <a:rPr lang="es-ES" dirty="0" smtClean="0"/>
              <a:t>(){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   </a:t>
            </a:r>
            <a:r>
              <a:rPr lang="es-ES" dirty="0" err="1"/>
              <a:t>float</a:t>
            </a:r>
            <a:r>
              <a:rPr lang="es-ES" dirty="0"/>
              <a:t> x;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double</a:t>
            </a:r>
            <a:r>
              <a:rPr lang="es-ES" dirty="0" smtClean="0"/>
              <a:t> </a:t>
            </a:r>
            <a:r>
              <a:rPr lang="es-ES" dirty="0"/>
              <a:t>g;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/>
              <a:t>k; 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x=1.f</a:t>
            </a:r>
            <a:r>
              <a:rPr lang="es-ES" dirty="0"/>
              <a:t>; </a:t>
            </a:r>
          </a:p>
          <a:p>
            <a:pPr marL="0" indent="0">
              <a:buNone/>
            </a:pPr>
            <a:r>
              <a:rPr lang="es-ES" dirty="0" smtClean="0"/>
              <a:t>    g=2.3</a:t>
            </a:r>
            <a:r>
              <a:rPr lang="es-ES" dirty="0"/>
              <a:t>;</a:t>
            </a:r>
          </a:p>
          <a:p>
            <a:pPr marL="0" indent="0">
              <a:buNone/>
            </a:pPr>
            <a:r>
              <a:rPr lang="es-ES" dirty="0"/>
              <a:t>     k=5</a:t>
            </a:r>
            <a:r>
              <a:rPr lang="es-ES" dirty="0" smtClean="0"/>
              <a:t>;    //continuación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565692" y="1900576"/>
            <a:ext cx="5531367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es-MX" dirty="0" smtClean="0"/>
              <a:t>       </a:t>
            </a:r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\n");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("k = %d \</a:t>
            </a:r>
            <a:r>
              <a:rPr lang="es-MX" dirty="0" err="1"/>
              <a:t>n",k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("x = %f \</a:t>
            </a:r>
            <a:r>
              <a:rPr lang="es-MX" dirty="0" err="1"/>
              <a:t>n",x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("x = %g \</a:t>
            </a:r>
            <a:r>
              <a:rPr lang="es-MX" dirty="0" err="1"/>
              <a:t>n",x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("g = %</a:t>
            </a:r>
            <a:r>
              <a:rPr lang="es-MX" dirty="0" err="1"/>
              <a:t>lf</a:t>
            </a:r>
            <a:r>
              <a:rPr lang="es-MX" dirty="0"/>
              <a:t>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dirty="0" smtClean="0"/>
              <a:t> </a:t>
            </a:r>
            <a:r>
              <a:rPr lang="es-MX" dirty="0" err="1" smtClean="0"/>
              <a:t>printf</a:t>
            </a:r>
            <a:r>
              <a:rPr lang="es-MX" dirty="0"/>
              <a:t>("g = %g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dirty="0" smtClean="0"/>
              <a:t> </a:t>
            </a:r>
            <a:r>
              <a:rPr lang="es-MX" dirty="0" err="1" smtClean="0"/>
              <a:t>printf</a:t>
            </a:r>
            <a:r>
              <a:rPr lang="es-MX" dirty="0"/>
              <a:t>("g = %g x = %g k = %d\</a:t>
            </a:r>
            <a:r>
              <a:rPr lang="es-MX" dirty="0" err="1"/>
              <a:t>n",g</a:t>
            </a:r>
            <a:r>
              <a:rPr lang="es-MX" dirty="0"/>
              <a:t>, x, k);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</a:t>
            </a:r>
            <a:r>
              <a:rPr lang="es-MX" dirty="0" smtClean="0"/>
              <a:t>;</a:t>
            </a:r>
            <a:r>
              <a:rPr lang="es-MX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}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/>
          <a:lstStyle/>
          <a:p>
            <a:r>
              <a:rPr lang="es-MX" dirty="0" smtClean="0"/>
              <a:t>Explicaciones a la nueva parte del código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74420"/>
            <a:ext cx="10515600" cy="5463540"/>
          </a:xfrm>
        </p:spPr>
        <p:txBody>
          <a:bodyPr>
            <a:normAutofit fontScale="775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la segunda mitad del código observamos varias llamados a la función </a:t>
            </a:r>
            <a:r>
              <a:rPr lang="es-419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. Es importante comprender: (i) en que se difieren los códigos de estos llamados entre si,  (ii) y cual será la diferencia en los resultados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cada llamado de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(…), la función ‘dueña’ (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 este caso) de una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manera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 sustituye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‘…’ con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parámetros reales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enviados a la función ‘esclava’ (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 este caso). A continuación se analizan cada llamado.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El 1r llamado 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                                  </a:t>
            </a:r>
            <a:r>
              <a:rPr lang="es-419" dirty="0" err="1" smtClean="0"/>
              <a:t>printf</a:t>
            </a:r>
            <a:r>
              <a:rPr lang="es-419" dirty="0" smtClean="0"/>
              <a:t>("</a:t>
            </a:r>
            <a:r>
              <a:rPr lang="es-419" dirty="0" err="1" smtClean="0"/>
              <a:t>bla</a:t>
            </a:r>
            <a:r>
              <a:rPr lang="es-419" dirty="0" smtClean="0"/>
              <a:t> </a:t>
            </a:r>
            <a:r>
              <a:rPr lang="es-419" dirty="0" err="1" smtClean="0"/>
              <a:t>bla</a:t>
            </a:r>
            <a:r>
              <a:rPr lang="es-419" dirty="0" smtClean="0"/>
              <a:t> </a:t>
            </a:r>
            <a:r>
              <a:rPr lang="es-419" dirty="0" err="1" smtClean="0"/>
              <a:t>bla</a:t>
            </a:r>
            <a:r>
              <a:rPr lang="es-419" dirty="0" smtClean="0"/>
              <a:t> \n");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por su estructura es casi parecido a lo que vimos en </a:t>
            </a:r>
          </a:p>
          <a:p>
            <a:pPr marL="0" indent="0">
              <a:buNone/>
            </a:pPr>
            <a:r>
              <a:rPr lang="es-419" dirty="0" smtClean="0"/>
              <a:t>                    </a:t>
            </a:r>
            <a:r>
              <a:rPr lang="es-419" dirty="0" err="1" smtClean="0"/>
              <a:t>printf</a:t>
            </a:r>
            <a:r>
              <a:rPr lang="es-419" dirty="0" smtClean="0"/>
              <a:t>("Hola, alumnos virtuales del trimestre 20-I !!!");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ambos casos el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parámetro de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(…)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representa por el texto entrecomillado, el cual  se imprime en la ventana de consola sin cambio alguno…</a:t>
            </a:r>
          </a:p>
          <a:p>
            <a:pPr marL="0" indent="0">
              <a:buNone/>
            </a:pPr>
            <a:r>
              <a:rPr lang="es-419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…excepto ‘\n’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que aparece en 1r llamado de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74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Explicaciones a la nueva parte del código (2):</a:t>
            </a:r>
            <a:br>
              <a:rPr lang="es-MX" dirty="0" smtClean="0"/>
            </a:br>
            <a:r>
              <a:rPr lang="es-MX" dirty="0" smtClean="0"/>
              <a:t>			</a:t>
            </a:r>
            <a:r>
              <a:rPr lang="es-MX" i="1" dirty="0" smtClean="0"/>
              <a:t>Salto de línea \n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1640"/>
            <a:ext cx="10515600" cy="4869180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…Dicha combinación, \n,  representa uno de los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símbolos de escape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cuya lógica se explica a continuación: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Al chocar con \  durante la impresión literal de los símbolos entrecomillados,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 “entiende”   que 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un símbolo de escape, es decir no hay que imprimirlo …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… sino interpretar en combinación con el símbolo posterior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particular, la combinación \n significa ‘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aplicar salto de línea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Experimento: Ejecuten el programa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‘\n’ en </a:t>
            </a:r>
            <a:r>
              <a:rPr lang="es-MX" dirty="0" err="1"/>
              <a:t>printf</a:t>
            </a:r>
            <a:r>
              <a:rPr lang="es-MX" dirty="0"/>
              <a:t>("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\n</a:t>
            </a:r>
            <a:r>
              <a:rPr lang="es-MX" dirty="0" smtClean="0"/>
              <a:t>");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y comparen los resultados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92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Explicaciones a la nueva parte del código (3):</a:t>
            </a:r>
            <a:br>
              <a:rPr lang="es-MX" dirty="0" smtClean="0"/>
            </a:br>
            <a:r>
              <a:rPr lang="es-MX" dirty="0" smtClean="0"/>
              <a:t>uso de</a:t>
            </a:r>
            <a:r>
              <a:rPr lang="es-MX" i="1" dirty="0" smtClean="0"/>
              <a:t> formato </a:t>
            </a:r>
            <a:r>
              <a:rPr lang="es-MX" dirty="0" smtClean="0"/>
              <a:t>en </a:t>
            </a:r>
            <a:r>
              <a:rPr lang="es-MX" dirty="0" err="1" smtClean="0"/>
              <a:t>printf</a:t>
            </a:r>
            <a:r>
              <a:rPr lang="es-MX" dirty="0" smtClean="0"/>
              <a:t>: </a:t>
            </a:r>
            <a:r>
              <a:rPr lang="es-MX" i="1" dirty="0" smtClean="0"/>
              <a:t>formato para enteros</a:t>
            </a:r>
            <a:r>
              <a:rPr lang="es-MX" dirty="0" smtClean="0"/>
              <a:t> </a:t>
            </a:r>
            <a:r>
              <a:rPr lang="es-MX" dirty="0"/>
              <a:t>%d 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 fontScale="85000" lnSpcReduction="20000"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2o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 err="1" smtClean="0"/>
              <a:t>printf</a:t>
            </a:r>
            <a:r>
              <a:rPr lang="es-MX" dirty="0"/>
              <a:t>("k = %d \</a:t>
            </a:r>
            <a:r>
              <a:rPr lang="es-MX" dirty="0" err="1"/>
              <a:t>n",k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interpreta de la manera siguiente: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primer turno se imprimen literalmente los cuatro símbolos que aparecen después de las comillas de apertura: </a:t>
            </a:r>
            <a:r>
              <a:rPr lang="es-MX" dirty="0"/>
              <a:t>k = </a:t>
            </a:r>
            <a:r>
              <a:rPr lang="es-MX" dirty="0" smtClean="0"/>
              <a:t>Verbalizo cada de estos cuatro símbolos: k espacio = espacio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al chocar con el símbolo %, </a:t>
            </a:r>
            <a:r>
              <a:rPr lang="es-MX" dirty="0" err="1" smtClean="0"/>
              <a:t>printf</a:t>
            </a:r>
            <a:r>
              <a:rPr lang="es-MX" dirty="0" smtClean="0"/>
              <a:t> ‘entiende’ que es un formato; más aun dos símbolos consecutivos, %d, significan el </a:t>
            </a:r>
            <a:r>
              <a:rPr lang="es-MX" i="1" dirty="0" smtClean="0"/>
              <a:t>formato para enteros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%d se aplica a la variable k que </a:t>
            </a:r>
            <a:r>
              <a:rPr lang="es-MX" dirty="0"/>
              <a:t>aparece después de las comillas de clausura y la </a:t>
            </a:r>
            <a:r>
              <a:rPr lang="es-MX" dirty="0" smtClean="0"/>
              <a:t>coma;  como resultado, en la ventana de consola se imprime valor de variable k.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b="1" u="sng" dirty="0" smtClean="0"/>
              <a:t>Nota</a:t>
            </a:r>
            <a:r>
              <a:rPr lang="es-MX" dirty="0" smtClean="0"/>
              <a:t>: Es importante garantizar la concordancia entre tipo de la variable k (entero) y el formato (%d es el formato para los enteros 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u="sng" dirty="0"/>
              <a:t>Pregunta de control</a:t>
            </a:r>
            <a:r>
              <a:rPr lang="es-MX" dirty="0"/>
              <a:t>: ¿Qué se imprime </a:t>
            </a:r>
            <a:r>
              <a:rPr lang="es-MX" dirty="0" smtClean="0"/>
              <a:t>finalmente como </a:t>
            </a:r>
            <a:r>
              <a:rPr lang="es-MX" dirty="0"/>
              <a:t>resultado </a:t>
            </a:r>
            <a:r>
              <a:rPr lang="es-MX" dirty="0" smtClean="0"/>
              <a:t>de la instrucción analizada en la ventana </a:t>
            </a:r>
            <a:r>
              <a:rPr lang="es-MX" dirty="0"/>
              <a:t>de consola</a:t>
            </a:r>
            <a:r>
              <a:rPr lang="es-MX" dirty="0" smtClean="0"/>
              <a:t>? </a:t>
            </a:r>
          </a:p>
          <a:p>
            <a:pPr marL="457200" lvl="1" indent="0">
              <a:buNone/>
            </a:pPr>
            <a:endParaRPr lang="es-MX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MX" dirty="0" smtClean="0"/>
              <a:t>Prueba: Corren el código e identifiquen en la salida el resultado de esta instrucción</a:t>
            </a:r>
            <a:endParaRPr lang="es-MX" dirty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86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(4):</a:t>
            </a:r>
            <a:br>
              <a:rPr lang="es-MX" dirty="0" smtClean="0"/>
            </a:br>
            <a:r>
              <a:rPr lang="es-MX" i="1" dirty="0" smtClean="0"/>
              <a:t> formato </a:t>
            </a:r>
            <a:r>
              <a:rPr lang="es-MX" dirty="0" smtClean="0"/>
              <a:t>para flotantes %f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3r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</a:t>
            </a:r>
            <a:r>
              <a:rPr lang="es-MX" dirty="0" err="1"/>
              <a:t>printf</a:t>
            </a:r>
            <a:r>
              <a:rPr lang="es-MX" dirty="0"/>
              <a:t>("x = %f \</a:t>
            </a:r>
            <a:r>
              <a:rPr lang="es-MX" dirty="0" err="1"/>
              <a:t>n",x</a:t>
            </a:r>
            <a:r>
              <a:rPr lang="es-MX" dirty="0" smtClean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interpreta de la manera similar con los siguientes modificaciones: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lugar de "</a:t>
            </a:r>
            <a:r>
              <a:rPr lang="es-MX" dirty="0" smtClean="0"/>
              <a:t>k </a:t>
            </a:r>
            <a:r>
              <a:rPr lang="es-MX" dirty="0"/>
              <a:t>= </a:t>
            </a:r>
            <a:r>
              <a:rPr lang="es-MX" dirty="0" smtClean="0"/>
              <a:t>" (es decir, k espacio = espacio),    se </a:t>
            </a:r>
            <a:r>
              <a:rPr lang="es-MX" dirty="0"/>
              <a:t>imprimen </a:t>
            </a:r>
            <a:r>
              <a:rPr lang="es-MX" dirty="0" smtClean="0"/>
              <a:t>              		"</a:t>
            </a:r>
            <a:r>
              <a:rPr lang="es-MX" dirty="0"/>
              <a:t>x = </a:t>
            </a:r>
            <a:r>
              <a:rPr lang="es-MX" dirty="0" smtClean="0"/>
              <a:t>"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dos símbolos "%f" significan el formato para flotantes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%f se aplica a la variable x; como resultado, en la ventana de consola se imprime su valor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85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(5):</a:t>
            </a:r>
            <a:br>
              <a:rPr lang="es-MX" dirty="0" smtClean="0"/>
            </a:br>
            <a:r>
              <a:rPr lang="es-MX" i="1" dirty="0" smtClean="0"/>
              <a:t> formato ‘inteligente’ </a:t>
            </a:r>
            <a:r>
              <a:rPr lang="es-MX" dirty="0" smtClean="0"/>
              <a:t>para flotantes o dobles %g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4-o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</a:t>
            </a:r>
            <a:r>
              <a:rPr lang="es-MX" dirty="0" err="1"/>
              <a:t>printf</a:t>
            </a:r>
            <a:r>
              <a:rPr lang="es-MX" dirty="0"/>
              <a:t>("x = </a:t>
            </a:r>
            <a:r>
              <a:rPr lang="es-MX" dirty="0" smtClean="0"/>
              <a:t>%g </a:t>
            </a:r>
            <a:r>
              <a:rPr lang="es-MX" dirty="0"/>
              <a:t>\</a:t>
            </a:r>
            <a:r>
              <a:rPr lang="es-MX" dirty="0" err="1"/>
              <a:t>n",x</a:t>
            </a:r>
            <a:r>
              <a:rPr lang="es-MX" dirty="0" smtClean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 muy similar al anterior, pero: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en lugar del formato </a:t>
            </a:r>
            <a:r>
              <a:rPr lang="es-MX" dirty="0"/>
              <a:t>"%f" </a:t>
            </a:r>
            <a:r>
              <a:rPr lang="es-MX" dirty="0" smtClean="0"/>
              <a:t>que se usa solo para flotantes, aquí se aplica </a:t>
            </a:r>
            <a:r>
              <a:rPr lang="es-MX" dirty="0"/>
              <a:t>el formato </a:t>
            </a:r>
            <a:r>
              <a:rPr lang="es-MX" dirty="0" smtClean="0"/>
              <a:t>"%g" que sirve tanto para flotantes como para dobles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%g es más inteligente que %f en tal sentido que él omite automáticamente los ceros sobrantes en la fracción, o el punto decimal cuando no hay parte fraccionaria.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89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(6):</a:t>
            </a:r>
            <a:br>
              <a:rPr lang="es-MX" dirty="0" smtClean="0"/>
            </a:br>
            <a:r>
              <a:rPr lang="es-MX" i="1" dirty="0" smtClean="0"/>
              <a:t> formato </a:t>
            </a:r>
            <a:r>
              <a:rPr lang="es-MX" dirty="0" smtClean="0"/>
              <a:t>para dobles %</a:t>
            </a:r>
            <a:r>
              <a:rPr lang="es-MX" dirty="0" err="1" smtClean="0"/>
              <a:t>lf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5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 </a:t>
            </a:r>
            <a:r>
              <a:rPr lang="es-MX" dirty="0" err="1"/>
              <a:t>printf</a:t>
            </a:r>
            <a:r>
              <a:rPr lang="es-MX" dirty="0"/>
              <a:t>("g = %</a:t>
            </a:r>
            <a:r>
              <a:rPr lang="es-MX" dirty="0" err="1"/>
              <a:t>lf</a:t>
            </a:r>
            <a:r>
              <a:rPr lang="es-MX" dirty="0"/>
              <a:t>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 muy similar al anterior, pero: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el texto inicial en la impresión sale </a:t>
            </a:r>
            <a:r>
              <a:rPr lang="es-MX" dirty="0"/>
              <a:t>como </a:t>
            </a:r>
            <a:r>
              <a:rPr lang="es-MX" dirty="0" smtClean="0"/>
              <a:t>“g </a:t>
            </a:r>
            <a:r>
              <a:rPr lang="es-MX" dirty="0"/>
              <a:t>= " </a:t>
            </a: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 </a:t>
            </a:r>
            <a:r>
              <a:rPr lang="es-MX" dirty="0" smtClean="0"/>
              <a:t>	para imprimir la variable g, se usa el formato "%</a:t>
            </a:r>
            <a:r>
              <a:rPr lang="es-MX" dirty="0" err="1" smtClean="0"/>
              <a:t>lf</a:t>
            </a:r>
            <a:r>
              <a:rPr lang="es-MX" dirty="0" smtClean="0"/>
              <a:t>“; este formato se usa solo para dobles;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45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</TotalTime>
  <Words>949</Words>
  <Application>Microsoft Office PowerPoint</Application>
  <PresentationFormat>Panorámica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Bradley Hand ITC</vt:lpstr>
      <vt:lpstr>Calibri</vt:lpstr>
      <vt:lpstr>Calibri Light</vt:lpstr>
      <vt:lpstr>Courier New</vt:lpstr>
      <vt:lpstr>Tema de Office</vt:lpstr>
      <vt:lpstr>Trimestre: 21-O uea: Programación Estructurada (1151038)   Grupo CTG09; Horario: Lu-Mie-Vie, 14:30—16:00 RESUMENES DEL CURSO Sección: 05 Imprimir a ventana de consola mediante printf() 05</vt:lpstr>
      <vt:lpstr>¿Para que sirve función printf?</vt:lpstr>
      <vt:lpstr>Incluyamos en código anterior más instrucciones:</vt:lpstr>
      <vt:lpstr>Explicaciones a la nueva parte del código (1)</vt:lpstr>
      <vt:lpstr>Explicaciones a la nueva parte del código (2):    Salto de línea \n</vt:lpstr>
      <vt:lpstr>Explicaciones a la nueva parte del código (3): uso de formato en printf: formato para enteros %d </vt:lpstr>
      <vt:lpstr>Explicaciones a la nueva parte del código (4):  formato para flotantes %f </vt:lpstr>
      <vt:lpstr>Explicaciones a la nueva parte del código (5):  formato ‘inteligente’ para flotantes o dobles %g </vt:lpstr>
      <vt:lpstr>Explicaciones a la nueva parte del código (6):  formato para dobles %lf </vt:lpstr>
      <vt:lpstr>Explicaciones a la nueva parte del código (7): nuevamente  %g </vt:lpstr>
      <vt:lpstr>Explicaciones a la nueva parte del código (8): imprimir varias cosas por un solo llamado  de printf </vt:lpstr>
      <vt:lpstr>Ejercicio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111</cp:revision>
  <dcterms:created xsi:type="dcterms:W3CDTF">2020-04-14T22:16:00Z</dcterms:created>
  <dcterms:modified xsi:type="dcterms:W3CDTF">2021-11-11T00:54:52Z</dcterms:modified>
</cp:coreProperties>
</file>