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71" r:id="rId4"/>
    <p:sldId id="277" r:id="rId5"/>
    <p:sldId id="279" r:id="rId6"/>
    <p:sldId id="278" r:id="rId7"/>
    <p:sldId id="280" r:id="rId8"/>
    <p:sldId id="281" r:id="rId9"/>
    <p:sldId id="282" r:id="rId10"/>
    <p:sldId id="283" r:id="rId11"/>
    <p:sldId id="284" r:id="rId12"/>
    <p:sldId id="273" r:id="rId13"/>
    <p:sldId id="285" r:id="rId1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255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326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05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514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552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56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83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50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578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80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810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2DC9A-0721-4C5B-8B71-2131B8C44C3C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624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611170"/>
            <a:ext cx="11263085" cy="2455405"/>
          </a:xfrm>
        </p:spPr>
        <p:txBody>
          <a:bodyPr>
            <a:normAutofit fontScale="90000"/>
          </a:bodyPr>
          <a:lstStyle/>
          <a:p>
            <a:r>
              <a:rPr lang="es-MX" sz="3600" b="1" dirty="0"/>
              <a:t>Trimestre:</a:t>
            </a:r>
            <a:r>
              <a:rPr lang="es-MX" sz="3600" dirty="0"/>
              <a:t> 21-O</a:t>
            </a:r>
            <a:br>
              <a:rPr lang="es-MX" sz="3600" dirty="0"/>
            </a:br>
            <a:r>
              <a:rPr lang="es-MX" sz="3600" b="1" dirty="0" err="1"/>
              <a:t>uea</a:t>
            </a:r>
            <a:r>
              <a:rPr lang="es-MX" sz="3600" b="1" dirty="0"/>
              <a:t>:</a:t>
            </a:r>
            <a:r>
              <a:rPr lang="es-MX" sz="3600" dirty="0"/>
              <a:t> Programación Estructurada (1151038)</a:t>
            </a:r>
            <a:br>
              <a:rPr lang="es-MX" sz="3600" dirty="0"/>
            </a:br>
            <a:r>
              <a:rPr lang="es-MX" sz="3600" dirty="0"/>
              <a:t>  </a:t>
            </a:r>
            <a:r>
              <a:rPr lang="es-MX" sz="3600" b="1" dirty="0"/>
              <a:t>Grupo</a:t>
            </a:r>
            <a:r>
              <a:rPr lang="es-MX" sz="3600" dirty="0"/>
              <a:t> CTG09; </a:t>
            </a:r>
            <a:r>
              <a:rPr lang="es-MX" sz="3600" b="1" dirty="0"/>
              <a:t>Horario:</a:t>
            </a:r>
            <a:r>
              <a:rPr lang="es-MX" sz="3600" dirty="0"/>
              <a:t> Lu-Mie-Vie, 14:30—16:00</a:t>
            </a:r>
            <a:br>
              <a:rPr lang="es-MX" sz="3600" dirty="0"/>
            </a:br>
            <a:r>
              <a:rPr lang="es-MX" sz="3600" dirty="0" smtClean="0">
                <a:latin typeface="Bradley Hand ITC" panose="03070402050302030203" pitchFamily="66" charset="0"/>
              </a:rPr>
              <a:t>RESUMENES </a:t>
            </a:r>
            <a:r>
              <a:rPr lang="es-MX" sz="3600" dirty="0" smtClean="0">
                <a:latin typeface="Bradley Hand ITC" panose="03070402050302030203" pitchFamily="66" charset="0"/>
              </a:rPr>
              <a:t>DEL CURSO</a:t>
            </a:r>
            <a:br>
              <a:rPr lang="es-MX" sz="3600" dirty="0" smtClean="0">
                <a:latin typeface="Bradley Hand ITC" panose="03070402050302030203" pitchFamily="66" charset="0"/>
              </a:rPr>
            </a:br>
            <a:r>
              <a:rPr lang="es-MX" sz="3600" dirty="0" smtClean="0"/>
              <a:t>Sección: 05 Imprimir a ventana de consola mediante </a:t>
            </a:r>
            <a:r>
              <a:rPr lang="es-MX" sz="3600" u="sng" dirty="0" err="1" smtClean="0"/>
              <a:t>printf</a:t>
            </a:r>
            <a:r>
              <a:rPr lang="es-MX" sz="3600" dirty="0" smtClean="0"/>
              <a:t>() 05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04341" y="2915943"/>
            <a:ext cx="10553075" cy="3381828"/>
          </a:xfrm>
        </p:spPr>
        <p:txBody>
          <a:bodyPr>
            <a:normAutofit fontScale="85000" lnSpcReduction="20000"/>
          </a:bodyPr>
          <a:lstStyle/>
          <a:p>
            <a:endParaRPr lang="en-US" sz="3200" dirty="0" smtClean="0"/>
          </a:p>
          <a:p>
            <a:r>
              <a:rPr lang="es-419" sz="3200" dirty="0" smtClean="0"/>
              <a:t>Resumen de la presentación: </a:t>
            </a:r>
          </a:p>
          <a:p>
            <a:endParaRPr lang="es-419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419" sz="2800" dirty="0" smtClean="0"/>
              <a:t>¿Para que sirve función </a:t>
            </a:r>
            <a:r>
              <a:rPr lang="es-419" sz="2800" i="1" dirty="0" err="1" smtClean="0"/>
              <a:t>printf</a:t>
            </a:r>
            <a:r>
              <a:rPr lang="es-419" sz="2800" i="1" dirty="0" smtClean="0"/>
              <a:t>()</a:t>
            </a:r>
            <a:r>
              <a:rPr lang="es-419" sz="2800" dirty="0" smtClean="0"/>
              <a:t>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419" sz="2800" dirty="0" smtClean="0"/>
              <a:t>Aprendemos estructura de parámetros de </a:t>
            </a:r>
            <a:r>
              <a:rPr lang="es-419" sz="2800" dirty="0" err="1" smtClean="0"/>
              <a:t>printf</a:t>
            </a:r>
            <a:r>
              <a:rPr lang="es-419" sz="2800" dirty="0" smtClean="0"/>
              <a:t> en ejemplos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419" sz="2800" dirty="0" smtClean="0"/>
              <a:t>Símbolos de escape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419" sz="2800" dirty="0" smtClean="0"/>
              <a:t>Formatos</a:t>
            </a:r>
            <a:endParaRPr lang="es-419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419" sz="2800" dirty="0" smtClean="0"/>
              <a:t>Correspondencia entre los formatos y los parámetros a imprimir </a:t>
            </a:r>
          </a:p>
        </p:txBody>
      </p:sp>
    </p:spTree>
    <p:extLst>
      <p:ext uri="{BB962C8B-B14F-4D97-AF65-F5344CB8AC3E}">
        <p14:creationId xmlns:p14="http://schemas.microsoft.com/office/powerpoint/2010/main" val="11686763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3665"/>
            <a:ext cx="10515600" cy="960755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/>
              <a:t>Explicaciones a la nueva parte del código (7):</a:t>
            </a:r>
            <a:br>
              <a:rPr lang="es-MX" dirty="0" smtClean="0"/>
            </a:br>
            <a:r>
              <a:rPr lang="es-MX" dirty="0" smtClean="0"/>
              <a:t>nuevamente  %g 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256928"/>
            <a:ext cx="10515600" cy="5473656"/>
          </a:xfrm>
        </p:spPr>
        <p:txBody>
          <a:bodyPr>
            <a:normAutofit/>
          </a:bodyPr>
          <a:lstStyle/>
          <a:p>
            <a:r>
              <a:rPr lang="es-419" dirty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6-o </a:t>
            </a:r>
            <a:r>
              <a:rPr lang="es-419" dirty="0">
                <a:latin typeface="Arial" panose="020B0604020202020204" pitchFamily="34" charset="0"/>
                <a:cs typeface="Arial" panose="020B0604020202020204" pitchFamily="34" charset="0"/>
              </a:rPr>
              <a:t>llamado 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419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printf</a:t>
            </a:r>
            <a:r>
              <a:rPr lang="es-419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en el código:</a:t>
            </a:r>
          </a:p>
          <a:p>
            <a:pPr marL="0" indent="0">
              <a:buNone/>
            </a:pPr>
            <a:r>
              <a:rPr lang="es-MX" dirty="0" smtClean="0"/>
              <a:t>                                             </a:t>
            </a:r>
            <a:r>
              <a:rPr lang="es-MX" dirty="0"/>
              <a:t>  </a:t>
            </a:r>
            <a:r>
              <a:rPr lang="es-MX" dirty="0" err="1"/>
              <a:t>printf</a:t>
            </a:r>
            <a:r>
              <a:rPr lang="es-MX" dirty="0"/>
              <a:t>("g = </a:t>
            </a:r>
            <a:r>
              <a:rPr lang="es-MX" dirty="0" smtClean="0"/>
              <a:t>%g </a:t>
            </a:r>
            <a:r>
              <a:rPr lang="es-MX" dirty="0"/>
              <a:t>\</a:t>
            </a:r>
            <a:r>
              <a:rPr lang="es-MX" dirty="0" err="1"/>
              <a:t>n",g</a:t>
            </a:r>
            <a:r>
              <a:rPr lang="es-MX" dirty="0"/>
              <a:t>);</a:t>
            </a:r>
            <a:endParaRPr lang="es-ES" dirty="0"/>
          </a:p>
          <a:p>
            <a:pPr marL="0" indent="0">
              <a:buNone/>
            </a:pP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Igual, como arriba contrastamos dos maneras de imprimir variable x, ahora lo hacemos respecto variable g.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s-MX" dirty="0"/>
              <a:t>	</a:t>
            </a:r>
            <a:r>
              <a:rPr lang="es-MX" dirty="0" smtClean="0"/>
              <a:t>Nota: tomen en cuenta que </a:t>
            </a:r>
            <a:r>
              <a:rPr lang="es-MX" u="sng" dirty="0" smtClean="0"/>
              <a:t>en el texto de la instrucción letra g aparece tres veces en tres diferentes sentidos</a:t>
            </a:r>
            <a:r>
              <a:rPr lang="es-MX" dirty="0" smtClean="0"/>
              <a:t>: como símbolo a imprimir literalmente,  como identificador de un formato, como identificador de una variable. Es importante aprender a reconocer significado de cada apariencia por el contexto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s-MX" dirty="0"/>
              <a:t>	Prueba: Corren el código e identifiquen en la salida el resultado de esta instrucción</a:t>
            </a:r>
          </a:p>
          <a:p>
            <a:pPr>
              <a:buFont typeface="Courier New" panose="02070309020205020404" pitchFamily="49" charset="0"/>
              <a:buChar char="o"/>
            </a:pPr>
            <a:endParaRPr lang="es-MX" dirty="0" smtClean="0"/>
          </a:p>
          <a:p>
            <a:pPr>
              <a:buFont typeface="Courier New" panose="02070309020205020404" pitchFamily="49" charset="0"/>
              <a:buChar char="o"/>
            </a:pPr>
            <a:endParaRPr lang="es-MX" dirty="0" smtClean="0"/>
          </a:p>
          <a:p>
            <a:pPr lvl="1">
              <a:buFont typeface="Courier New" panose="02070309020205020404" pitchFamily="49" charset="0"/>
              <a:buChar char="o"/>
            </a:pPr>
            <a:endParaRPr lang="es-MX" dirty="0" smtClean="0"/>
          </a:p>
          <a:p>
            <a:pPr marL="457200" lvl="1" indent="0">
              <a:buNone/>
            </a:pPr>
            <a:endParaRPr lang="es-419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40725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3665"/>
            <a:ext cx="10515600" cy="1400342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/>
              <a:t>Explicaciones a la nueva parte del código (8):</a:t>
            </a:r>
            <a:br>
              <a:rPr lang="es-MX" dirty="0" smtClean="0"/>
            </a:br>
            <a:r>
              <a:rPr lang="es-MX" dirty="0" smtClean="0"/>
              <a:t>imprimir varias cosas por un solo llamado  de </a:t>
            </a:r>
            <a:r>
              <a:rPr lang="es-MX" dirty="0" err="1" smtClean="0"/>
              <a:t>printf</a:t>
            </a:r>
            <a:r>
              <a:rPr lang="es-MX" dirty="0" smtClean="0"/>
              <a:t> 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256928"/>
            <a:ext cx="10515600" cy="547365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419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El 7-o </a:t>
            </a:r>
            <a:r>
              <a:rPr lang="es-419" dirty="0">
                <a:latin typeface="Arial" panose="020B0604020202020204" pitchFamily="34" charset="0"/>
                <a:cs typeface="Arial" panose="020B0604020202020204" pitchFamily="34" charset="0"/>
              </a:rPr>
              <a:t>llamado 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419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printf</a:t>
            </a:r>
            <a:r>
              <a:rPr lang="es-419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en el código:</a:t>
            </a:r>
          </a:p>
          <a:p>
            <a:pPr marL="0" indent="0">
              <a:buNone/>
            </a:pPr>
            <a:r>
              <a:rPr lang="es-MX" dirty="0" smtClean="0"/>
              <a:t>                                </a:t>
            </a:r>
            <a:r>
              <a:rPr lang="es-MX" dirty="0" err="1"/>
              <a:t>printf</a:t>
            </a:r>
            <a:r>
              <a:rPr lang="es-MX" dirty="0"/>
              <a:t>("g = %g x = %g k = %d\</a:t>
            </a:r>
            <a:r>
              <a:rPr lang="es-MX" dirty="0" err="1"/>
              <a:t>n",g</a:t>
            </a:r>
            <a:r>
              <a:rPr lang="es-MX" dirty="0"/>
              <a:t>, x, k);</a:t>
            </a:r>
            <a:endParaRPr lang="es-ES" dirty="0"/>
          </a:p>
          <a:p>
            <a:pPr marL="0" indent="0">
              <a:buNone/>
            </a:pP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imprime tres cosas diferentes que se enlistan después de las comillas de clausura; esas coas son g, x, k.</a:t>
            </a:r>
          </a:p>
          <a:p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Los formatos que aparecen en el texto entrecomillado tienen correspondencia natural a estas tres cosas. Es decir</a:t>
            </a:r>
          </a:p>
          <a:p>
            <a:pPr lvl="1"/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El primer formato, %g, corresponde a la variable g de la lista;</a:t>
            </a:r>
          </a:p>
          <a:p>
            <a:pPr lvl="1"/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El segundo formato, también %g, corresponde a la variable x;</a:t>
            </a:r>
          </a:p>
          <a:p>
            <a:pPr lvl="1"/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El tercer formato, %d, corresponde a la variable k; </a:t>
            </a:r>
            <a:endParaRPr lang="es-419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419" u="sng" dirty="0" smtClean="0">
                <a:latin typeface="Arial" panose="020B0604020202020204" pitchFamily="34" charset="0"/>
                <a:cs typeface="Arial" panose="020B0604020202020204" pitchFamily="34" charset="0"/>
              </a:rPr>
              <a:t>Nota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: en la lista de objetos a imprimir pueden aparecer no solamente variable, sino algunas expresiones </a:t>
            </a:r>
            <a:r>
              <a:rPr lang="es-419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aritmeticas</a:t>
            </a:r>
            <a:endParaRPr lang="es-419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48224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46758"/>
            <a:ext cx="10515600" cy="1325563"/>
          </a:xfrm>
        </p:spPr>
        <p:txBody>
          <a:bodyPr/>
          <a:lstStyle/>
          <a:p>
            <a:pPr algn="ctr"/>
            <a:r>
              <a:rPr lang="es-419" dirty="0" smtClean="0"/>
              <a:t>Ejercicio de control</a:t>
            </a:r>
            <a:endParaRPr lang="es-419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351128"/>
            <a:ext cx="10515600" cy="5404513"/>
          </a:xfrm>
        </p:spPr>
        <p:txBody>
          <a:bodyPr>
            <a:normAutofit/>
          </a:bodyPr>
          <a:lstStyle/>
          <a:p>
            <a:r>
              <a:rPr lang="es-419" dirty="0" smtClean="0"/>
              <a:t>Modifiquen el código analizado de diferentes maneras:</a:t>
            </a:r>
          </a:p>
          <a:p>
            <a:pPr lvl="1"/>
            <a:r>
              <a:rPr lang="es-419" dirty="0" smtClean="0"/>
              <a:t>Modificando los textos a imprimir</a:t>
            </a:r>
          </a:p>
          <a:p>
            <a:pPr lvl="1"/>
            <a:r>
              <a:rPr lang="es-419" dirty="0" smtClean="0"/>
              <a:t>Introduciendo otras variables y inicializándolas </a:t>
            </a:r>
          </a:p>
          <a:p>
            <a:pPr lvl="1"/>
            <a:r>
              <a:rPr lang="es-419" dirty="0" smtClean="0"/>
              <a:t>Imprimiendo valores de variables, inclusive varias cosas mediante mismo llamado de </a:t>
            </a:r>
            <a:r>
              <a:rPr lang="es-419" dirty="0" err="1" smtClean="0"/>
              <a:t>printf</a:t>
            </a:r>
            <a:endParaRPr lang="es-419" dirty="0" smtClean="0"/>
          </a:p>
          <a:p>
            <a:pPr lvl="1"/>
            <a:r>
              <a:rPr lang="es-419" dirty="0" smtClean="0"/>
              <a:t>Pasando a la lista de impresión unas expresiones aritméticas en lugar de variables</a:t>
            </a:r>
          </a:p>
          <a:p>
            <a:r>
              <a:rPr lang="es-419" dirty="0" smtClean="0"/>
              <a:t>Hagan ejecuciones de los códigos modificados y analicen correspondencia entre cada código y la salida en ventana de consola</a:t>
            </a:r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27438470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DF0B268-04AB-45B7-9E3B-07DA0F745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Video de ayuda de </a:t>
            </a:r>
            <a:r>
              <a:rPr lang="es-MX" dirty="0" smtClean="0"/>
              <a:t>YouTube:</a:t>
            </a:r>
            <a:endParaRPr lang="es-MX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idx="1"/>
          </p:nvPr>
        </p:nvSpPr>
        <p:spPr bwMode="auto">
          <a:xfrm>
            <a:off x="838200" y="3678128"/>
            <a:ext cx="10515600" cy="64633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s-ES" altLang="es-ES" sz="3600" dirty="0">
                <a:solidFill>
                  <a:srgbClr val="1155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https://youtu.be/1kq6cyw5sIU</a:t>
            </a: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562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46759"/>
            <a:ext cx="10515600" cy="917544"/>
          </a:xfrm>
        </p:spPr>
        <p:txBody>
          <a:bodyPr/>
          <a:lstStyle/>
          <a:p>
            <a:pPr algn="ctr"/>
            <a:r>
              <a:rPr lang="es-419" dirty="0" smtClean="0"/>
              <a:t>¿Para </a:t>
            </a:r>
            <a:r>
              <a:rPr lang="es-419" dirty="0"/>
              <a:t>que sirve función </a:t>
            </a:r>
            <a:r>
              <a:rPr lang="es-419" dirty="0" err="1" smtClean="0"/>
              <a:t>printf</a:t>
            </a:r>
            <a:r>
              <a:rPr lang="es-419" dirty="0" smtClean="0"/>
              <a:t>?</a:t>
            </a:r>
            <a:endParaRPr lang="es-419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064302"/>
            <a:ext cx="10515600" cy="5691339"/>
          </a:xfrm>
        </p:spPr>
        <p:txBody>
          <a:bodyPr>
            <a:normAutofit fontScale="47500" lnSpcReduction="20000"/>
          </a:bodyPr>
          <a:lstStyle/>
          <a:p>
            <a:r>
              <a:rPr lang="es-419" sz="4900" dirty="0" smtClean="0">
                <a:latin typeface="Arial" panose="020B0604020202020204" pitchFamily="34" charset="0"/>
                <a:cs typeface="Arial" panose="020B0604020202020204" pitchFamily="34" charset="0"/>
              </a:rPr>
              <a:t>En el archivo 04…04.pptx </a:t>
            </a:r>
            <a:r>
              <a:rPr lang="es-419" sz="4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analizabamos</a:t>
            </a:r>
            <a:r>
              <a:rPr lang="es-419" sz="4900" dirty="0" smtClean="0">
                <a:latin typeface="Arial" panose="020B0604020202020204" pitchFamily="34" charset="0"/>
                <a:cs typeface="Arial" panose="020B0604020202020204" pitchFamily="34" charset="0"/>
              </a:rPr>
              <a:t> el programa : </a:t>
            </a:r>
          </a:p>
          <a:p>
            <a:endParaRPr lang="es-419" dirty="0" smtClean="0"/>
          </a:p>
          <a:p>
            <a:pPr marL="457200" lvl="1" indent="0">
              <a:buNone/>
            </a:pPr>
            <a:r>
              <a:rPr lang="es-419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es-419" sz="4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include</a:t>
            </a:r>
            <a:r>
              <a:rPr lang="es-419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s-419" sz="4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stdio.h</a:t>
            </a:r>
            <a:r>
              <a:rPr lang="es-419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" </a:t>
            </a:r>
          </a:p>
          <a:p>
            <a:pPr marL="457200" lvl="1" indent="0">
              <a:buNone/>
            </a:pPr>
            <a:r>
              <a:rPr lang="es-419" sz="4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s-419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419" sz="4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main</a:t>
            </a:r>
            <a:r>
              <a:rPr lang="es-419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()</a:t>
            </a:r>
          </a:p>
          <a:p>
            <a:pPr marL="457200" lvl="1" indent="0">
              <a:buNone/>
            </a:pPr>
            <a:r>
              <a:rPr lang="es-419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{</a:t>
            </a:r>
          </a:p>
          <a:p>
            <a:pPr marL="457200" lvl="1" indent="0">
              <a:buNone/>
            </a:pPr>
            <a:r>
              <a:rPr lang="es-419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s-419" sz="4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float</a:t>
            </a:r>
            <a:r>
              <a:rPr lang="es-419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 x; </a:t>
            </a:r>
            <a:r>
              <a:rPr lang="es-419" sz="4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double</a:t>
            </a:r>
            <a:r>
              <a:rPr lang="es-419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 g; </a:t>
            </a:r>
          </a:p>
          <a:p>
            <a:pPr marL="457200" lvl="1" indent="0">
              <a:buNone/>
            </a:pPr>
            <a:r>
              <a:rPr lang="es-419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s-419" sz="4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s-419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 k; </a:t>
            </a:r>
          </a:p>
          <a:p>
            <a:pPr marL="457200" lvl="1" indent="0">
              <a:buNone/>
            </a:pPr>
            <a:r>
              <a:rPr lang="es-419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     x=1.f; </a:t>
            </a:r>
          </a:p>
          <a:p>
            <a:pPr marL="457200" lvl="1" indent="0">
              <a:buNone/>
            </a:pPr>
            <a:r>
              <a:rPr lang="es-419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     g=2.3; </a:t>
            </a:r>
          </a:p>
          <a:p>
            <a:pPr marL="457200" lvl="1" indent="0">
              <a:buNone/>
            </a:pPr>
            <a:r>
              <a:rPr lang="es-419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     k=5; </a:t>
            </a:r>
          </a:p>
          <a:p>
            <a:pPr marL="457200" lvl="1" indent="0">
              <a:buNone/>
            </a:pPr>
            <a:r>
              <a:rPr lang="es-419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s-419" sz="4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printf</a:t>
            </a:r>
            <a:r>
              <a:rPr lang="es-419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("Hola, alumnos virtuales del trimestre 20-I !!!");	</a:t>
            </a:r>
          </a:p>
          <a:p>
            <a:pPr marL="457200" lvl="1" indent="0">
              <a:buNone/>
            </a:pPr>
            <a:r>
              <a:rPr lang="es-419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s-419" sz="4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return</a:t>
            </a:r>
            <a:r>
              <a:rPr lang="es-419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 0;</a:t>
            </a:r>
          </a:p>
          <a:p>
            <a:pPr marL="457200" lvl="1" indent="0">
              <a:buNone/>
            </a:pPr>
            <a:r>
              <a:rPr lang="es-419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  <a:p>
            <a:pPr marL="457200" lvl="1" indent="0">
              <a:buNone/>
            </a:pPr>
            <a:endParaRPr lang="es-419" sz="4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419" sz="4900" dirty="0" smtClean="0">
                <a:latin typeface="Arial" panose="020B0604020202020204" pitchFamily="34" charset="0"/>
                <a:cs typeface="Arial" panose="020B0604020202020204" pitchFamily="34" charset="0"/>
              </a:rPr>
              <a:t>que introduce variables </a:t>
            </a:r>
            <a:r>
              <a:rPr lang="es-419" sz="4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x,g,k</a:t>
            </a:r>
            <a:r>
              <a:rPr lang="es-419" sz="4900" dirty="0" smtClean="0">
                <a:latin typeface="Arial" panose="020B0604020202020204" pitchFamily="34" charset="0"/>
                <a:cs typeface="Arial" panose="020B0604020202020204" pitchFamily="34" charset="0"/>
              </a:rPr>
              <a:t> pero sus valores no se dirigen a ventana de consola. </a:t>
            </a:r>
          </a:p>
          <a:p>
            <a:pPr marL="0" indent="0">
              <a:buNone/>
            </a:pPr>
            <a:r>
              <a:rPr lang="es-419" sz="4900" dirty="0" smtClean="0">
                <a:latin typeface="Arial" panose="020B0604020202020204" pitchFamily="34" charset="0"/>
                <a:cs typeface="Arial" panose="020B0604020202020204" pitchFamily="34" charset="0"/>
              </a:rPr>
              <a:t>La función </a:t>
            </a:r>
            <a:r>
              <a:rPr lang="es-419" sz="6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printf</a:t>
            </a:r>
            <a:r>
              <a:rPr lang="es-419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() </a:t>
            </a:r>
            <a:r>
              <a:rPr lang="es-419" sz="4900" dirty="0" smtClean="0">
                <a:latin typeface="Arial" panose="020B0604020202020204" pitchFamily="34" charset="0"/>
                <a:cs typeface="Arial" panose="020B0604020202020204" pitchFamily="34" charset="0"/>
              </a:rPr>
              <a:t>(“impresión con formato”) permite llenar este vacío.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411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u="sng" dirty="0" smtClean="0"/>
              <a:t>Incluyamos en código anterior más instrucciones: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3583" y="1900576"/>
            <a:ext cx="4543269" cy="4351338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/>
              <a:t>#</a:t>
            </a:r>
            <a:r>
              <a:rPr lang="es-ES" dirty="0" err="1"/>
              <a:t>include</a:t>
            </a:r>
            <a:r>
              <a:rPr lang="es-ES" dirty="0"/>
              <a:t> </a:t>
            </a:r>
            <a:r>
              <a:rPr lang="es-ES" dirty="0" smtClean="0"/>
              <a:t>&lt;</a:t>
            </a:r>
            <a:r>
              <a:rPr lang="es-ES" dirty="0" err="1" smtClean="0"/>
              <a:t>stdio.h</a:t>
            </a:r>
            <a:r>
              <a:rPr lang="es-ES" smtClean="0"/>
              <a:t>&gt; </a:t>
            </a:r>
            <a:endParaRPr lang="es-ES" dirty="0"/>
          </a:p>
          <a:p>
            <a:pPr marL="0" indent="0">
              <a:buNone/>
            </a:pPr>
            <a:r>
              <a:rPr lang="es-ES" dirty="0"/>
              <a:t> </a:t>
            </a:r>
            <a:r>
              <a:rPr lang="es-ES" dirty="0" smtClean="0"/>
              <a:t>   </a:t>
            </a:r>
            <a:r>
              <a:rPr lang="es-ES" dirty="0" err="1" smtClean="0"/>
              <a:t>int</a:t>
            </a:r>
            <a:r>
              <a:rPr lang="es-ES" dirty="0" smtClean="0"/>
              <a:t> </a:t>
            </a:r>
            <a:r>
              <a:rPr lang="es-ES" dirty="0" err="1"/>
              <a:t>main</a:t>
            </a:r>
            <a:r>
              <a:rPr lang="es-ES" dirty="0" smtClean="0"/>
              <a:t>(){</a:t>
            </a:r>
            <a:endParaRPr lang="es-ES" dirty="0"/>
          </a:p>
          <a:p>
            <a:pPr marL="0" indent="0">
              <a:buNone/>
            </a:pPr>
            <a:r>
              <a:rPr lang="es-ES" dirty="0"/>
              <a:t>     </a:t>
            </a:r>
            <a:r>
              <a:rPr lang="es-ES" dirty="0" err="1"/>
              <a:t>float</a:t>
            </a:r>
            <a:r>
              <a:rPr lang="es-ES" dirty="0"/>
              <a:t> x; </a:t>
            </a:r>
            <a:endParaRPr lang="es-ES" dirty="0" smtClean="0"/>
          </a:p>
          <a:p>
            <a:pPr marL="0" indent="0">
              <a:buNone/>
            </a:pPr>
            <a:r>
              <a:rPr lang="es-ES" dirty="0"/>
              <a:t> </a:t>
            </a:r>
            <a:r>
              <a:rPr lang="es-ES" dirty="0" smtClean="0"/>
              <a:t>    </a:t>
            </a:r>
            <a:r>
              <a:rPr lang="es-ES" dirty="0" err="1" smtClean="0"/>
              <a:t>double</a:t>
            </a:r>
            <a:r>
              <a:rPr lang="es-ES" dirty="0" smtClean="0"/>
              <a:t> </a:t>
            </a:r>
            <a:r>
              <a:rPr lang="es-ES" dirty="0"/>
              <a:t>g; </a:t>
            </a:r>
            <a:endParaRPr lang="es-ES" dirty="0" smtClean="0"/>
          </a:p>
          <a:p>
            <a:pPr marL="0" indent="0">
              <a:buNone/>
            </a:pPr>
            <a:r>
              <a:rPr lang="es-ES" dirty="0"/>
              <a:t> </a:t>
            </a:r>
            <a:r>
              <a:rPr lang="es-ES" dirty="0" smtClean="0"/>
              <a:t>    </a:t>
            </a:r>
            <a:r>
              <a:rPr lang="es-ES" dirty="0" err="1" smtClean="0"/>
              <a:t>int</a:t>
            </a:r>
            <a:r>
              <a:rPr lang="es-ES" dirty="0" smtClean="0"/>
              <a:t> </a:t>
            </a:r>
            <a:r>
              <a:rPr lang="es-ES" dirty="0"/>
              <a:t>k;  </a:t>
            </a:r>
          </a:p>
          <a:p>
            <a:pPr marL="0" indent="0">
              <a:buNone/>
            </a:pPr>
            <a:r>
              <a:rPr lang="es-ES" dirty="0"/>
              <a:t> </a:t>
            </a:r>
            <a:r>
              <a:rPr lang="es-ES" dirty="0" smtClean="0"/>
              <a:t>    x=1.f</a:t>
            </a:r>
            <a:r>
              <a:rPr lang="es-ES" dirty="0"/>
              <a:t>; </a:t>
            </a:r>
          </a:p>
          <a:p>
            <a:pPr marL="0" indent="0">
              <a:buNone/>
            </a:pPr>
            <a:r>
              <a:rPr lang="es-ES" dirty="0" smtClean="0"/>
              <a:t>    g=2.3</a:t>
            </a:r>
            <a:r>
              <a:rPr lang="es-ES" dirty="0"/>
              <a:t>;</a:t>
            </a:r>
          </a:p>
          <a:p>
            <a:pPr marL="0" indent="0">
              <a:buNone/>
            </a:pPr>
            <a:r>
              <a:rPr lang="es-ES" dirty="0"/>
              <a:t>     k=5</a:t>
            </a:r>
            <a:r>
              <a:rPr lang="es-ES" dirty="0" smtClean="0"/>
              <a:t>;    //continuación -&gt;</a:t>
            </a:r>
            <a:endParaRPr lang="es-ES" dirty="0"/>
          </a:p>
          <a:p>
            <a:endParaRPr lang="es-419" dirty="0" smtClean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6565692" y="1900576"/>
            <a:ext cx="5531367" cy="435133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dirty="0" smtClean="0"/>
              <a:t>// &lt;- inicio del código</a:t>
            </a:r>
          </a:p>
          <a:p>
            <a:pPr marL="0" indent="0">
              <a:buNone/>
            </a:pPr>
            <a:r>
              <a:rPr lang="es-MX" dirty="0" smtClean="0"/>
              <a:t>       </a:t>
            </a:r>
          </a:p>
          <a:p>
            <a:pPr marL="0" indent="0">
              <a:buNone/>
            </a:pPr>
            <a:r>
              <a:rPr lang="es-MX" dirty="0" smtClean="0"/>
              <a:t>      </a:t>
            </a:r>
            <a:r>
              <a:rPr lang="es-MX" dirty="0" err="1" smtClean="0"/>
              <a:t>printf</a:t>
            </a:r>
            <a:r>
              <a:rPr lang="es-MX" dirty="0"/>
              <a:t>("</a:t>
            </a:r>
            <a:r>
              <a:rPr lang="es-MX" dirty="0" err="1"/>
              <a:t>bla</a:t>
            </a:r>
            <a:r>
              <a:rPr lang="es-MX" dirty="0"/>
              <a:t> </a:t>
            </a:r>
            <a:r>
              <a:rPr lang="es-MX" dirty="0" err="1"/>
              <a:t>bla</a:t>
            </a:r>
            <a:r>
              <a:rPr lang="es-MX" dirty="0"/>
              <a:t> </a:t>
            </a:r>
            <a:r>
              <a:rPr lang="es-MX" dirty="0" err="1"/>
              <a:t>bla</a:t>
            </a:r>
            <a:r>
              <a:rPr lang="es-MX" dirty="0"/>
              <a:t> \n");</a:t>
            </a:r>
            <a:endParaRPr lang="es-ES" dirty="0"/>
          </a:p>
          <a:p>
            <a:pPr marL="0" indent="0">
              <a:buNone/>
            </a:pPr>
            <a:r>
              <a:rPr lang="es-MX" dirty="0" smtClean="0"/>
              <a:t>      </a:t>
            </a:r>
            <a:r>
              <a:rPr lang="es-MX" dirty="0" err="1" smtClean="0"/>
              <a:t>printf</a:t>
            </a:r>
            <a:r>
              <a:rPr lang="es-MX" dirty="0"/>
              <a:t>("k = %d \</a:t>
            </a:r>
            <a:r>
              <a:rPr lang="es-MX" dirty="0" err="1"/>
              <a:t>n",k</a:t>
            </a:r>
            <a:r>
              <a:rPr lang="es-MX" dirty="0"/>
              <a:t>);</a:t>
            </a:r>
            <a:endParaRPr lang="es-ES" dirty="0"/>
          </a:p>
          <a:p>
            <a:pPr marL="0" indent="0">
              <a:buNone/>
            </a:pPr>
            <a:r>
              <a:rPr lang="es-MX" dirty="0" smtClean="0"/>
              <a:t>      </a:t>
            </a:r>
            <a:r>
              <a:rPr lang="es-MX" dirty="0" err="1" smtClean="0"/>
              <a:t>printf</a:t>
            </a:r>
            <a:r>
              <a:rPr lang="es-MX" dirty="0"/>
              <a:t>("x = %f \</a:t>
            </a:r>
            <a:r>
              <a:rPr lang="es-MX" dirty="0" err="1"/>
              <a:t>n",x</a:t>
            </a:r>
            <a:r>
              <a:rPr lang="es-MX" dirty="0"/>
              <a:t>);</a:t>
            </a:r>
            <a:endParaRPr lang="es-ES" dirty="0"/>
          </a:p>
          <a:p>
            <a:pPr marL="0" indent="0">
              <a:buNone/>
            </a:pPr>
            <a:r>
              <a:rPr lang="es-MX" dirty="0" smtClean="0"/>
              <a:t>      </a:t>
            </a:r>
            <a:r>
              <a:rPr lang="es-MX" dirty="0" err="1" smtClean="0"/>
              <a:t>printf</a:t>
            </a:r>
            <a:r>
              <a:rPr lang="es-MX" dirty="0"/>
              <a:t>("x = %g \</a:t>
            </a:r>
            <a:r>
              <a:rPr lang="es-MX" dirty="0" err="1"/>
              <a:t>n",x</a:t>
            </a:r>
            <a:r>
              <a:rPr lang="es-MX" dirty="0"/>
              <a:t>);</a:t>
            </a:r>
            <a:endParaRPr lang="es-ES" dirty="0"/>
          </a:p>
          <a:p>
            <a:pPr marL="0" indent="0">
              <a:buNone/>
            </a:pPr>
            <a:r>
              <a:rPr lang="es-MX" dirty="0" smtClean="0"/>
              <a:t>      </a:t>
            </a:r>
            <a:r>
              <a:rPr lang="es-MX" dirty="0" err="1" smtClean="0"/>
              <a:t>printf</a:t>
            </a:r>
            <a:r>
              <a:rPr lang="es-MX" dirty="0"/>
              <a:t>("g = %</a:t>
            </a:r>
            <a:r>
              <a:rPr lang="es-MX" dirty="0" err="1"/>
              <a:t>lf</a:t>
            </a:r>
            <a:r>
              <a:rPr lang="es-MX" dirty="0"/>
              <a:t> \</a:t>
            </a:r>
            <a:r>
              <a:rPr lang="es-MX" dirty="0" err="1"/>
              <a:t>n",g</a:t>
            </a:r>
            <a:r>
              <a:rPr lang="es-MX" dirty="0"/>
              <a:t>);</a:t>
            </a:r>
            <a:endParaRPr lang="es-ES" dirty="0"/>
          </a:p>
          <a:p>
            <a:pPr marL="0" indent="0">
              <a:buNone/>
            </a:pPr>
            <a:r>
              <a:rPr lang="es-MX" dirty="0"/>
              <a:t>     </a:t>
            </a:r>
            <a:r>
              <a:rPr lang="es-MX" dirty="0" smtClean="0"/>
              <a:t> </a:t>
            </a:r>
            <a:r>
              <a:rPr lang="es-MX" dirty="0" err="1" smtClean="0"/>
              <a:t>printf</a:t>
            </a:r>
            <a:r>
              <a:rPr lang="es-MX" dirty="0"/>
              <a:t>("g = %g \</a:t>
            </a:r>
            <a:r>
              <a:rPr lang="es-MX" dirty="0" err="1"/>
              <a:t>n",g</a:t>
            </a:r>
            <a:r>
              <a:rPr lang="es-MX" dirty="0"/>
              <a:t>);</a:t>
            </a:r>
            <a:endParaRPr lang="es-ES" dirty="0"/>
          </a:p>
          <a:p>
            <a:pPr marL="0" indent="0">
              <a:buNone/>
            </a:pPr>
            <a:r>
              <a:rPr lang="es-MX" dirty="0"/>
              <a:t>     </a:t>
            </a:r>
            <a:r>
              <a:rPr lang="es-MX" dirty="0" smtClean="0"/>
              <a:t> </a:t>
            </a:r>
            <a:r>
              <a:rPr lang="es-MX" dirty="0" err="1" smtClean="0"/>
              <a:t>printf</a:t>
            </a:r>
            <a:r>
              <a:rPr lang="es-MX" dirty="0"/>
              <a:t>("g = %g x = %g k = %d\</a:t>
            </a:r>
            <a:r>
              <a:rPr lang="es-MX" dirty="0" err="1"/>
              <a:t>n",g</a:t>
            </a:r>
            <a:r>
              <a:rPr lang="es-MX" dirty="0"/>
              <a:t>, x, k);</a:t>
            </a:r>
            <a:endParaRPr lang="es-ES" dirty="0"/>
          </a:p>
          <a:p>
            <a:pPr marL="0" indent="0">
              <a:buNone/>
            </a:pPr>
            <a:r>
              <a:rPr lang="es-MX" dirty="0" smtClean="0"/>
              <a:t>      </a:t>
            </a:r>
            <a:r>
              <a:rPr lang="es-MX" dirty="0" err="1" smtClean="0"/>
              <a:t>return</a:t>
            </a:r>
            <a:r>
              <a:rPr lang="es-MX" dirty="0" smtClean="0"/>
              <a:t> </a:t>
            </a:r>
            <a:r>
              <a:rPr lang="es-MX" dirty="0"/>
              <a:t>0</a:t>
            </a:r>
            <a:r>
              <a:rPr lang="es-MX" dirty="0" smtClean="0"/>
              <a:t>;</a:t>
            </a:r>
            <a:r>
              <a:rPr lang="es-MX" dirty="0"/>
              <a:t> </a:t>
            </a:r>
            <a:endParaRPr lang="es-ES" dirty="0"/>
          </a:p>
          <a:p>
            <a:pPr marL="0" indent="0">
              <a:buNone/>
            </a:pPr>
            <a:r>
              <a:rPr lang="es-MX" dirty="0"/>
              <a:t> }</a:t>
            </a:r>
            <a:endParaRPr lang="es-419" dirty="0" smtClean="0"/>
          </a:p>
        </p:txBody>
      </p:sp>
    </p:spTree>
    <p:extLst>
      <p:ext uri="{BB962C8B-B14F-4D97-AF65-F5344CB8AC3E}">
        <p14:creationId xmlns:p14="http://schemas.microsoft.com/office/powerpoint/2010/main" val="759151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3665"/>
            <a:ext cx="10515600" cy="960755"/>
          </a:xfrm>
        </p:spPr>
        <p:txBody>
          <a:bodyPr/>
          <a:lstStyle/>
          <a:p>
            <a:r>
              <a:rPr lang="es-MX" dirty="0" smtClean="0"/>
              <a:t>Explicaciones a la nueva parte del código (1)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074420"/>
            <a:ext cx="10515600" cy="5463540"/>
          </a:xfrm>
        </p:spPr>
        <p:txBody>
          <a:bodyPr>
            <a:normAutofit fontScale="77500" lnSpcReduction="20000"/>
          </a:bodyPr>
          <a:lstStyle/>
          <a:p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En la segunda mitad del código observamos varias llamados a la función </a:t>
            </a:r>
            <a:r>
              <a:rPr lang="es-419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printf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. Es importante comprender: (i) en que se difieren los códigos de estos llamados entre si,  (ii) y cual será la diferencia en los resultados </a:t>
            </a:r>
          </a:p>
          <a:p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En cada llamado de </a:t>
            </a:r>
            <a:r>
              <a:rPr lang="es-419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printf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(…), la función ‘dueña’ (</a:t>
            </a:r>
            <a:r>
              <a:rPr lang="es-419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main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 en este caso) de una </a:t>
            </a:r>
            <a:r>
              <a:rPr lang="es-419" dirty="0">
                <a:latin typeface="Arial" panose="020B0604020202020204" pitchFamily="34" charset="0"/>
                <a:cs typeface="Arial" panose="020B0604020202020204" pitchFamily="34" charset="0"/>
              </a:rPr>
              <a:t>manera 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especifica sustituye </a:t>
            </a:r>
            <a:r>
              <a:rPr lang="es-419" dirty="0">
                <a:latin typeface="Arial" panose="020B0604020202020204" pitchFamily="34" charset="0"/>
                <a:cs typeface="Arial" panose="020B0604020202020204" pitchFamily="34" charset="0"/>
              </a:rPr>
              <a:t>‘…’ con 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los </a:t>
            </a:r>
            <a:r>
              <a:rPr lang="es-419" i="1" dirty="0" smtClean="0">
                <a:latin typeface="Arial" panose="020B0604020202020204" pitchFamily="34" charset="0"/>
                <a:cs typeface="Arial" panose="020B0604020202020204" pitchFamily="34" charset="0"/>
              </a:rPr>
              <a:t>parámetros reales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 enviados a la función ‘esclava’ (</a:t>
            </a:r>
            <a:r>
              <a:rPr lang="es-419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printf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 en este caso). A continuación se analizan cada llamado.</a:t>
            </a:r>
          </a:p>
          <a:p>
            <a:endParaRPr lang="es-419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 El 1r llamado </a:t>
            </a:r>
            <a:endParaRPr lang="es-419" dirty="0" smtClean="0"/>
          </a:p>
          <a:p>
            <a:pPr marL="0" indent="0">
              <a:buNone/>
            </a:pPr>
            <a:r>
              <a:rPr lang="es-419" dirty="0" smtClean="0"/>
              <a:t>                                  </a:t>
            </a:r>
            <a:r>
              <a:rPr lang="es-419" dirty="0" err="1" smtClean="0"/>
              <a:t>printf</a:t>
            </a:r>
            <a:r>
              <a:rPr lang="es-419" dirty="0" smtClean="0"/>
              <a:t>("</a:t>
            </a:r>
            <a:r>
              <a:rPr lang="es-419" dirty="0" err="1" smtClean="0"/>
              <a:t>bla</a:t>
            </a:r>
            <a:r>
              <a:rPr lang="es-419" dirty="0" smtClean="0"/>
              <a:t> </a:t>
            </a:r>
            <a:r>
              <a:rPr lang="es-419" dirty="0" err="1" smtClean="0"/>
              <a:t>bla</a:t>
            </a:r>
            <a:r>
              <a:rPr lang="es-419" dirty="0" smtClean="0"/>
              <a:t> </a:t>
            </a:r>
            <a:r>
              <a:rPr lang="es-419" dirty="0" err="1" smtClean="0"/>
              <a:t>bla</a:t>
            </a:r>
            <a:r>
              <a:rPr lang="es-419" dirty="0" smtClean="0"/>
              <a:t> \n");</a:t>
            </a:r>
          </a:p>
          <a:p>
            <a:pPr marL="0" indent="0">
              <a:buNone/>
            </a:pPr>
            <a:endParaRPr lang="es-419" dirty="0" smtClean="0"/>
          </a:p>
          <a:p>
            <a:pPr marL="0" indent="0">
              <a:buNone/>
            </a:pP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   por su estructura es casi parecido a lo que vimos en </a:t>
            </a:r>
          </a:p>
          <a:p>
            <a:pPr marL="0" indent="0">
              <a:buNone/>
            </a:pPr>
            <a:r>
              <a:rPr lang="es-419" dirty="0" smtClean="0"/>
              <a:t>                    </a:t>
            </a:r>
            <a:r>
              <a:rPr lang="es-419" dirty="0" err="1" smtClean="0"/>
              <a:t>printf</a:t>
            </a:r>
            <a:r>
              <a:rPr lang="es-419" dirty="0" smtClean="0"/>
              <a:t>("Hola, alumnos virtuales del trimestre 20-I !!!");</a:t>
            </a:r>
          </a:p>
          <a:p>
            <a:pPr marL="0" indent="0">
              <a:buNone/>
            </a:pPr>
            <a:endParaRPr lang="es-419" dirty="0" smtClean="0"/>
          </a:p>
          <a:p>
            <a:pPr marL="0" indent="0">
              <a:buNone/>
            </a:pP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En ambos casos el </a:t>
            </a:r>
            <a:r>
              <a:rPr lang="es-419" i="1" dirty="0" smtClean="0">
                <a:latin typeface="Arial" panose="020B0604020202020204" pitchFamily="34" charset="0"/>
                <a:cs typeface="Arial" panose="020B0604020202020204" pitchFamily="34" charset="0"/>
              </a:rPr>
              <a:t>parámetro de la función </a:t>
            </a:r>
            <a:r>
              <a:rPr lang="es-419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printf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(…)</a:t>
            </a:r>
            <a:r>
              <a:rPr lang="es-419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se representa por el texto entrecomillado, el cual  se imprime en la ventana de consola sin cambio alguno…</a:t>
            </a:r>
          </a:p>
          <a:p>
            <a:pPr marL="0" indent="0">
              <a:buNone/>
            </a:pPr>
            <a:r>
              <a:rPr lang="es-419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…excepto ‘\n’ 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que aparece en 1r llamado de </a:t>
            </a:r>
            <a:r>
              <a:rPr lang="es-419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printf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()</a:t>
            </a:r>
          </a:p>
          <a:p>
            <a:pPr marL="457200" lvl="1" indent="0">
              <a:buNone/>
            </a:pPr>
            <a:endParaRPr lang="es-419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6374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3665"/>
            <a:ext cx="10515600" cy="960755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Explicaciones a la nueva parte del código (2):</a:t>
            </a:r>
            <a:br>
              <a:rPr lang="es-MX" dirty="0" smtClean="0"/>
            </a:br>
            <a:r>
              <a:rPr lang="es-MX" dirty="0" smtClean="0"/>
              <a:t>			</a:t>
            </a:r>
            <a:r>
              <a:rPr lang="es-MX" i="1" dirty="0" smtClean="0"/>
              <a:t>Salto de línea \n</a:t>
            </a:r>
            <a:endParaRPr lang="es-ES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691640"/>
            <a:ext cx="10515600" cy="4869180"/>
          </a:xfrm>
        </p:spPr>
        <p:txBody>
          <a:bodyPr>
            <a:normAutofit/>
          </a:bodyPr>
          <a:lstStyle/>
          <a:p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…Dicha combinación, \n,  representa uno de los </a:t>
            </a:r>
            <a:r>
              <a:rPr lang="es-419" i="1" dirty="0" smtClean="0">
                <a:latin typeface="Arial" panose="020B0604020202020204" pitchFamily="34" charset="0"/>
                <a:cs typeface="Arial" panose="020B0604020202020204" pitchFamily="34" charset="0"/>
              </a:rPr>
              <a:t>símbolos de escape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, cuya lógica se explica a continuación:</a:t>
            </a:r>
          </a:p>
          <a:p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Al chocar con \  durante la impresión literal de los símbolos entrecomillados, </a:t>
            </a:r>
            <a:r>
              <a:rPr lang="es-419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printf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    “entiende”   que </a:t>
            </a:r>
          </a:p>
          <a:p>
            <a:pPr lvl="1"/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es un símbolo de escape, es decir no hay que imprimirlo …</a:t>
            </a:r>
          </a:p>
          <a:p>
            <a:pPr lvl="1"/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… sino interpretar en combinación con el símbolo posterior</a:t>
            </a:r>
          </a:p>
          <a:p>
            <a:pPr lvl="1"/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En particular, la combinación \n significa ‘</a:t>
            </a:r>
            <a:r>
              <a:rPr lang="es-419" i="1" dirty="0" smtClean="0">
                <a:latin typeface="Arial" panose="020B0604020202020204" pitchFamily="34" charset="0"/>
                <a:cs typeface="Arial" panose="020B0604020202020204" pitchFamily="34" charset="0"/>
              </a:rPr>
              <a:t>aplicar salto de línea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 ‘</a:t>
            </a:r>
          </a:p>
          <a:p>
            <a:pPr marL="457200" lvl="1" indent="0">
              <a:buNone/>
            </a:pPr>
            <a:endParaRPr lang="es-419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Experimento: Ejecuten el programa </a:t>
            </a:r>
            <a:r>
              <a:rPr lang="es-419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con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s-419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sin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 ‘\n’ en </a:t>
            </a:r>
            <a:r>
              <a:rPr lang="es-MX" dirty="0" err="1"/>
              <a:t>printf</a:t>
            </a:r>
            <a:r>
              <a:rPr lang="es-MX" dirty="0"/>
              <a:t>("</a:t>
            </a:r>
            <a:r>
              <a:rPr lang="es-MX" dirty="0" err="1"/>
              <a:t>bla</a:t>
            </a:r>
            <a:r>
              <a:rPr lang="es-MX" dirty="0"/>
              <a:t> </a:t>
            </a:r>
            <a:r>
              <a:rPr lang="es-MX" dirty="0" err="1"/>
              <a:t>bla</a:t>
            </a:r>
            <a:r>
              <a:rPr lang="es-MX" dirty="0"/>
              <a:t> </a:t>
            </a:r>
            <a:r>
              <a:rPr lang="es-MX" dirty="0" err="1"/>
              <a:t>bla</a:t>
            </a:r>
            <a:r>
              <a:rPr lang="es-MX" dirty="0"/>
              <a:t> \n</a:t>
            </a:r>
            <a:r>
              <a:rPr lang="es-MX" dirty="0" smtClean="0"/>
              <a:t>");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  y comparen los resultados</a:t>
            </a:r>
          </a:p>
          <a:p>
            <a:pPr marL="457200" lvl="1" indent="0">
              <a:buNone/>
            </a:pPr>
            <a:endParaRPr lang="es-419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9233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3665"/>
            <a:ext cx="10515600" cy="960755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Explicaciones a la nueva parte del código (3):</a:t>
            </a:r>
            <a:br>
              <a:rPr lang="es-MX" dirty="0" smtClean="0"/>
            </a:br>
            <a:r>
              <a:rPr lang="es-MX" dirty="0" smtClean="0"/>
              <a:t>uso de</a:t>
            </a:r>
            <a:r>
              <a:rPr lang="es-MX" i="1" dirty="0" smtClean="0"/>
              <a:t> formato </a:t>
            </a:r>
            <a:r>
              <a:rPr lang="es-MX" dirty="0" smtClean="0"/>
              <a:t>en </a:t>
            </a:r>
            <a:r>
              <a:rPr lang="es-MX" dirty="0" err="1" smtClean="0"/>
              <a:t>printf</a:t>
            </a:r>
            <a:r>
              <a:rPr lang="es-MX" dirty="0" smtClean="0"/>
              <a:t>: </a:t>
            </a:r>
            <a:r>
              <a:rPr lang="es-MX" i="1" dirty="0" smtClean="0"/>
              <a:t>formato para enteros</a:t>
            </a:r>
            <a:r>
              <a:rPr lang="es-MX" dirty="0" smtClean="0"/>
              <a:t> </a:t>
            </a:r>
            <a:r>
              <a:rPr lang="es-MX" dirty="0"/>
              <a:t>%d </a:t>
            </a:r>
            <a:endParaRPr lang="es-ES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256928"/>
            <a:ext cx="10515600" cy="5473656"/>
          </a:xfrm>
        </p:spPr>
        <p:txBody>
          <a:bodyPr>
            <a:normAutofit fontScale="85000" lnSpcReduction="20000"/>
          </a:bodyPr>
          <a:lstStyle/>
          <a:p>
            <a:r>
              <a:rPr lang="es-419" dirty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2o </a:t>
            </a:r>
            <a:r>
              <a:rPr lang="es-419" dirty="0">
                <a:latin typeface="Arial" panose="020B0604020202020204" pitchFamily="34" charset="0"/>
                <a:cs typeface="Arial" panose="020B0604020202020204" pitchFamily="34" charset="0"/>
              </a:rPr>
              <a:t>llamado 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419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printf</a:t>
            </a:r>
            <a:r>
              <a:rPr lang="es-419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en el código:</a:t>
            </a:r>
          </a:p>
          <a:p>
            <a:pPr marL="0" indent="0">
              <a:buNone/>
            </a:pPr>
            <a:r>
              <a:rPr lang="es-MX" dirty="0" smtClean="0"/>
              <a:t>                                             </a:t>
            </a:r>
            <a:r>
              <a:rPr lang="es-MX" dirty="0" err="1" smtClean="0"/>
              <a:t>printf</a:t>
            </a:r>
            <a:r>
              <a:rPr lang="es-MX" dirty="0"/>
              <a:t>("k = %d \</a:t>
            </a:r>
            <a:r>
              <a:rPr lang="es-MX" dirty="0" err="1"/>
              <a:t>n",k</a:t>
            </a:r>
            <a:r>
              <a:rPr lang="es-MX" dirty="0"/>
              <a:t>);</a:t>
            </a:r>
            <a:endParaRPr lang="es-ES" dirty="0"/>
          </a:p>
          <a:p>
            <a:pPr marL="0" indent="0">
              <a:buNone/>
            </a:pP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se interpreta de la manera siguiente: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s-419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en primer turno se imprimen literalmente los cuatro símbolos que aparecen después de las comillas de apertura: </a:t>
            </a:r>
            <a:r>
              <a:rPr lang="es-MX" dirty="0"/>
              <a:t>k = </a:t>
            </a:r>
            <a:r>
              <a:rPr lang="es-MX" dirty="0" smtClean="0"/>
              <a:t>Verbalizo cada de estos cuatro símbolos: k espacio = espacio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s-MX" dirty="0"/>
              <a:t>	</a:t>
            </a:r>
            <a:r>
              <a:rPr lang="es-MX" dirty="0" smtClean="0"/>
              <a:t>al chocar con el símbolo %, </a:t>
            </a:r>
            <a:r>
              <a:rPr lang="es-MX" dirty="0" err="1" smtClean="0"/>
              <a:t>printf</a:t>
            </a:r>
            <a:r>
              <a:rPr lang="es-MX" dirty="0" smtClean="0"/>
              <a:t> ‘entiende’ que es un formato; más aun dos símbolos consecutivos, %d, significan el </a:t>
            </a:r>
            <a:r>
              <a:rPr lang="es-MX" i="1" dirty="0" smtClean="0"/>
              <a:t>formato para enteros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s-MX" dirty="0"/>
              <a:t>	</a:t>
            </a:r>
            <a:r>
              <a:rPr lang="es-MX" dirty="0" smtClean="0"/>
              <a:t>dicho formato %d se aplica a la variable k que </a:t>
            </a:r>
            <a:r>
              <a:rPr lang="es-MX" dirty="0"/>
              <a:t>aparece después de las comillas de clausura y la </a:t>
            </a:r>
            <a:r>
              <a:rPr lang="es-MX" dirty="0" smtClean="0"/>
              <a:t>coma;  como resultado, en la ventana de consola se imprime valor de variable k.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s-MX" dirty="0"/>
              <a:t>	</a:t>
            </a:r>
            <a:r>
              <a:rPr lang="es-MX" b="1" u="sng" dirty="0" smtClean="0"/>
              <a:t>Nota</a:t>
            </a:r>
            <a:r>
              <a:rPr lang="es-MX" dirty="0" smtClean="0"/>
              <a:t>: Es importante garantizar la concordancia entre tipo de la variable k (entero) y el formato (%d es el formato para los enteros 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s-MX" dirty="0"/>
              <a:t>	</a:t>
            </a:r>
            <a:r>
              <a:rPr lang="es-MX" u="sng" dirty="0"/>
              <a:t>Pregunta de control</a:t>
            </a:r>
            <a:r>
              <a:rPr lang="es-MX" dirty="0"/>
              <a:t>: ¿Qué se imprime </a:t>
            </a:r>
            <a:r>
              <a:rPr lang="es-MX" dirty="0" smtClean="0"/>
              <a:t>finalmente como </a:t>
            </a:r>
            <a:r>
              <a:rPr lang="es-MX" dirty="0"/>
              <a:t>resultado </a:t>
            </a:r>
            <a:r>
              <a:rPr lang="es-MX" dirty="0" smtClean="0"/>
              <a:t>de la instrucción analizada en la ventana </a:t>
            </a:r>
            <a:r>
              <a:rPr lang="es-MX" dirty="0"/>
              <a:t>de consola</a:t>
            </a:r>
            <a:r>
              <a:rPr lang="es-MX" dirty="0" smtClean="0"/>
              <a:t>? </a:t>
            </a:r>
          </a:p>
          <a:p>
            <a:pPr marL="457200" lvl="1" indent="0">
              <a:buNone/>
            </a:pPr>
            <a:endParaRPr lang="es-MX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s-MX" dirty="0" smtClean="0"/>
              <a:t>Prueba: Corren el código e identifiquen en la salida el resultado de esta instrucción</a:t>
            </a:r>
            <a:endParaRPr lang="es-MX" dirty="0"/>
          </a:p>
          <a:p>
            <a:pPr>
              <a:buFont typeface="Courier New" panose="02070309020205020404" pitchFamily="49" charset="0"/>
              <a:buChar char="o"/>
            </a:pPr>
            <a:endParaRPr lang="es-MX" dirty="0" smtClean="0"/>
          </a:p>
          <a:p>
            <a:pPr>
              <a:buFont typeface="Courier New" panose="02070309020205020404" pitchFamily="49" charset="0"/>
              <a:buChar char="o"/>
            </a:pPr>
            <a:endParaRPr lang="es-MX" dirty="0" smtClean="0"/>
          </a:p>
          <a:p>
            <a:pPr lvl="1">
              <a:buFont typeface="Courier New" panose="02070309020205020404" pitchFamily="49" charset="0"/>
              <a:buChar char="o"/>
            </a:pPr>
            <a:endParaRPr lang="es-MX" dirty="0" smtClean="0"/>
          </a:p>
          <a:p>
            <a:pPr marL="457200" lvl="1" indent="0">
              <a:buNone/>
            </a:pPr>
            <a:endParaRPr lang="es-419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8864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3665"/>
            <a:ext cx="10515600" cy="960755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/>
              <a:t>Explicaciones a la nueva parte del código (4):</a:t>
            </a:r>
            <a:br>
              <a:rPr lang="es-MX" dirty="0" smtClean="0"/>
            </a:br>
            <a:r>
              <a:rPr lang="es-MX" i="1" dirty="0" smtClean="0"/>
              <a:t> formato </a:t>
            </a:r>
            <a:r>
              <a:rPr lang="es-MX" dirty="0" smtClean="0"/>
              <a:t>para flotantes %f 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256928"/>
            <a:ext cx="10515600" cy="5473656"/>
          </a:xfrm>
        </p:spPr>
        <p:txBody>
          <a:bodyPr>
            <a:normAutofit/>
          </a:bodyPr>
          <a:lstStyle/>
          <a:p>
            <a:r>
              <a:rPr lang="es-419" dirty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3r </a:t>
            </a:r>
            <a:r>
              <a:rPr lang="es-419" dirty="0">
                <a:latin typeface="Arial" panose="020B0604020202020204" pitchFamily="34" charset="0"/>
                <a:cs typeface="Arial" panose="020B0604020202020204" pitchFamily="34" charset="0"/>
              </a:rPr>
              <a:t>llamado 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419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printf</a:t>
            </a:r>
            <a:r>
              <a:rPr lang="es-419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en el código:</a:t>
            </a:r>
          </a:p>
          <a:p>
            <a:pPr marL="0" indent="0">
              <a:buNone/>
            </a:pPr>
            <a:r>
              <a:rPr lang="es-MX" dirty="0" smtClean="0"/>
              <a:t>                                             </a:t>
            </a:r>
            <a:r>
              <a:rPr lang="es-MX" dirty="0"/>
              <a:t> </a:t>
            </a:r>
            <a:r>
              <a:rPr lang="es-MX" dirty="0" err="1"/>
              <a:t>printf</a:t>
            </a:r>
            <a:r>
              <a:rPr lang="es-MX" dirty="0"/>
              <a:t>("x = %f \</a:t>
            </a:r>
            <a:r>
              <a:rPr lang="es-MX" dirty="0" err="1"/>
              <a:t>n",x</a:t>
            </a:r>
            <a:r>
              <a:rPr lang="es-MX" dirty="0" smtClean="0"/>
              <a:t>);</a:t>
            </a:r>
            <a:endParaRPr lang="es-ES" dirty="0"/>
          </a:p>
          <a:p>
            <a:pPr marL="0" indent="0">
              <a:buNone/>
            </a:pP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se interpreta de la manera similar con los siguientes modificaciones: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s-419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en lugar de "</a:t>
            </a:r>
            <a:r>
              <a:rPr lang="es-MX" dirty="0" smtClean="0"/>
              <a:t>k </a:t>
            </a:r>
            <a:r>
              <a:rPr lang="es-MX" dirty="0"/>
              <a:t>= </a:t>
            </a:r>
            <a:r>
              <a:rPr lang="es-MX" dirty="0" smtClean="0"/>
              <a:t>" (es decir, k espacio = espacio),    se </a:t>
            </a:r>
            <a:r>
              <a:rPr lang="es-MX" dirty="0"/>
              <a:t>imprimen </a:t>
            </a:r>
            <a:r>
              <a:rPr lang="es-MX" dirty="0" smtClean="0"/>
              <a:t>              		"</a:t>
            </a:r>
            <a:r>
              <a:rPr lang="es-MX" dirty="0"/>
              <a:t>x = </a:t>
            </a:r>
            <a:r>
              <a:rPr lang="es-MX" dirty="0" smtClean="0"/>
              <a:t>"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s-MX" dirty="0"/>
              <a:t>	</a:t>
            </a:r>
            <a:r>
              <a:rPr lang="es-MX" dirty="0" smtClean="0"/>
              <a:t>dos símbolos "%f" significan el formato para flotantes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s-MX" dirty="0"/>
              <a:t>	</a:t>
            </a:r>
            <a:r>
              <a:rPr lang="es-MX" dirty="0" smtClean="0"/>
              <a:t>dicho formato %f se aplica a la variable x; como resultado, en la ventana de consola se imprime su valor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s-MX" dirty="0"/>
              <a:t>	Prueba: Corren el código e identifiquen en la salida el resultado de esta instrucción</a:t>
            </a:r>
          </a:p>
          <a:p>
            <a:pPr>
              <a:buFont typeface="Courier New" panose="02070309020205020404" pitchFamily="49" charset="0"/>
              <a:buChar char="o"/>
            </a:pPr>
            <a:endParaRPr lang="es-MX" dirty="0" smtClean="0"/>
          </a:p>
          <a:p>
            <a:pPr>
              <a:buFont typeface="Courier New" panose="02070309020205020404" pitchFamily="49" charset="0"/>
              <a:buChar char="o"/>
            </a:pPr>
            <a:endParaRPr lang="es-MX" dirty="0" smtClean="0"/>
          </a:p>
          <a:p>
            <a:pPr lvl="1">
              <a:buFont typeface="Courier New" panose="02070309020205020404" pitchFamily="49" charset="0"/>
              <a:buChar char="o"/>
            </a:pPr>
            <a:endParaRPr lang="es-MX" dirty="0" smtClean="0"/>
          </a:p>
          <a:p>
            <a:pPr marL="457200" lvl="1" indent="0">
              <a:buNone/>
            </a:pPr>
            <a:endParaRPr lang="es-419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48547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3665"/>
            <a:ext cx="10515600" cy="960755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/>
              <a:t>Explicaciones a la nueva parte del código (5):</a:t>
            </a:r>
            <a:br>
              <a:rPr lang="es-MX" dirty="0" smtClean="0"/>
            </a:br>
            <a:r>
              <a:rPr lang="es-MX" i="1" dirty="0" smtClean="0"/>
              <a:t> formato ‘inteligente’ </a:t>
            </a:r>
            <a:r>
              <a:rPr lang="es-MX" dirty="0" smtClean="0"/>
              <a:t>para flotantes o dobles %g 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256928"/>
            <a:ext cx="10515600" cy="5473656"/>
          </a:xfrm>
        </p:spPr>
        <p:txBody>
          <a:bodyPr>
            <a:normAutofit/>
          </a:bodyPr>
          <a:lstStyle/>
          <a:p>
            <a:r>
              <a:rPr lang="es-419" dirty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4-o </a:t>
            </a:r>
            <a:r>
              <a:rPr lang="es-419" dirty="0">
                <a:latin typeface="Arial" panose="020B0604020202020204" pitchFamily="34" charset="0"/>
                <a:cs typeface="Arial" panose="020B0604020202020204" pitchFamily="34" charset="0"/>
              </a:rPr>
              <a:t>llamado 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419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printf</a:t>
            </a:r>
            <a:r>
              <a:rPr lang="es-419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en el código:</a:t>
            </a:r>
          </a:p>
          <a:p>
            <a:pPr marL="0" indent="0">
              <a:buNone/>
            </a:pPr>
            <a:r>
              <a:rPr lang="es-MX" dirty="0" smtClean="0"/>
              <a:t>                                             </a:t>
            </a:r>
            <a:r>
              <a:rPr lang="es-MX" dirty="0"/>
              <a:t> </a:t>
            </a:r>
            <a:r>
              <a:rPr lang="es-MX" dirty="0" err="1"/>
              <a:t>printf</a:t>
            </a:r>
            <a:r>
              <a:rPr lang="es-MX" dirty="0"/>
              <a:t>("x = </a:t>
            </a:r>
            <a:r>
              <a:rPr lang="es-MX" dirty="0" smtClean="0"/>
              <a:t>%g </a:t>
            </a:r>
            <a:r>
              <a:rPr lang="es-MX" dirty="0"/>
              <a:t>\</a:t>
            </a:r>
            <a:r>
              <a:rPr lang="es-MX" dirty="0" err="1"/>
              <a:t>n",x</a:t>
            </a:r>
            <a:r>
              <a:rPr lang="es-MX" dirty="0" smtClean="0"/>
              <a:t>);</a:t>
            </a:r>
            <a:endParaRPr lang="es-ES" dirty="0"/>
          </a:p>
          <a:p>
            <a:pPr marL="0" indent="0">
              <a:buNone/>
            </a:pP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es  muy similar al anterior, pero: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s-MX" dirty="0"/>
              <a:t>	</a:t>
            </a:r>
            <a:r>
              <a:rPr lang="es-MX" dirty="0" smtClean="0"/>
              <a:t>en lugar del formato </a:t>
            </a:r>
            <a:r>
              <a:rPr lang="es-MX" dirty="0"/>
              <a:t>"%f" </a:t>
            </a:r>
            <a:r>
              <a:rPr lang="es-MX" dirty="0" smtClean="0"/>
              <a:t>que se usa solo para flotantes, aquí se aplica </a:t>
            </a:r>
            <a:r>
              <a:rPr lang="es-MX" dirty="0"/>
              <a:t>el formato </a:t>
            </a:r>
            <a:r>
              <a:rPr lang="es-MX" dirty="0" smtClean="0"/>
              <a:t>"%g" que sirve tanto para flotantes como para dobles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s-MX" dirty="0"/>
              <a:t>	</a:t>
            </a:r>
            <a:r>
              <a:rPr lang="es-MX" dirty="0" smtClean="0"/>
              <a:t>dicho formato %g es más inteligente que %f en tal sentido que él omite automáticamente los ceros sobrantes en la fracción, o el punto decimal cuando no hay parte fraccionaria.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s-MX" dirty="0"/>
              <a:t>	Prueba: Corren el código e identifiquen en la salida el resultado de esta instrucción</a:t>
            </a:r>
          </a:p>
          <a:p>
            <a:pPr>
              <a:buFont typeface="Courier New" panose="02070309020205020404" pitchFamily="49" charset="0"/>
              <a:buChar char="o"/>
            </a:pPr>
            <a:endParaRPr lang="es-MX" dirty="0" smtClean="0"/>
          </a:p>
          <a:p>
            <a:pPr>
              <a:buFont typeface="Courier New" panose="02070309020205020404" pitchFamily="49" charset="0"/>
              <a:buChar char="o"/>
            </a:pPr>
            <a:endParaRPr lang="es-MX" dirty="0" smtClean="0"/>
          </a:p>
          <a:p>
            <a:pPr lvl="1">
              <a:buFont typeface="Courier New" panose="02070309020205020404" pitchFamily="49" charset="0"/>
              <a:buChar char="o"/>
            </a:pPr>
            <a:endParaRPr lang="es-MX" dirty="0" smtClean="0"/>
          </a:p>
          <a:p>
            <a:pPr marL="457200" lvl="1" indent="0">
              <a:buNone/>
            </a:pPr>
            <a:endParaRPr lang="es-419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1893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3665"/>
            <a:ext cx="10515600" cy="960755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/>
              <a:t>Explicaciones a la nueva parte del código (6):</a:t>
            </a:r>
            <a:br>
              <a:rPr lang="es-MX" dirty="0" smtClean="0"/>
            </a:br>
            <a:r>
              <a:rPr lang="es-MX" i="1" dirty="0" smtClean="0"/>
              <a:t> formato </a:t>
            </a:r>
            <a:r>
              <a:rPr lang="es-MX" dirty="0" smtClean="0"/>
              <a:t>para dobles %</a:t>
            </a:r>
            <a:r>
              <a:rPr lang="es-MX" dirty="0" err="1" smtClean="0"/>
              <a:t>lf</a:t>
            </a:r>
            <a:r>
              <a:rPr lang="es-MX" dirty="0" smtClean="0"/>
              <a:t> 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256928"/>
            <a:ext cx="10515600" cy="5473656"/>
          </a:xfrm>
        </p:spPr>
        <p:txBody>
          <a:bodyPr>
            <a:normAutofit/>
          </a:bodyPr>
          <a:lstStyle/>
          <a:p>
            <a:r>
              <a:rPr lang="es-419" dirty="0">
                <a:latin typeface="Arial" panose="020B0604020202020204" pitchFamily="34" charset="0"/>
                <a:cs typeface="Arial" panose="020B0604020202020204" pitchFamily="34" charset="0"/>
              </a:rPr>
              <a:t>El 5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-o </a:t>
            </a:r>
            <a:r>
              <a:rPr lang="es-419" dirty="0">
                <a:latin typeface="Arial" panose="020B0604020202020204" pitchFamily="34" charset="0"/>
                <a:cs typeface="Arial" panose="020B0604020202020204" pitchFamily="34" charset="0"/>
              </a:rPr>
              <a:t>llamado 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419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printf</a:t>
            </a:r>
            <a:r>
              <a:rPr lang="es-419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en el código:</a:t>
            </a:r>
          </a:p>
          <a:p>
            <a:pPr marL="0" indent="0">
              <a:buNone/>
            </a:pPr>
            <a:r>
              <a:rPr lang="es-MX" dirty="0" smtClean="0"/>
              <a:t>                                             </a:t>
            </a:r>
            <a:r>
              <a:rPr lang="es-MX" dirty="0"/>
              <a:t>  </a:t>
            </a:r>
            <a:r>
              <a:rPr lang="es-MX" dirty="0" err="1"/>
              <a:t>printf</a:t>
            </a:r>
            <a:r>
              <a:rPr lang="es-MX" dirty="0"/>
              <a:t>("g = %</a:t>
            </a:r>
            <a:r>
              <a:rPr lang="es-MX" dirty="0" err="1"/>
              <a:t>lf</a:t>
            </a:r>
            <a:r>
              <a:rPr lang="es-MX" dirty="0"/>
              <a:t> \</a:t>
            </a:r>
            <a:r>
              <a:rPr lang="es-MX" dirty="0" err="1"/>
              <a:t>n",g</a:t>
            </a:r>
            <a:r>
              <a:rPr lang="es-MX" dirty="0"/>
              <a:t>);</a:t>
            </a:r>
            <a:endParaRPr lang="es-ES" dirty="0"/>
          </a:p>
          <a:p>
            <a:pPr marL="0" indent="0">
              <a:buNone/>
            </a:pP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es  muy similar al anterior, pero: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s-MX" dirty="0"/>
              <a:t>	</a:t>
            </a:r>
            <a:r>
              <a:rPr lang="es-MX" dirty="0" smtClean="0"/>
              <a:t>el texto inicial en la impresión sale </a:t>
            </a:r>
            <a:r>
              <a:rPr lang="es-MX" dirty="0"/>
              <a:t>como </a:t>
            </a:r>
            <a:r>
              <a:rPr lang="es-MX" dirty="0" smtClean="0"/>
              <a:t>“g </a:t>
            </a:r>
            <a:r>
              <a:rPr lang="es-MX" dirty="0"/>
              <a:t>= " </a:t>
            </a:r>
            <a:endParaRPr lang="es-MX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es-MX" dirty="0"/>
              <a:t> </a:t>
            </a:r>
            <a:r>
              <a:rPr lang="es-MX" dirty="0" smtClean="0"/>
              <a:t>	para imprimir la variable g, se usa el formato "%</a:t>
            </a:r>
            <a:r>
              <a:rPr lang="es-MX" dirty="0" err="1" smtClean="0"/>
              <a:t>lf</a:t>
            </a:r>
            <a:r>
              <a:rPr lang="es-MX" dirty="0" smtClean="0"/>
              <a:t>“; este formato se usa solo para dobles;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s-MX" dirty="0"/>
              <a:t>	Prueba: Corren el código e identifiquen en la salida el resultado de esta instrucción</a:t>
            </a:r>
          </a:p>
          <a:p>
            <a:pPr>
              <a:buFont typeface="Courier New" panose="02070309020205020404" pitchFamily="49" charset="0"/>
              <a:buChar char="o"/>
            </a:pPr>
            <a:endParaRPr lang="es-MX" dirty="0" smtClean="0"/>
          </a:p>
          <a:p>
            <a:pPr>
              <a:buFont typeface="Courier New" panose="02070309020205020404" pitchFamily="49" charset="0"/>
              <a:buChar char="o"/>
            </a:pPr>
            <a:endParaRPr lang="es-MX" dirty="0" smtClean="0"/>
          </a:p>
          <a:p>
            <a:pPr lvl="1">
              <a:buFont typeface="Courier New" panose="02070309020205020404" pitchFamily="49" charset="0"/>
              <a:buChar char="o"/>
            </a:pPr>
            <a:endParaRPr lang="es-MX" dirty="0" smtClean="0"/>
          </a:p>
          <a:p>
            <a:pPr marL="457200" lvl="1" indent="0">
              <a:buNone/>
            </a:pPr>
            <a:endParaRPr lang="es-419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75455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000033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2112</TotalTime>
  <Words>949</Words>
  <Application>Microsoft Office PowerPoint</Application>
  <PresentationFormat>Panorámica</PresentationFormat>
  <Paragraphs>134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9" baseType="lpstr">
      <vt:lpstr>Arial</vt:lpstr>
      <vt:lpstr>Bradley Hand ITC</vt:lpstr>
      <vt:lpstr>Calibri</vt:lpstr>
      <vt:lpstr>Calibri Light</vt:lpstr>
      <vt:lpstr>Courier New</vt:lpstr>
      <vt:lpstr>Tema de Office</vt:lpstr>
      <vt:lpstr>Trimestre: 21-O uea: Programación Estructurada (1151038)   Grupo CTG09; Horario: Lu-Mie-Vie, 14:30—16:00 RESUMENES DEL CURSO Sección: 05 Imprimir a ventana de consola mediante printf() 05</vt:lpstr>
      <vt:lpstr>¿Para que sirve función printf?</vt:lpstr>
      <vt:lpstr>Incluyamos en código anterior más instrucciones:</vt:lpstr>
      <vt:lpstr>Explicaciones a la nueva parte del código (1)</vt:lpstr>
      <vt:lpstr>Explicaciones a la nueva parte del código (2):    Salto de línea \n</vt:lpstr>
      <vt:lpstr>Explicaciones a la nueva parte del código (3): uso de formato en printf: formato para enteros %d </vt:lpstr>
      <vt:lpstr>Explicaciones a la nueva parte del código (4):  formato para flotantes %f </vt:lpstr>
      <vt:lpstr>Explicaciones a la nueva parte del código (5):  formato ‘inteligente’ para flotantes o dobles %g </vt:lpstr>
      <vt:lpstr>Explicaciones a la nueva parte del código (6):  formato para dobles %lf </vt:lpstr>
      <vt:lpstr>Explicaciones a la nueva parte del código (7): nuevamente  %g </vt:lpstr>
      <vt:lpstr>Explicaciones a la nueva parte del código (8): imprimir varias cosas por un solo llamado  de printf </vt:lpstr>
      <vt:lpstr>Ejercicio de control</vt:lpstr>
      <vt:lpstr>Video de ayuda de YouTube: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Trimestre: 20-I uea: Programación Estructurada (1151038)  Grupo CTG03; Horario: Lu-Mie-Vie 8:30—10:00  RESUMENES DEL CURSO Sección: 02_IDE_02</dc:title>
  <dc:creator>xgeorge</dc:creator>
  <cp:lastModifiedBy>xgeorge</cp:lastModifiedBy>
  <cp:revision>111</cp:revision>
  <dcterms:created xsi:type="dcterms:W3CDTF">2020-04-14T22:16:00Z</dcterms:created>
  <dcterms:modified xsi:type="dcterms:W3CDTF">2021-11-11T00:54:52Z</dcterms:modified>
</cp:coreProperties>
</file>