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71" r:id="rId4"/>
    <p:sldId id="272" r:id="rId5"/>
    <p:sldId id="269" r:id="rId6"/>
    <p:sldId id="274" r:id="rId7"/>
    <p:sldId id="275" r:id="rId8"/>
    <p:sldId id="276" r:id="rId9"/>
    <p:sldId id="278" r:id="rId10"/>
    <p:sldId id="273" r:id="rId11"/>
    <p:sldId id="277" r:id="rId1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56" d="100"/>
          <a:sy n="56" d="100"/>
        </p:scale>
        <p:origin x="42" y="12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5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2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1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5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5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3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7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1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2DC9A-0721-4C5B-8B71-2131B8C44C3C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2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im5fkxma8Q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-312515"/>
            <a:ext cx="11263085" cy="3717784"/>
          </a:xfrm>
        </p:spPr>
        <p:txBody>
          <a:bodyPr>
            <a:normAutofit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21-O</a:t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Programación Estructurada (1151038)</a:t>
            </a:r>
            <a:br>
              <a:rPr lang="es-MX" sz="3600" dirty="0"/>
            </a:br>
            <a:r>
              <a:rPr lang="es-MX" sz="3600" dirty="0"/>
              <a:t>  </a:t>
            </a:r>
            <a:r>
              <a:rPr lang="es-MX" sz="3600" b="1" dirty="0"/>
              <a:t>Grupo</a:t>
            </a:r>
            <a:r>
              <a:rPr lang="es-MX" sz="3600" dirty="0"/>
              <a:t> CTG09; </a:t>
            </a:r>
            <a:r>
              <a:rPr lang="es-MX" sz="3600" b="1" dirty="0"/>
              <a:t>Horario:</a:t>
            </a:r>
            <a:r>
              <a:rPr lang="es-MX" sz="3600" dirty="0"/>
              <a:t> Lu-Mie-Vie, 14:30—16:00</a:t>
            </a:r>
            <a:br>
              <a:rPr lang="es-MX" sz="3600" dirty="0"/>
            </a:br>
            <a:r>
              <a:rPr lang="es-MX" sz="3600" dirty="0">
                <a:latin typeface="Bradley Hand ITC" panose="03070402050302030203" pitchFamily="66" charset="0"/>
              </a:rPr>
              <a:t>RESUMENES DEL CURSO</a:t>
            </a:r>
            <a:r>
              <a:rPr lang="es-MX" sz="3600" dirty="0" smtClean="0">
                <a:latin typeface="Bradley Hand ITC" panose="03070402050302030203" pitchFamily="66" charset="0"/>
              </a:rPr>
              <a:t/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/>
              <a:t>Sección: 04_Simples_Manipulaciones_con_Datos_04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04341" y="2915943"/>
            <a:ext cx="10553075" cy="3381828"/>
          </a:xfrm>
        </p:spPr>
        <p:txBody>
          <a:bodyPr>
            <a:normAutofit fontScale="85000" lnSpcReduction="20000"/>
          </a:bodyPr>
          <a:lstStyle/>
          <a:p>
            <a:endParaRPr lang="en-US" sz="3200" dirty="0" smtClean="0"/>
          </a:p>
          <a:p>
            <a:endParaRPr lang="es-419" sz="3200" dirty="0" smtClean="0"/>
          </a:p>
          <a:p>
            <a:r>
              <a:rPr lang="es-419" sz="3200" dirty="0" smtClean="0"/>
              <a:t>Resumen de la presentación: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 smtClean="0"/>
              <a:t>Comentarios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 smtClean="0"/>
              <a:t>Tipos </a:t>
            </a:r>
            <a:r>
              <a:rPr lang="es-419" sz="2800" dirty="0"/>
              <a:t>de </a:t>
            </a:r>
            <a:r>
              <a:rPr lang="es-419" sz="2800" dirty="0" smtClean="0"/>
              <a:t>datos, variables, constantes</a:t>
            </a:r>
            <a:endParaRPr lang="es-419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declaración, inicialización de variables</a:t>
            </a:r>
            <a:endParaRPr lang="es-419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 smtClean="0"/>
              <a:t>Operador de asignación</a:t>
            </a:r>
            <a:endParaRPr lang="es-419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 smtClean="0"/>
              <a:t>Expresiones aritméticas</a:t>
            </a:r>
          </a:p>
        </p:txBody>
      </p:sp>
    </p:spTree>
    <p:extLst>
      <p:ext uri="{BB962C8B-B14F-4D97-AF65-F5344CB8AC3E}">
        <p14:creationId xmlns:p14="http://schemas.microsoft.com/office/powerpoint/2010/main" val="1168676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46758"/>
            <a:ext cx="10515600" cy="1325563"/>
          </a:xfrm>
        </p:spPr>
        <p:txBody>
          <a:bodyPr/>
          <a:lstStyle/>
          <a:p>
            <a:pPr algn="ctr"/>
            <a:r>
              <a:rPr lang="es-419" dirty="0" smtClean="0"/>
              <a:t>Preguntas de control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51128"/>
            <a:ext cx="10515600" cy="5404513"/>
          </a:xfrm>
        </p:spPr>
        <p:txBody>
          <a:bodyPr>
            <a:normAutofit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Cuantas</a:t>
            </a:r>
            <a:r>
              <a:rPr lang="en-US" dirty="0" smtClean="0"/>
              <a:t> </a:t>
            </a:r>
            <a:r>
              <a:rPr lang="en-US" dirty="0" err="1" smtClean="0"/>
              <a:t>instruciónes</a:t>
            </a:r>
            <a:r>
              <a:rPr lang="en-US" dirty="0" smtClean="0"/>
              <a:t> </a:t>
            </a:r>
            <a:r>
              <a:rPr lang="en-US" dirty="0" err="1" smtClean="0"/>
              <a:t>tiene</a:t>
            </a:r>
            <a:r>
              <a:rPr lang="en-US" dirty="0" smtClean="0"/>
              <a:t> el </a:t>
            </a:r>
            <a:r>
              <a:rPr lang="en-US" dirty="0" err="1" smtClean="0"/>
              <a:t>cuerpo</a:t>
            </a:r>
            <a:r>
              <a:rPr lang="en-US" dirty="0" smtClean="0"/>
              <a:t> de la </a:t>
            </a:r>
            <a:r>
              <a:rPr lang="en-US" dirty="0" err="1" smtClean="0"/>
              <a:t>función</a:t>
            </a:r>
            <a:r>
              <a:rPr lang="en-US" dirty="0" smtClean="0"/>
              <a:t> </a:t>
            </a:r>
            <a:r>
              <a:rPr lang="en-US" i="1" dirty="0" smtClean="0"/>
              <a:t>main</a:t>
            </a:r>
            <a:r>
              <a:rPr lang="en-US" dirty="0" smtClean="0"/>
              <a:t> del </a:t>
            </a:r>
            <a:r>
              <a:rPr lang="en-US" dirty="0" err="1" smtClean="0"/>
              <a:t>código</a:t>
            </a:r>
            <a:r>
              <a:rPr lang="en-US" dirty="0" smtClean="0"/>
              <a:t> anterior?</a:t>
            </a:r>
          </a:p>
          <a:p>
            <a:r>
              <a:rPr lang="en-US" dirty="0" smtClean="0"/>
              <a:t>¿</a:t>
            </a:r>
            <a:r>
              <a:rPr lang="en-US" dirty="0" err="1" smtClean="0"/>
              <a:t>Cuales</a:t>
            </a:r>
            <a:r>
              <a:rPr lang="en-US" dirty="0" smtClean="0"/>
              <a:t> </a:t>
            </a:r>
            <a:r>
              <a:rPr lang="en-US" dirty="0" err="1" smtClean="0"/>
              <a:t>valores</a:t>
            </a:r>
            <a:r>
              <a:rPr lang="en-US" dirty="0" smtClean="0"/>
              <a:t> </a:t>
            </a:r>
            <a:r>
              <a:rPr lang="en-US" dirty="0" err="1" smtClean="0"/>
              <a:t>tienen</a:t>
            </a:r>
            <a:r>
              <a:rPr lang="en-US" dirty="0" smtClean="0"/>
              <a:t> variables x, g, k </a:t>
            </a:r>
            <a:r>
              <a:rPr lang="en-US" dirty="0" err="1" smtClean="0"/>
              <a:t>después</a:t>
            </a:r>
            <a:r>
              <a:rPr lang="en-US" dirty="0" smtClean="0"/>
              <a:t> de </a:t>
            </a:r>
            <a:r>
              <a:rPr lang="en-US" dirty="0" err="1" smtClean="0"/>
              <a:t>ejecutar</a:t>
            </a:r>
            <a:r>
              <a:rPr lang="en-US" dirty="0" smtClean="0"/>
              <a:t> las </a:t>
            </a:r>
            <a:r>
              <a:rPr lang="en-US" dirty="0" err="1" smtClean="0"/>
              <a:t>primeras</a:t>
            </a:r>
            <a:r>
              <a:rPr lang="en-US" dirty="0" smtClean="0"/>
              <a:t> </a:t>
            </a:r>
            <a:r>
              <a:rPr lang="en-US" dirty="0" err="1" smtClean="0"/>
              <a:t>tres</a:t>
            </a:r>
            <a:r>
              <a:rPr lang="en-US" dirty="0" smtClean="0"/>
              <a:t> </a:t>
            </a:r>
            <a:r>
              <a:rPr lang="en-US" dirty="0" err="1" smtClean="0"/>
              <a:t>instrucciones</a:t>
            </a:r>
            <a:r>
              <a:rPr lang="en-US" dirty="0" smtClean="0"/>
              <a:t>?</a:t>
            </a:r>
          </a:p>
          <a:p>
            <a:r>
              <a:rPr lang="en-US" dirty="0" smtClean="0"/>
              <a:t>¿Al </a:t>
            </a:r>
            <a:r>
              <a:rPr lang="en-US" dirty="0" err="1" smtClean="0"/>
              <a:t>ejecutar</a:t>
            </a:r>
            <a:r>
              <a:rPr lang="en-US" dirty="0" smtClean="0"/>
              <a:t> el </a:t>
            </a:r>
            <a:r>
              <a:rPr lang="en-US" dirty="0" err="1" smtClean="0"/>
              <a:t>programa</a:t>
            </a:r>
            <a:r>
              <a:rPr lang="en-US" dirty="0" smtClean="0"/>
              <a:t>, se </a:t>
            </a:r>
            <a:r>
              <a:rPr lang="en-US" dirty="0" err="1" smtClean="0"/>
              <a:t>vean</a:t>
            </a:r>
            <a:r>
              <a:rPr lang="en-US" dirty="0" smtClean="0"/>
              <a:t>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valores</a:t>
            </a:r>
            <a:r>
              <a:rPr lang="en-US" dirty="0" smtClean="0"/>
              <a:t> de variables </a:t>
            </a:r>
            <a:r>
              <a:rPr lang="en-US" dirty="0" err="1" smtClean="0"/>
              <a:t>x,g</a:t>
            </a:r>
            <a:r>
              <a:rPr lang="en-US" dirty="0" smtClean="0"/>
              <a:t>, k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ventana</a:t>
            </a:r>
            <a:r>
              <a:rPr lang="en-US" dirty="0" smtClean="0"/>
              <a:t> de </a:t>
            </a:r>
            <a:r>
              <a:rPr lang="en-US" dirty="0" err="1" smtClean="0"/>
              <a:t>consola</a:t>
            </a:r>
            <a:r>
              <a:rPr lang="en-US" smtClean="0"/>
              <a:t>, o no?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8470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DF0B268-04AB-45B7-9E3B-07DA0F745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Video de ayuda de </a:t>
            </a:r>
            <a:r>
              <a:rPr lang="es-MX" dirty="0" smtClean="0"/>
              <a:t>YouTube:</a:t>
            </a:r>
            <a:endParaRPr lang="es-MX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idx="1"/>
          </p:nvPr>
        </p:nvSpPr>
        <p:spPr bwMode="auto">
          <a:xfrm>
            <a:off x="663191" y="4034767"/>
            <a:ext cx="1069060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642717" y="3034250"/>
            <a:ext cx="5194997" cy="5232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altLang="es-ES" sz="2800" dirty="0">
              <a:latin typeface="Arial" panose="020B0604020202020204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416439" y="3364580"/>
            <a:ext cx="12192000" cy="6463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36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https://youtu.be/im5fkxma8Qs</a:t>
            </a:r>
            <a:r>
              <a:rPr kumimoji="0" lang="es-ES" altLang="es-E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ES" altLang="es-E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910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46758"/>
            <a:ext cx="10515600" cy="1325563"/>
          </a:xfrm>
        </p:spPr>
        <p:txBody>
          <a:bodyPr/>
          <a:lstStyle/>
          <a:p>
            <a:pPr algn="ctr"/>
            <a:r>
              <a:rPr lang="es-419" dirty="0" smtClean="0"/>
              <a:t>Introducción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51128"/>
            <a:ext cx="10515600" cy="5404513"/>
          </a:xfrm>
        </p:spPr>
        <p:txBody>
          <a:bodyPr>
            <a:normAutofit/>
          </a:bodyPr>
          <a:lstStyle/>
          <a:p>
            <a:r>
              <a:rPr lang="en-US" dirty="0" err="1" smtClean="0"/>
              <a:t>En</a:t>
            </a:r>
            <a:r>
              <a:rPr lang="en-US" dirty="0" smtClean="0"/>
              <a:t> el </a:t>
            </a:r>
            <a:r>
              <a:rPr lang="en-US" dirty="0" err="1" smtClean="0"/>
              <a:t>archivo</a:t>
            </a:r>
            <a:r>
              <a:rPr lang="en-US" dirty="0" smtClean="0"/>
              <a:t> 03…03.pptx </a:t>
            </a:r>
            <a:r>
              <a:rPr lang="en-US" dirty="0" err="1" smtClean="0"/>
              <a:t>hablamos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la </a:t>
            </a:r>
            <a:r>
              <a:rPr lang="en-US" dirty="0" err="1" smtClean="0"/>
              <a:t>estructura</a:t>
            </a:r>
            <a:r>
              <a:rPr lang="en-US" dirty="0" smtClean="0"/>
              <a:t> de un simple </a:t>
            </a:r>
            <a:r>
              <a:rPr lang="en-US" dirty="0" err="1" smtClean="0"/>
              <a:t>programa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lenguaje</a:t>
            </a:r>
            <a:r>
              <a:rPr lang="en-US" dirty="0" smtClean="0"/>
              <a:t> C: </a:t>
            </a:r>
          </a:p>
          <a:p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#include 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pPr marL="457200" lvl="1" indent="0">
              <a:buNone/>
            </a:pPr>
            <a:r>
              <a:rPr lang="en-US" dirty="0" err="1"/>
              <a:t>int</a:t>
            </a:r>
            <a:r>
              <a:rPr lang="en-US" dirty="0"/>
              <a:t> main()</a:t>
            </a:r>
          </a:p>
          <a:p>
            <a:pPr marL="457200" lvl="1" indent="0">
              <a:buNone/>
            </a:pPr>
            <a:r>
              <a:rPr lang="en-US" dirty="0"/>
              <a:t>{</a:t>
            </a:r>
          </a:p>
          <a:p>
            <a:pPr marL="457200" lvl="1" indent="0">
              <a:buNone/>
            </a:pPr>
            <a:r>
              <a:rPr lang="en-US" dirty="0"/>
              <a:t>      </a:t>
            </a:r>
            <a:r>
              <a:rPr lang="en-US" dirty="0" err="1"/>
              <a:t>printf</a:t>
            </a:r>
            <a:r>
              <a:rPr lang="en-US" dirty="0"/>
              <a:t>("</a:t>
            </a:r>
            <a:r>
              <a:rPr lang="en-US" dirty="0" err="1"/>
              <a:t>Hola</a:t>
            </a:r>
            <a:r>
              <a:rPr lang="en-US" dirty="0"/>
              <a:t>, </a:t>
            </a:r>
            <a:r>
              <a:rPr lang="en-US" dirty="0" err="1"/>
              <a:t>alumnos</a:t>
            </a:r>
            <a:r>
              <a:rPr lang="en-US" dirty="0"/>
              <a:t> </a:t>
            </a:r>
            <a:r>
              <a:rPr lang="en-US" dirty="0" err="1"/>
              <a:t>virtuales</a:t>
            </a:r>
            <a:r>
              <a:rPr lang="en-US" dirty="0"/>
              <a:t> del </a:t>
            </a:r>
            <a:r>
              <a:rPr lang="en-US" dirty="0" err="1"/>
              <a:t>trimestre</a:t>
            </a:r>
            <a:r>
              <a:rPr lang="en-US" dirty="0"/>
              <a:t> </a:t>
            </a:r>
            <a:r>
              <a:rPr lang="en-US" dirty="0" smtClean="0"/>
              <a:t>21-I </a:t>
            </a:r>
            <a:r>
              <a:rPr lang="en-US" dirty="0"/>
              <a:t>!!!");	</a:t>
            </a:r>
          </a:p>
          <a:p>
            <a:pPr marL="457200" lvl="1" indent="0">
              <a:buNone/>
            </a:pPr>
            <a:r>
              <a:rPr lang="en-US" dirty="0"/>
              <a:t>      return 0;</a:t>
            </a:r>
          </a:p>
          <a:p>
            <a:pPr marL="457200" lvl="1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presentación</a:t>
            </a:r>
            <a:r>
              <a:rPr lang="en-US" dirty="0" smtClean="0"/>
              <a:t> </a:t>
            </a:r>
            <a:r>
              <a:rPr lang="en-US" dirty="0" err="1" smtClean="0"/>
              <a:t>vamos</a:t>
            </a:r>
            <a:r>
              <a:rPr lang="en-US" dirty="0" smtClean="0"/>
              <a:t> </a:t>
            </a:r>
            <a:r>
              <a:rPr lang="en-US" dirty="0" err="1" smtClean="0"/>
              <a:t>introducir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código</a:t>
            </a:r>
            <a:r>
              <a:rPr lang="en-US" dirty="0" smtClean="0"/>
              <a:t> </a:t>
            </a:r>
            <a:r>
              <a:rPr lang="en-US" dirty="0" err="1" smtClean="0"/>
              <a:t>algunos</a:t>
            </a:r>
            <a:r>
              <a:rPr lang="en-US" dirty="0" smtClean="0"/>
              <a:t> </a:t>
            </a:r>
            <a:r>
              <a:rPr lang="en-US" dirty="0" err="1" smtClean="0"/>
              <a:t>elementos</a:t>
            </a:r>
            <a:r>
              <a:rPr lang="en-US" dirty="0" smtClean="0"/>
              <a:t> que </a:t>
            </a:r>
            <a:r>
              <a:rPr lang="en-US" dirty="0" err="1" smtClean="0"/>
              <a:t>corresponden</a:t>
            </a:r>
            <a:r>
              <a:rPr lang="en-US" dirty="0" smtClean="0"/>
              <a:t> a </a:t>
            </a:r>
            <a:r>
              <a:rPr lang="en-US" dirty="0" err="1" smtClean="0"/>
              <a:t>nuevos</a:t>
            </a:r>
            <a:r>
              <a:rPr lang="en-US" dirty="0" smtClean="0"/>
              <a:t> </a:t>
            </a:r>
            <a:r>
              <a:rPr lang="en-US" dirty="0" err="1" smtClean="0"/>
              <a:t>conceptos</a:t>
            </a:r>
            <a:r>
              <a:rPr lang="en-US" dirty="0" smtClean="0"/>
              <a:t> y </a:t>
            </a:r>
            <a:r>
              <a:rPr lang="en-US" dirty="0" err="1" smtClean="0"/>
              <a:t>permiten</a:t>
            </a:r>
            <a:r>
              <a:rPr lang="en-US" dirty="0" smtClean="0"/>
              <a:t> </a:t>
            </a:r>
            <a:r>
              <a:rPr lang="en-US" dirty="0" err="1" smtClean="0"/>
              <a:t>lograr</a:t>
            </a:r>
            <a:r>
              <a:rPr lang="en-US" dirty="0" smtClean="0"/>
              <a:t> </a:t>
            </a:r>
            <a:r>
              <a:rPr lang="en-US" dirty="0" err="1" smtClean="0"/>
              <a:t>nuevas</a:t>
            </a:r>
            <a:r>
              <a:rPr lang="en-US" dirty="0" smtClean="0"/>
              <a:t> </a:t>
            </a:r>
            <a:r>
              <a:rPr lang="en-US" dirty="0" err="1" smtClean="0"/>
              <a:t>funcionalidades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411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u="sng" dirty="0" smtClean="0"/>
              <a:t>Comentarios en lenguaje C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419" i="1" dirty="0" smtClean="0"/>
              <a:t>Comentario</a:t>
            </a:r>
            <a:r>
              <a:rPr lang="es-419" dirty="0" smtClean="0"/>
              <a:t> es un fragmento del código que se omite por compilador y sirve solo para programador como notas aclaratorios</a:t>
            </a:r>
          </a:p>
          <a:p>
            <a:r>
              <a:rPr lang="es-419" dirty="0" smtClean="0"/>
              <a:t>Comentarios pueden aparecer en cualquier parte del código</a:t>
            </a:r>
            <a:endParaRPr lang="es-419" i="1" dirty="0" smtClean="0"/>
          </a:p>
          <a:p>
            <a:r>
              <a:rPr lang="es-419" dirty="0" smtClean="0"/>
              <a:t>Hay dos tipos de comentarios:</a:t>
            </a:r>
          </a:p>
          <a:p>
            <a:pPr lvl="1"/>
            <a:r>
              <a:rPr lang="es-419" i="1" dirty="0" smtClean="0"/>
              <a:t>Comentarios cortos</a:t>
            </a:r>
            <a:r>
              <a:rPr lang="es-419" dirty="0" smtClean="0"/>
              <a:t>: a partir de '//' y hasta final de la línea</a:t>
            </a:r>
          </a:p>
          <a:p>
            <a:pPr lvl="1"/>
            <a:r>
              <a:rPr lang="es-419" i="1" dirty="0" smtClean="0"/>
              <a:t>Comentarios de longitud arbitraria</a:t>
            </a:r>
            <a:r>
              <a:rPr lang="es-419" dirty="0" smtClean="0"/>
              <a:t>: a partir del paréntesis de apertura de comentario representado por ' /* ' y hasta </a:t>
            </a:r>
            <a:r>
              <a:rPr lang="es-419" dirty="0"/>
              <a:t>el paréntesis de </a:t>
            </a:r>
            <a:r>
              <a:rPr lang="es-419" dirty="0" smtClean="0"/>
              <a:t>clausura representado </a:t>
            </a:r>
            <a:r>
              <a:rPr lang="es-419" dirty="0"/>
              <a:t>por ' </a:t>
            </a:r>
            <a:r>
              <a:rPr lang="es-419" dirty="0" smtClean="0"/>
              <a:t>*/ '. El propio comentario es el texto entre estas dos marcas; puede ocupar mas que una línea.</a:t>
            </a:r>
          </a:p>
        </p:txBody>
      </p:sp>
    </p:spTree>
    <p:extLst>
      <p:ext uri="{BB962C8B-B14F-4D97-AF65-F5344CB8AC3E}">
        <p14:creationId xmlns:p14="http://schemas.microsoft.com/office/powerpoint/2010/main" val="759151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Ejemplos de comentarios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914400" lvl="2" indent="0">
              <a:buNone/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include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s-MX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stdio.h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  //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es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ejemplo de un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operador del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pre-procesador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buNone/>
            </a:pP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// 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es ejemplo de un comentario "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corto“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buNone/>
            </a:pP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/*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buNone/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Es ejemplo de 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buNone/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un comentario "largo"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buNone/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*/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buNone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main()</a:t>
            </a:r>
          </a:p>
          <a:p>
            <a:pPr marL="914400" lvl="2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{</a:t>
            </a:r>
          </a:p>
          <a:p>
            <a:pPr marL="914400" lvl="2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("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Hola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alumnos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virtuales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trimestre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21-I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!!!");	</a:t>
            </a:r>
          </a:p>
          <a:p>
            <a:pPr marL="914400" lvl="2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return 0;</a:t>
            </a:r>
          </a:p>
          <a:p>
            <a:pPr marL="914400" lvl="2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pPr marL="0" indent="0">
              <a:buNone/>
            </a:pPr>
            <a:endParaRPr lang="es-419" i="1" dirty="0" smtClean="0"/>
          </a:p>
          <a:p>
            <a:r>
              <a:rPr lang="es-419" dirty="0" smtClean="0"/>
              <a:t>Este código comentado funciona 100% igual como el código original (¡</a:t>
            </a:r>
            <a:r>
              <a:rPr lang="es-419" dirty="0" err="1" smtClean="0"/>
              <a:t>Pruebenlo</a:t>
            </a:r>
            <a:r>
              <a:rPr lang="es-419" dirty="0" smtClean="0"/>
              <a:t>!)</a:t>
            </a:r>
          </a:p>
        </p:txBody>
      </p:sp>
    </p:spTree>
    <p:extLst>
      <p:ext uri="{BB962C8B-B14F-4D97-AF65-F5344CB8AC3E}">
        <p14:creationId xmlns:p14="http://schemas.microsoft.com/office/powerpoint/2010/main" val="777576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946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419" sz="3600" dirty="0" smtClean="0"/>
              <a:t>Tipos </a:t>
            </a:r>
            <a:r>
              <a:rPr lang="es-419" sz="3600" dirty="0"/>
              <a:t>de </a:t>
            </a:r>
            <a:r>
              <a:rPr lang="es-419" sz="3600" dirty="0" smtClean="0"/>
              <a:t>datos, variables, constantes, operador de asignación</a:t>
            </a:r>
            <a:endParaRPr lang="en-U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23833"/>
            <a:ext cx="10515600" cy="5390864"/>
          </a:xfrm>
        </p:spPr>
        <p:txBody>
          <a:bodyPr>
            <a:normAutofit fontScale="32500" lnSpcReduction="20000"/>
          </a:bodyPr>
          <a:lstStyle/>
          <a:p>
            <a:pPr marL="457200" lvl="1" indent="0">
              <a:buNone/>
            </a:pPr>
            <a:r>
              <a:rPr lang="es-MX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Los comentarios del  código a continuación aclaren los conceptos anunciados en el título</a:t>
            </a:r>
          </a:p>
          <a:p>
            <a:pPr marL="0" indent="0">
              <a:buNone/>
            </a:pPr>
            <a:r>
              <a:rPr lang="es-MX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s-MX" sz="4900" dirty="0" err="1">
                <a:latin typeface="Arial" panose="020B0604020202020204" pitchFamily="34" charset="0"/>
                <a:cs typeface="Arial" panose="020B0604020202020204" pitchFamily="34" charset="0"/>
              </a:rPr>
              <a:t>include</a:t>
            </a:r>
            <a:r>
              <a:rPr lang="es-MX" sz="4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es-MX" sz="4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stdio.h</a:t>
            </a:r>
            <a:r>
              <a:rPr lang="es-MX" sz="4900" dirty="0"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  <a:endParaRPr lang="es-MX" sz="4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4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900" dirty="0">
                <a:latin typeface="Arial" panose="020B0604020202020204" pitchFamily="34" charset="0"/>
                <a:cs typeface="Arial" panose="020B0604020202020204" pitchFamily="34" charset="0"/>
              </a:rPr>
              <a:t>main()</a:t>
            </a:r>
          </a:p>
          <a:p>
            <a:pPr marL="0" indent="0">
              <a:buNone/>
            </a:pPr>
            <a:r>
              <a:rPr lang="en-US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{ </a:t>
            </a:r>
            <a:r>
              <a:rPr lang="es-ES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// a continuación siguen declaraciones </a:t>
            </a:r>
            <a:r>
              <a:rPr lang="es-ES" sz="4900" dirty="0">
                <a:latin typeface="Arial" panose="020B0604020202020204" pitchFamily="34" charset="0"/>
                <a:cs typeface="Arial" panose="020B0604020202020204" pitchFamily="34" charset="0"/>
              </a:rPr>
              <a:t>de tres variables</a:t>
            </a:r>
            <a:r>
              <a:rPr lang="es-ES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: x, g, y k</a:t>
            </a:r>
            <a:endParaRPr lang="es-ES" sz="4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sz="49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s-ES" sz="4900" dirty="0" err="1">
                <a:latin typeface="Arial" panose="020B0604020202020204" pitchFamily="34" charset="0"/>
                <a:cs typeface="Arial" panose="020B0604020202020204" pitchFamily="34" charset="0"/>
              </a:rPr>
              <a:t>float</a:t>
            </a:r>
            <a:r>
              <a:rPr lang="es-ES" sz="4900" dirty="0">
                <a:latin typeface="Arial" panose="020B0604020202020204" pitchFamily="34" charset="0"/>
                <a:cs typeface="Arial" panose="020B0604020202020204" pitchFamily="34" charset="0"/>
              </a:rPr>
              <a:t> x; </a:t>
            </a:r>
            <a:r>
              <a:rPr lang="es-ES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//es declaración de variable llamada 'x',  x es </a:t>
            </a:r>
            <a:r>
              <a:rPr lang="es-ES" sz="4900" dirty="0">
                <a:latin typeface="Arial" panose="020B0604020202020204" pitchFamily="34" charset="0"/>
                <a:cs typeface="Arial" panose="020B0604020202020204" pitchFamily="34" charset="0"/>
              </a:rPr>
              <a:t>de tipo </a:t>
            </a:r>
            <a:r>
              <a:rPr lang="es-ES" sz="4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float</a:t>
            </a:r>
            <a:r>
              <a:rPr lang="es-ES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 (flotante)</a:t>
            </a:r>
            <a:endParaRPr lang="es-ES" sz="4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sz="49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s-ES" sz="4900" dirty="0" err="1">
                <a:latin typeface="Arial" panose="020B0604020202020204" pitchFamily="34" charset="0"/>
                <a:cs typeface="Arial" panose="020B0604020202020204" pitchFamily="34" charset="0"/>
              </a:rPr>
              <a:t>double</a:t>
            </a:r>
            <a:r>
              <a:rPr lang="es-ES" sz="4900" dirty="0">
                <a:latin typeface="Arial" panose="020B0604020202020204" pitchFamily="34" charset="0"/>
                <a:cs typeface="Arial" panose="020B0604020202020204" pitchFamily="34" charset="0"/>
              </a:rPr>
              <a:t> g; //es declaración de variable llamada </a:t>
            </a:r>
            <a:r>
              <a:rPr lang="es-ES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‘g',  g </a:t>
            </a:r>
            <a:r>
              <a:rPr lang="es-ES" sz="4900" dirty="0">
                <a:latin typeface="Arial" panose="020B0604020202020204" pitchFamily="34" charset="0"/>
                <a:cs typeface="Arial" panose="020B0604020202020204" pitchFamily="34" charset="0"/>
              </a:rPr>
              <a:t>es de tipo </a:t>
            </a:r>
            <a:r>
              <a:rPr lang="es-ES" sz="4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double</a:t>
            </a:r>
            <a:r>
              <a:rPr lang="es-ES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 (doble)</a:t>
            </a:r>
            <a:endParaRPr lang="es-ES" sz="4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sz="49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s-ES" sz="4900" dirty="0" err="1"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s-ES" sz="4900" dirty="0">
                <a:latin typeface="Arial" panose="020B0604020202020204" pitchFamily="34" charset="0"/>
                <a:cs typeface="Arial" panose="020B0604020202020204" pitchFamily="34" charset="0"/>
              </a:rPr>
              <a:t> k;   </a:t>
            </a:r>
            <a:r>
              <a:rPr lang="es-ES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//aquí k se declara </a:t>
            </a:r>
            <a:r>
              <a:rPr lang="es-ES" sz="4900" dirty="0">
                <a:latin typeface="Arial" panose="020B0604020202020204" pitchFamily="34" charset="0"/>
                <a:cs typeface="Arial" panose="020B0604020202020204" pitchFamily="34" charset="0"/>
              </a:rPr>
              <a:t>una variable de tipo </a:t>
            </a:r>
            <a:r>
              <a:rPr lang="es-ES" sz="4900" dirty="0" err="1">
                <a:latin typeface="Arial" panose="020B0604020202020204" pitchFamily="34" charset="0"/>
                <a:cs typeface="Arial" panose="020B0604020202020204" pitchFamily="34" charset="0"/>
              </a:rPr>
              <a:t>entrero</a:t>
            </a:r>
            <a:endParaRPr lang="es-ES" sz="4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ES" sz="4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//</a:t>
            </a:r>
            <a:r>
              <a:rPr lang="es-ES" sz="4900" dirty="0">
                <a:latin typeface="Arial" panose="020B0604020202020204" pitchFamily="34" charset="0"/>
                <a:cs typeface="Arial" panose="020B0604020202020204" pitchFamily="34" charset="0"/>
              </a:rPr>
              <a:t> a continuación </a:t>
            </a:r>
            <a:r>
              <a:rPr lang="es-ES" sz="4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x,g</a:t>
            </a:r>
            <a:r>
              <a:rPr lang="es-ES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, y k se inicializan mediante tres </a:t>
            </a:r>
            <a:r>
              <a:rPr lang="es-ES" sz="4900" dirty="0">
                <a:latin typeface="Arial" panose="020B0604020202020204" pitchFamily="34" charset="0"/>
                <a:cs typeface="Arial" panose="020B0604020202020204" pitchFamily="34" charset="0"/>
              </a:rPr>
              <a:t>asignaciones:</a:t>
            </a:r>
          </a:p>
          <a:p>
            <a:pPr marL="0" indent="0">
              <a:buNone/>
            </a:pPr>
            <a:r>
              <a:rPr lang="es-ES" sz="4900" dirty="0">
                <a:latin typeface="Arial" panose="020B0604020202020204" pitchFamily="34" charset="0"/>
                <a:cs typeface="Arial" panose="020B0604020202020204" pitchFamily="34" charset="0"/>
              </a:rPr>
              <a:t>     x=1.f; </a:t>
            </a:r>
            <a:r>
              <a:rPr lang="es-ES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 // símbolo ‘=‘ NO ES IGUALDAD, ES OPERADOR DE ASIGNACION…</a:t>
            </a:r>
            <a:endParaRPr lang="es-ES" sz="4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sz="4900" dirty="0">
                <a:latin typeface="Arial" panose="020B0604020202020204" pitchFamily="34" charset="0"/>
                <a:cs typeface="Arial" panose="020B0604020202020204" pitchFamily="34" charset="0"/>
              </a:rPr>
              <a:t>     g=2.3</a:t>
            </a:r>
            <a:r>
              <a:rPr lang="es-ES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; //… Este operador calcula expresión aritmética en su parte derecha…</a:t>
            </a:r>
            <a:endParaRPr lang="es-ES" sz="4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sz="4900" dirty="0">
                <a:latin typeface="Arial" panose="020B0604020202020204" pitchFamily="34" charset="0"/>
                <a:cs typeface="Arial" panose="020B0604020202020204" pitchFamily="34" charset="0"/>
              </a:rPr>
              <a:t>     k=5</a:t>
            </a:r>
            <a:r>
              <a:rPr lang="es-ES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;   // … y lo mete a la celda de memoria asociada con variable  indicada</a:t>
            </a:r>
          </a:p>
          <a:p>
            <a:pPr marL="0" indent="0">
              <a:buNone/>
            </a:pPr>
            <a:r>
              <a:rPr lang="es-ES" sz="4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// en su lado izquierdo</a:t>
            </a:r>
            <a:endParaRPr lang="es-ES" sz="4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4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4900" dirty="0" err="1"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r>
              <a:rPr lang="en-US" sz="4900" dirty="0">
                <a:latin typeface="Arial" panose="020B0604020202020204" pitchFamily="34" charset="0"/>
                <a:cs typeface="Arial" panose="020B0604020202020204" pitchFamily="34" charset="0"/>
              </a:rPr>
              <a:t>("</a:t>
            </a:r>
            <a:r>
              <a:rPr lang="en-US" sz="4900" dirty="0" err="1">
                <a:latin typeface="Arial" panose="020B0604020202020204" pitchFamily="34" charset="0"/>
                <a:cs typeface="Arial" panose="020B0604020202020204" pitchFamily="34" charset="0"/>
              </a:rPr>
              <a:t>Hola</a:t>
            </a:r>
            <a:r>
              <a:rPr lang="en-US" sz="49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900" dirty="0" err="1">
                <a:latin typeface="Arial" panose="020B0604020202020204" pitchFamily="34" charset="0"/>
                <a:cs typeface="Arial" panose="020B0604020202020204" pitchFamily="34" charset="0"/>
              </a:rPr>
              <a:t>alumnos</a:t>
            </a:r>
            <a:r>
              <a:rPr lang="en-US" sz="4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900" dirty="0" err="1">
                <a:latin typeface="Arial" panose="020B0604020202020204" pitchFamily="34" charset="0"/>
                <a:cs typeface="Arial" panose="020B0604020202020204" pitchFamily="34" charset="0"/>
              </a:rPr>
              <a:t>virtuales</a:t>
            </a:r>
            <a:r>
              <a:rPr lang="en-US" sz="4900" dirty="0"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US" sz="4900" dirty="0" err="1">
                <a:latin typeface="Arial" panose="020B0604020202020204" pitchFamily="34" charset="0"/>
                <a:cs typeface="Arial" panose="020B0604020202020204" pitchFamily="34" charset="0"/>
              </a:rPr>
              <a:t>trimestre</a:t>
            </a:r>
            <a:r>
              <a:rPr lang="en-US" sz="4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21-I </a:t>
            </a:r>
            <a:r>
              <a:rPr lang="en-US" sz="4900" dirty="0">
                <a:latin typeface="Arial" panose="020B0604020202020204" pitchFamily="34" charset="0"/>
                <a:cs typeface="Arial" panose="020B0604020202020204" pitchFamily="34" charset="0"/>
              </a:rPr>
              <a:t>!!!");	</a:t>
            </a:r>
          </a:p>
          <a:p>
            <a:pPr marL="0" indent="0">
              <a:buNone/>
            </a:pPr>
            <a:r>
              <a:rPr lang="en-US" sz="4900" dirty="0">
                <a:latin typeface="Arial" panose="020B0604020202020204" pitchFamily="34" charset="0"/>
                <a:cs typeface="Arial" panose="020B0604020202020204" pitchFamily="34" charset="0"/>
              </a:rPr>
              <a:t>      return 0;</a:t>
            </a:r>
          </a:p>
          <a:p>
            <a:pPr marL="0" indent="0">
              <a:buNone/>
            </a:pPr>
            <a:r>
              <a:rPr lang="en-US" sz="4900" dirty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374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int</a:t>
            </a:r>
            <a:r>
              <a:rPr lang="es-MX" dirty="0" smtClean="0"/>
              <a:t>, </a:t>
            </a:r>
            <a:r>
              <a:rPr lang="es-MX" dirty="0" err="1" smtClean="0"/>
              <a:t>float</a:t>
            </a:r>
            <a:r>
              <a:rPr lang="es-MX" dirty="0" smtClean="0"/>
              <a:t> y </a:t>
            </a:r>
            <a:r>
              <a:rPr lang="es-MX" dirty="0" err="1" smtClean="0"/>
              <a:t>double</a:t>
            </a:r>
            <a:r>
              <a:rPr lang="es-MX" dirty="0" smtClean="0"/>
              <a:t>; declaración de variable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float</a:t>
            </a:r>
            <a:r>
              <a:rPr lang="es-MX" dirty="0" smtClean="0"/>
              <a:t>, y </a:t>
            </a:r>
            <a:r>
              <a:rPr lang="es-MX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double</a:t>
            </a:r>
            <a:r>
              <a:rPr lang="es-MX" dirty="0" smtClean="0"/>
              <a:t> son </a:t>
            </a:r>
            <a:r>
              <a:rPr lang="es-MX" i="1" dirty="0" smtClean="0"/>
              <a:t>palabras reservadas </a:t>
            </a:r>
            <a:r>
              <a:rPr lang="es-MX" dirty="0" smtClean="0"/>
              <a:t>en lenguaje C para presentar unos </a:t>
            </a:r>
            <a:r>
              <a:rPr lang="es-MX" i="1" dirty="0"/>
              <a:t>tipos </a:t>
            </a:r>
            <a:r>
              <a:rPr lang="es-MX" i="1" dirty="0" smtClean="0"/>
              <a:t>de datos </a:t>
            </a:r>
            <a:r>
              <a:rPr lang="es-MX" dirty="0" smtClean="0"/>
              <a:t>numéricos. </a:t>
            </a:r>
          </a:p>
          <a:p>
            <a:r>
              <a:rPr lang="es-MX" dirty="0" smtClean="0"/>
              <a:t>Hay otros tipos de datos en C que vamos estudiar a su tiempo</a:t>
            </a:r>
            <a:endParaRPr lang="es-419" dirty="0" smtClean="0"/>
          </a:p>
          <a:p>
            <a:r>
              <a:rPr lang="es-419" dirty="0" smtClean="0"/>
              <a:t>En el contexto del código anterior, por ejemplo, la instrucción</a:t>
            </a:r>
          </a:p>
          <a:p>
            <a:pPr marL="457200" lvl="1" indent="0">
              <a:buNone/>
            </a:pPr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float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es-419" dirty="0"/>
          </a:p>
          <a:p>
            <a:pPr marL="457200" lvl="1" indent="0">
              <a:buNone/>
            </a:pP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representa </a:t>
            </a:r>
            <a:r>
              <a:rPr lang="es-419" i="1" dirty="0" smtClean="0">
                <a:latin typeface="Arial" panose="020B0604020202020204" pitchFamily="34" charset="0"/>
                <a:cs typeface="Arial" panose="020B0604020202020204" pitchFamily="34" charset="0"/>
              </a:rPr>
              <a:t>declaración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 de variable llamada x cuyo tipo es flotante</a:t>
            </a:r>
          </a:p>
          <a:p>
            <a:r>
              <a:rPr lang="es-MX" dirty="0" smtClean="0">
                <a:cs typeface="Arial" panose="020B0604020202020204" pitchFamily="34" charset="0"/>
              </a:rPr>
              <a:t>Al recibir esta instrucción, compilador reserva para ‘x’ una porción de memoria: el cajón para almacenar un valor flotante</a:t>
            </a:r>
          </a:p>
          <a:p>
            <a:r>
              <a:rPr lang="es-MX" dirty="0" smtClean="0">
                <a:cs typeface="Arial" panose="020B0604020202020204" pitchFamily="34" charset="0"/>
              </a:rPr>
              <a:t>Ejecutando el código, después de procesar esta instrucción, el </a:t>
            </a:r>
            <a:r>
              <a:rPr lang="es-MX" dirty="0">
                <a:cs typeface="Arial" panose="020B0604020202020204" pitchFamily="34" charset="0"/>
              </a:rPr>
              <a:t>valor de ‘x’ todavía está indefinido </a:t>
            </a:r>
            <a:endParaRPr lang="es-419" dirty="0"/>
          </a:p>
          <a:p>
            <a:pPr marL="457200" lvl="1" indent="0">
              <a:buNone/>
            </a:pPr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797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Operador de asignación (1)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La cuarta instrucción del código anterior</a:t>
            </a:r>
          </a:p>
          <a:p>
            <a:pPr marL="0" indent="0">
              <a:buNone/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x=1.f; </a:t>
            </a:r>
            <a:endParaRPr lang="es-MX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representa una instancia del llamado </a:t>
            </a:r>
            <a:r>
              <a:rPr lang="es-MX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operador de asignación</a:t>
            </a:r>
            <a:r>
              <a:rPr lang="es-MX" u="sng" dirty="0" smtClean="0"/>
              <a:t> </a:t>
            </a:r>
            <a:endParaRPr lang="es-419" u="sng" dirty="0" smtClean="0"/>
          </a:p>
          <a:p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Para entender como funciona una asignación, lean atentamente los respectivos comentarios a esta instrucción en el código </a:t>
            </a:r>
          </a:p>
          <a:p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En esta instrucción particular la expresión aritmética del lado derecha es muy primitiva: es un constante de tipo flotante cuyo valor es uno. (</a:t>
            </a:r>
            <a:r>
              <a:rPr lang="es-MX" sz="3000" b="1" u="sng" dirty="0" smtClean="0">
                <a:latin typeface="Bradley Hand ITC" panose="03070402050302030203" pitchFamily="66" charset="0"/>
                <a:cs typeface="Arial" panose="020B0604020202020204" pitchFamily="34" charset="0"/>
              </a:rPr>
              <a:t>Nota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: Para los detalles, busquen en Wikipedia o en otra fuente un articulo sobre “</a:t>
            </a:r>
            <a:r>
              <a:rPr lang="es-MX" i="1" dirty="0" smtClean="0">
                <a:latin typeface="Arial" panose="020B0604020202020204" pitchFamily="34" charset="0"/>
                <a:cs typeface="Arial" panose="020B0604020202020204" pitchFamily="34" charset="0"/>
              </a:rPr>
              <a:t>constantes en lenguaje C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”)</a:t>
            </a:r>
          </a:p>
          <a:p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Semánticamente, esta instrucción realiza la inicialización de x: después de ejecutar esta instrucción valor de x ya será definido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903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Operador de asignación (2)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De la manera semejante, la quinta y sexta instrucción del código anterior</a:t>
            </a:r>
          </a:p>
          <a:p>
            <a:pPr marL="0" indent="0">
              <a:buNone/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g=2.3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	k=5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MX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representan inicializaciones de variables g y k,</a:t>
            </a:r>
            <a:r>
              <a:rPr lang="es-MX" dirty="0" smtClean="0"/>
              <a:t>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respectivamente. </a:t>
            </a:r>
            <a:endParaRPr lang="es-419" dirty="0" smtClean="0"/>
          </a:p>
          <a:p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Como podemos ver en estos ejemplos, </a:t>
            </a:r>
          </a:p>
          <a:p>
            <a:pPr lvl="1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es-MX" i="1" dirty="0" smtClean="0">
                <a:latin typeface="Arial" panose="020B0604020202020204" pitchFamily="34" charset="0"/>
                <a:cs typeface="Arial" panose="020B0604020202020204" pitchFamily="34" charset="0"/>
              </a:rPr>
              <a:t>constante tipo entero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se escribe sin punto o letra alguna</a:t>
            </a:r>
          </a:p>
          <a:p>
            <a:pPr lvl="1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es-MX" i="1" dirty="0" smtClean="0">
                <a:latin typeface="Arial" panose="020B0604020202020204" pitchFamily="34" charset="0"/>
                <a:cs typeface="Arial" panose="020B0604020202020204" pitchFamily="34" charset="0"/>
              </a:rPr>
              <a:t>constante tipo doble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debe tener punto decimal</a:t>
            </a:r>
          </a:p>
          <a:p>
            <a:pPr lvl="1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es-MX" i="1" dirty="0" smtClean="0">
                <a:latin typeface="Arial" panose="020B0604020202020204" pitchFamily="34" charset="0"/>
                <a:cs typeface="Arial" panose="020B0604020202020204" pitchFamily="34" charset="0"/>
              </a:rPr>
              <a:t>constante tipo flotante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tiene punto decimal y letra  ‘f’ al final</a:t>
            </a:r>
          </a:p>
          <a:p>
            <a:pPr marL="457200" lvl="1" indent="0">
              <a:buNone/>
            </a:pPr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854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¿Qué pasa después de ‘</a:t>
            </a:r>
            <a:r>
              <a:rPr lang="es-MX" dirty="0" err="1" smtClean="0"/>
              <a:t>return</a:t>
            </a:r>
            <a:r>
              <a:rPr lang="es-MX" dirty="0" smtClean="0"/>
              <a:t>’ ?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Recordamos que la instrucción </a:t>
            </a:r>
          </a:p>
          <a:p>
            <a:pPr marL="0" indent="0">
              <a:buNone/>
            </a:pPr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s-419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return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 0;</a:t>
            </a:r>
          </a:p>
          <a:p>
            <a:pPr marL="0" indent="0">
              <a:buNone/>
            </a:pP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termina la función </a:t>
            </a:r>
            <a:r>
              <a:rPr lang="es-419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main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 y regresa control al Sistema Operativo</a:t>
            </a:r>
          </a:p>
          <a:p>
            <a:pPr marL="0" indent="0">
              <a:buNone/>
            </a:pPr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419" sz="3400" b="1" dirty="0" smtClean="0">
                <a:latin typeface="Bradley Hand ITC" panose="03070402050302030203" pitchFamily="66" charset="0"/>
                <a:cs typeface="Arial" panose="020B0604020202020204" pitchFamily="34" charset="0"/>
              </a:rPr>
              <a:t>¿Y que pasa con las variables </a:t>
            </a:r>
            <a:r>
              <a:rPr lang="es-419" sz="3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x, g, k</a:t>
            </a:r>
            <a:r>
              <a:rPr lang="es-419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 y sus valores?</a:t>
            </a:r>
          </a:p>
          <a:p>
            <a:pPr marL="0" indent="0">
              <a:buNone/>
            </a:pPr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La respuesta es: </a:t>
            </a:r>
            <a:r>
              <a:rPr lang="es-419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ellas todas desaparecen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 (“mueren sin funeral”)</a:t>
            </a:r>
          </a:p>
          <a:p>
            <a:pPr marL="0" indent="0">
              <a:buNone/>
            </a:pPr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Es decir: la vida de unas variables es limitada por el bloque de instrucciones donde estas variables fueron declaradas; en nuestro caso este bloque es el cuerpo de  la función </a:t>
            </a:r>
            <a:r>
              <a:rPr lang="es-419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main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En particular, por lo que estas variables no fueron canalizados a la ventana de ejecución (ventana de consola), el programa no deja ninguna huella útil al terminarse </a:t>
            </a:r>
            <a:endParaRPr lang="es-MX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9519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1908</TotalTime>
  <Words>613</Words>
  <Application>Microsoft Office PowerPoint</Application>
  <PresentationFormat>Panorámica</PresentationFormat>
  <Paragraphs>99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Bradley Hand ITC</vt:lpstr>
      <vt:lpstr>Calibri</vt:lpstr>
      <vt:lpstr>Calibri Light</vt:lpstr>
      <vt:lpstr>Tema de Office</vt:lpstr>
      <vt:lpstr>Trimestre: 21-O uea: Programación Estructurada (1151038)   Grupo CTG09; Horario: Lu-Mie-Vie, 14:30—16:00 RESUMENES DEL CURSO Sección: 04_Simples_Manipulaciones_con_Datos_04</vt:lpstr>
      <vt:lpstr>Introducción</vt:lpstr>
      <vt:lpstr>Comentarios en lenguaje C</vt:lpstr>
      <vt:lpstr>Ejemplos de comentarios</vt:lpstr>
      <vt:lpstr>Tipos de datos, variables, constantes, operador de asignación</vt:lpstr>
      <vt:lpstr>int, float y double; declaración de variable</vt:lpstr>
      <vt:lpstr>Operador de asignación (1)</vt:lpstr>
      <vt:lpstr>Operador de asignación (2)</vt:lpstr>
      <vt:lpstr>¿Qué pasa después de ‘return’ ?</vt:lpstr>
      <vt:lpstr>Preguntas de control</vt:lpstr>
      <vt:lpstr>Video de ayuda de YouTube: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Programación Estructurada (1151038)  Grupo CTG03; Horario: Lu-Mie-Vie 8:30—10:00  RESUMENES DEL CURSO Sección: 02_IDE_02</dc:title>
  <dc:creator>xgeorge</dc:creator>
  <cp:lastModifiedBy>xgeorge</cp:lastModifiedBy>
  <cp:revision>89</cp:revision>
  <dcterms:created xsi:type="dcterms:W3CDTF">2020-04-14T22:16:00Z</dcterms:created>
  <dcterms:modified xsi:type="dcterms:W3CDTF">2021-11-09T01:36:43Z</dcterms:modified>
</cp:coreProperties>
</file>