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asun3Z0Q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1068017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 </a:t>
            </a:r>
            <a:r>
              <a:rPr lang="es-MX" sz="3600" b="1" dirty="0"/>
              <a:t>Grupo</a:t>
            </a:r>
            <a:r>
              <a:rPr lang="es-MX" sz="3600" dirty="0"/>
              <a:t> CTG09; </a:t>
            </a:r>
            <a:r>
              <a:rPr lang="es-MX" sz="3600" b="1" dirty="0"/>
              <a:t>Horario:</a:t>
            </a:r>
            <a:r>
              <a:rPr lang="es-MX" sz="3600" dirty="0"/>
              <a:t> Lu-Mie-Vie, 14:30—16:00</a:t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br>
              <a:rPr lang="es-MX" sz="3600" dirty="0">
                <a:latin typeface="Bradley Hand ITC" panose="03070402050302030203" pitchFamily="66" charset="0"/>
              </a:rPr>
            </a:br>
            <a:r>
              <a:rPr lang="es-MX" sz="3600" dirty="0"/>
              <a:t>Sección: 03_Structura_de_código_03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endParaRPr lang="es-419" sz="3200" dirty="0" smtClean="0"/>
          </a:p>
          <a:p>
            <a:r>
              <a:rPr lang="es-419" sz="3200" dirty="0" smtClean="0"/>
              <a:t>Resumen </a:t>
            </a:r>
            <a:r>
              <a:rPr lang="es-419" sz="3200" dirty="0"/>
              <a:t>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419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sz="2800" dirty="0"/>
              <a:t>y el preprocesador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Archivos de encabezado *.h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‘</a:t>
            </a:r>
            <a:r>
              <a:rPr lang="es-419" sz="28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sz="2800" dirty="0"/>
              <a:t>’ con lupa: que recibe, que devuelve, quién la llama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Bloque de instrucciones: {…}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Símbolo ‘;’ como la terminación de una instrucción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smtClean="0"/>
              <a:t>el </a:t>
            </a:r>
            <a:r>
              <a:rPr lang="en-US" dirty="0" err="1"/>
              <a:t>archivo</a:t>
            </a:r>
            <a:r>
              <a:rPr lang="en-US" dirty="0"/>
              <a:t> 02…02.pptx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presentado</a:t>
            </a:r>
            <a:r>
              <a:rPr lang="en-US" dirty="0"/>
              <a:t> el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lenguaje</a:t>
            </a:r>
            <a:r>
              <a:rPr lang="en-US" dirty="0"/>
              <a:t> </a:t>
            </a:r>
            <a:r>
              <a:rPr lang="en-US" dirty="0" smtClean="0"/>
              <a:t>C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presenación</a:t>
            </a:r>
            <a:r>
              <a:rPr lang="en-US" dirty="0"/>
              <a:t> actual </a:t>
            </a:r>
            <a:r>
              <a:rPr lang="en-US" dirty="0" err="1"/>
              <a:t>analizaremos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estructura</a:t>
            </a:r>
            <a:r>
              <a:rPr lang="en-US" dirty="0"/>
              <a:t> y </a:t>
            </a:r>
            <a:r>
              <a:rPr lang="en-US" dirty="0" err="1"/>
              <a:t>sus</a:t>
            </a:r>
            <a:r>
              <a:rPr lang="en-US" dirty="0"/>
              <a:t> </a:t>
            </a:r>
            <a:r>
              <a:rPr lang="en-US" dirty="0" err="1"/>
              <a:t>elementos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#</a:t>
            </a:r>
            <a:r>
              <a:rPr lang="es-419" dirty="0" err="1"/>
              <a:t>include</a:t>
            </a:r>
            <a:r>
              <a:rPr lang="es-419" dirty="0"/>
              <a:t> como un comando del preprocesador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La 1a línea representa un comando del </a:t>
            </a:r>
            <a:r>
              <a:rPr lang="es-419" i="1" dirty="0"/>
              <a:t>preprocesador. </a:t>
            </a:r>
          </a:p>
          <a:p>
            <a:r>
              <a:rPr lang="es-419" dirty="0"/>
              <a:t>Acción asociada</a:t>
            </a:r>
            <a:r>
              <a:rPr lang="es-419" i="1" dirty="0"/>
              <a:t>: Este comando obliga sustituir el contenido de la línea con el contenido del archivo </a:t>
            </a:r>
            <a:r>
              <a:rPr lang="es-419" i="1" dirty="0" err="1"/>
              <a:t>stdio.h</a:t>
            </a:r>
            <a:r>
              <a:rPr lang="es-419" dirty="0"/>
              <a:t>  </a:t>
            </a:r>
          </a:p>
          <a:p>
            <a:r>
              <a:rPr lang="es-419" dirty="0"/>
              <a:t>Los </a:t>
            </a:r>
            <a:r>
              <a:rPr lang="es-419" u="sng" dirty="0"/>
              <a:t>comandos de </a:t>
            </a:r>
            <a:r>
              <a:rPr lang="es-419" u="sng" dirty="0" smtClean="0"/>
              <a:t>preprocesador:</a:t>
            </a:r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inician con # </a:t>
            </a:r>
            <a:endParaRPr lang="es-419" u="sng" dirty="0" smtClean="0"/>
          </a:p>
          <a:p>
            <a:pPr lvl="1"/>
            <a:r>
              <a:rPr lang="es-419" u="sng" dirty="0" smtClean="0"/>
              <a:t> </a:t>
            </a:r>
            <a:r>
              <a:rPr lang="es-419" u="sng" dirty="0"/>
              <a:t>se realizan antes de empezar compilación </a:t>
            </a:r>
            <a:r>
              <a:rPr lang="es-419" dirty="0"/>
              <a:t>del código por Compilador</a:t>
            </a:r>
          </a:p>
          <a:p>
            <a:r>
              <a:rPr lang="es-419" dirty="0"/>
              <a:t>Hay dos maneras para indicar archivo en #</a:t>
            </a:r>
            <a:r>
              <a:rPr lang="es-419" dirty="0" err="1"/>
              <a:t>include</a:t>
            </a:r>
            <a:r>
              <a:rPr lang="es-419" dirty="0"/>
              <a:t>:</a:t>
            </a:r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nombre_de_archivo</a:t>
            </a:r>
            <a:r>
              <a:rPr lang="en-US" dirty="0"/>
              <a:t>&gt;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 IDE</a:t>
            </a:r>
          </a:p>
          <a:p>
            <a:pPr marL="457200" lvl="1" indent="0">
              <a:buNone/>
            </a:pPr>
            <a:r>
              <a:rPr lang="en-US" dirty="0"/>
              <a:t>#include "</a:t>
            </a:r>
            <a:r>
              <a:rPr lang="en-US" dirty="0" err="1"/>
              <a:t>nombre_de_archivo</a:t>
            </a:r>
            <a:r>
              <a:rPr lang="en-US" dirty="0"/>
              <a:t>"     //el </a:t>
            </a:r>
            <a:r>
              <a:rPr lang="en-US" dirty="0" err="1"/>
              <a:t>archivo</a:t>
            </a:r>
            <a:r>
              <a:rPr lang="en-US" dirty="0"/>
              <a:t> se </a:t>
            </a:r>
            <a:r>
              <a:rPr lang="en-US" dirty="0" err="1"/>
              <a:t>busca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espacio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¿Para que sirve  </a:t>
            </a:r>
            <a:r>
              <a:rPr lang="en-US" i="1" dirty="0"/>
              <a:t>#include &lt;</a:t>
            </a:r>
            <a:r>
              <a:rPr lang="en-US" i="1" dirty="0" err="1"/>
              <a:t>stdio.h</a:t>
            </a:r>
            <a:r>
              <a:rPr lang="en-US" i="1" dirty="0"/>
              <a:t>&gt;</a:t>
            </a:r>
            <a:r>
              <a:rPr lang="en-US" dirty="0"/>
              <a:t> 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El archivo </a:t>
            </a:r>
            <a:r>
              <a:rPr lang="es-419" i="1" dirty="0" err="1"/>
              <a:t>stdio.h</a:t>
            </a:r>
            <a:r>
              <a:rPr lang="es-419" i="1" dirty="0"/>
              <a:t> </a:t>
            </a:r>
            <a:r>
              <a:rPr lang="es-419" dirty="0"/>
              <a:t>contiene llamada</a:t>
            </a:r>
            <a:r>
              <a:rPr lang="es-419" i="1" dirty="0"/>
              <a:t> </a:t>
            </a:r>
            <a:r>
              <a:rPr lang="es-419" i="1" u="sng" dirty="0"/>
              <a:t>declaración</a:t>
            </a:r>
            <a:r>
              <a:rPr lang="es-419" i="1" dirty="0"/>
              <a:t> </a:t>
            </a:r>
            <a:r>
              <a:rPr lang="es-419" dirty="0"/>
              <a:t>de la función</a:t>
            </a:r>
            <a:r>
              <a:rPr lang="es-419" i="1" dirty="0"/>
              <a:t> </a:t>
            </a:r>
            <a:r>
              <a:rPr lang="es-419" i="1" dirty="0" err="1"/>
              <a:t>printf</a:t>
            </a:r>
            <a:r>
              <a:rPr lang="es-419" i="1" dirty="0"/>
              <a:t> </a:t>
            </a:r>
          </a:p>
          <a:p>
            <a:r>
              <a:rPr lang="es-419" dirty="0"/>
              <a:t>En la etapa actual del curso no es necesario ver la declaración, simplemente saber para que sirve:</a:t>
            </a:r>
          </a:p>
          <a:p>
            <a:pPr lvl="1"/>
            <a:r>
              <a:rPr lang="es-419" dirty="0"/>
              <a:t>Sin esta declaración, el compilador no puede reconocer la manera de usar la función </a:t>
            </a:r>
            <a:r>
              <a:rPr lang="es-419" i="1" dirty="0" err="1"/>
              <a:t>printf</a:t>
            </a:r>
            <a:r>
              <a:rPr lang="es-419" dirty="0"/>
              <a:t> de biblioteca de las funciones pre-hechas</a:t>
            </a:r>
          </a:p>
          <a:p>
            <a:pPr lvl="1"/>
            <a:r>
              <a:rPr lang="es-419" dirty="0"/>
              <a:t>El </a:t>
            </a:r>
            <a:r>
              <a:rPr lang="es-419" dirty="0" smtClean="0"/>
              <a:t>archivo </a:t>
            </a:r>
            <a:r>
              <a:rPr lang="es-419" i="1" dirty="0" err="1"/>
              <a:t>stdio.h</a:t>
            </a:r>
            <a:r>
              <a:rPr lang="es-419" dirty="0"/>
              <a:t>  contiene las declaraciones de varias funciones estándares de entrada-salida, </a:t>
            </a:r>
            <a:r>
              <a:rPr lang="es-419" i="1" dirty="0" err="1"/>
              <a:t>printf</a:t>
            </a:r>
            <a:r>
              <a:rPr lang="es-419" dirty="0"/>
              <a:t> es solo una de ellas.</a:t>
            </a:r>
          </a:p>
          <a:p>
            <a:pPr lvl="1"/>
            <a:r>
              <a:rPr lang="es-419" dirty="0"/>
              <a:t>El concepto de </a:t>
            </a:r>
            <a:r>
              <a:rPr lang="es-419" i="1" dirty="0"/>
              <a:t>declaración de una función</a:t>
            </a:r>
            <a:r>
              <a:rPr lang="es-419" dirty="0"/>
              <a:t> en términos precisos estudiaremos más adelante en el curso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598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Línea con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419" dirty="0"/>
              <a:t>La segunda línea del código representa el inicio de la </a:t>
            </a:r>
            <a:r>
              <a:rPr lang="es-419" i="1" dirty="0"/>
              <a:t>definición de una función</a:t>
            </a:r>
            <a:endParaRPr lang="en-US" i="1" dirty="0"/>
          </a:p>
          <a:p>
            <a:r>
              <a:rPr lang="en-US" dirty="0" err="1"/>
              <a:t>Leyendo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inicio</a:t>
            </a:r>
            <a:r>
              <a:rPr lang="en-US" dirty="0"/>
              <a:t> se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concluir</a:t>
            </a:r>
            <a:r>
              <a:rPr lang="en-US" dirty="0"/>
              <a:t> que:</a:t>
            </a:r>
          </a:p>
          <a:p>
            <a:pPr lvl="1"/>
            <a:r>
              <a:rPr lang="es-419" dirty="0"/>
              <a:t>La función se llama </a:t>
            </a:r>
            <a:r>
              <a:rPr lang="es-419" i="1" dirty="0" err="1"/>
              <a:t>main</a:t>
            </a:r>
            <a:endParaRPr lang="es-419" i="1" dirty="0"/>
          </a:p>
          <a:p>
            <a:pPr lvl="1"/>
            <a:r>
              <a:rPr lang="es-419" dirty="0"/>
              <a:t>La función devuelve un valor de tipo entero (</a:t>
            </a:r>
            <a:r>
              <a:rPr lang="es-419" i="1" dirty="0" err="1"/>
              <a:t>int</a:t>
            </a:r>
            <a:r>
              <a:rPr lang="es-419" dirty="0"/>
              <a:t> son tres primeras letras de ‘entero’ en inglés)</a:t>
            </a:r>
          </a:p>
          <a:p>
            <a:pPr lvl="1"/>
            <a:r>
              <a:rPr lang="es-419" dirty="0"/>
              <a:t>La función no recibe ningún parámetro porque el espacio entre paréntesis después de palabra </a:t>
            </a:r>
            <a:r>
              <a:rPr lang="es-419" i="1" dirty="0" err="1"/>
              <a:t>main</a:t>
            </a:r>
            <a:r>
              <a:rPr lang="es-419" dirty="0"/>
              <a:t> no contiene nada</a:t>
            </a:r>
          </a:p>
          <a:p>
            <a:r>
              <a:rPr lang="es-419" dirty="0"/>
              <a:t>Tras paréntesis () sigue el </a:t>
            </a:r>
            <a:r>
              <a:rPr lang="es-419" i="1" dirty="0"/>
              <a:t>bloque de instrucciones</a:t>
            </a:r>
            <a:r>
              <a:rPr lang="es-419" dirty="0"/>
              <a:t> acotado por llaves {…}</a:t>
            </a:r>
          </a:p>
          <a:p>
            <a:r>
              <a:rPr lang="es-419" dirty="0"/>
              <a:t>Cabe mencionar que </a:t>
            </a:r>
            <a:r>
              <a:rPr lang="es-419" i="1" dirty="0"/>
              <a:t>en lenguaje C cada instrucción termina con ‘;’</a:t>
            </a:r>
          </a:p>
          <a:p>
            <a:r>
              <a:rPr lang="es-419" dirty="0"/>
              <a:t>En este caso particular, el bloque de instrucciones representa el </a:t>
            </a:r>
            <a:r>
              <a:rPr lang="es-419" i="1" dirty="0"/>
              <a:t>cuerpo de la función</a:t>
            </a:r>
            <a:r>
              <a:rPr lang="es-419" dirty="0"/>
              <a:t> </a:t>
            </a:r>
            <a:r>
              <a:rPr lang="es-419" dirty="0" err="1"/>
              <a:t>main</a:t>
            </a:r>
            <a:r>
              <a:rPr lang="es-419" dirty="0"/>
              <a:t>.</a:t>
            </a:r>
          </a:p>
          <a:p>
            <a:r>
              <a:rPr lang="es-419" dirty="0"/>
              <a:t>Especificación: </a:t>
            </a:r>
            <a:r>
              <a:rPr lang="es-419" u="sng" dirty="0"/>
              <a:t>Cada proyecto</a:t>
            </a:r>
            <a:r>
              <a:rPr lang="es-419" dirty="0"/>
              <a:t> puede contener y usar varias funciones, sin embargo </a:t>
            </a:r>
            <a:r>
              <a:rPr lang="es-419" u="sng" dirty="0"/>
              <a:t>debe contener exactamente una función con nombre </a:t>
            </a:r>
            <a:r>
              <a:rPr lang="es-419" dirty="0" err="1"/>
              <a:t>main</a:t>
            </a:r>
            <a:r>
              <a:rPr lang="es-419" dirty="0"/>
              <a:t>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4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Interacción del </a:t>
            </a:r>
            <a:r>
              <a:rPr lang="es-419" i="1" dirty="0" err="1"/>
              <a:t>main</a:t>
            </a:r>
            <a:r>
              <a:rPr lang="es-419" dirty="0"/>
              <a:t>() con el mundo exterior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419" dirty="0"/>
              <a:t>El </a:t>
            </a:r>
            <a:r>
              <a:rPr lang="es-419" i="1" dirty="0"/>
              <a:t>Sistema Operativo</a:t>
            </a:r>
            <a:r>
              <a:rPr lang="es-419" dirty="0"/>
              <a:t> (SO) es un programa computacional que </a:t>
            </a:r>
            <a:r>
              <a:rPr lang="es-419" i="1" dirty="0"/>
              <a:t>administra todos los recursos de la computadora</a:t>
            </a:r>
            <a:r>
              <a:rPr lang="es-419" dirty="0"/>
              <a:t> mientras las aplicaciones compiten para usar los recursos (memoria, CPU, cámaras, etc.)</a:t>
            </a:r>
          </a:p>
          <a:p>
            <a:r>
              <a:rPr lang="es-419" dirty="0"/>
              <a:t>Ejemplos de SO son: Windows 10, Unix, Linux, etc.</a:t>
            </a:r>
          </a:p>
          <a:p>
            <a:r>
              <a:rPr lang="es-419" dirty="0"/>
              <a:t>En términos </a:t>
            </a:r>
            <a:r>
              <a:rPr lang="es-419" dirty="0" err="1"/>
              <a:t>naivos</a:t>
            </a:r>
            <a:r>
              <a:rPr lang="es-419" dirty="0"/>
              <a:t>, podemos imaginar que </a:t>
            </a:r>
          </a:p>
          <a:p>
            <a:pPr lvl="1"/>
            <a:r>
              <a:rPr lang="es-419" dirty="0"/>
              <a:t>Cuando se ejecuta un programa, el SO permite  a la función </a:t>
            </a:r>
            <a:r>
              <a:rPr lang="es-419" i="1" dirty="0" err="1"/>
              <a:t>main</a:t>
            </a:r>
            <a:r>
              <a:rPr lang="es-419" dirty="0"/>
              <a:t>  usar CPU</a:t>
            </a:r>
          </a:p>
          <a:p>
            <a:pPr lvl="1"/>
            <a:r>
              <a:rPr lang="es-419" dirty="0"/>
              <a:t>cuando</a:t>
            </a:r>
            <a:r>
              <a:rPr lang="es-419" i="1" dirty="0"/>
              <a:t> </a:t>
            </a:r>
            <a:r>
              <a:rPr lang="es-419" i="1" dirty="0" err="1"/>
              <a:t>main</a:t>
            </a:r>
            <a:r>
              <a:rPr lang="es-419" i="1" dirty="0"/>
              <a:t> </a:t>
            </a:r>
            <a:r>
              <a:rPr lang="es-419" dirty="0"/>
              <a:t>termina su labor, ella libera CPU y avisa SO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ello</a:t>
            </a:r>
            <a:r>
              <a:rPr lang="en-US" dirty="0"/>
              <a:t>.</a:t>
            </a:r>
          </a:p>
          <a:p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caso</a:t>
            </a:r>
            <a:r>
              <a:rPr lang="en-US" dirty="0"/>
              <a:t> del </a:t>
            </a:r>
            <a:r>
              <a:rPr lang="en-US" dirty="0" err="1"/>
              <a:t>proyecto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</a:t>
            </a:r>
            <a:r>
              <a:rPr lang="en-US" dirty="0" err="1"/>
              <a:t>consideración</a:t>
            </a:r>
            <a:r>
              <a:rPr lang="en-US" dirty="0"/>
              <a:t>, </a:t>
            </a:r>
            <a:r>
              <a:rPr lang="en-US" dirty="0" err="1"/>
              <a:t>regresando</a:t>
            </a:r>
            <a:r>
              <a:rPr lang="en-US" dirty="0"/>
              <a:t> control a SO, la </a:t>
            </a:r>
            <a:r>
              <a:rPr lang="en-US" dirty="0" err="1"/>
              <a:t>función</a:t>
            </a:r>
            <a:r>
              <a:rPr lang="en-US" dirty="0"/>
              <a:t> </a:t>
            </a:r>
            <a:r>
              <a:rPr lang="en-US" i="1" dirty="0"/>
              <a:t>main</a:t>
            </a:r>
            <a:r>
              <a:rPr lang="en-US" dirty="0"/>
              <a:t> </a:t>
            </a:r>
            <a:r>
              <a:rPr lang="en-US" dirty="0" err="1"/>
              <a:t>además</a:t>
            </a:r>
            <a:r>
              <a:rPr lang="en-US" dirty="0"/>
              <a:t> </a:t>
            </a:r>
            <a:r>
              <a:rPr lang="en-US" dirty="0" err="1"/>
              <a:t>devuelve</a:t>
            </a:r>
            <a:r>
              <a:rPr lang="en-US" dirty="0"/>
              <a:t> al SO un valor </a:t>
            </a:r>
            <a:r>
              <a:rPr lang="en-US" dirty="0" err="1"/>
              <a:t>entero</a:t>
            </a:r>
            <a:r>
              <a:rPr lang="en-US" dirty="0"/>
              <a:t>; </a:t>
            </a:r>
            <a:r>
              <a:rPr lang="en-US" dirty="0" err="1"/>
              <a:t>este</a:t>
            </a:r>
            <a:r>
              <a:rPr lang="en-US" dirty="0"/>
              <a:t> valor, </a:t>
            </a:r>
            <a:r>
              <a:rPr lang="en-US" dirty="0" err="1"/>
              <a:t>en</a:t>
            </a:r>
            <a:r>
              <a:rPr lang="en-US" dirty="0"/>
              <a:t> principio,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ayudar</a:t>
            </a:r>
            <a:r>
              <a:rPr lang="en-US" dirty="0"/>
              <a:t> a SO </a:t>
            </a:r>
            <a:r>
              <a:rPr lang="en-US" dirty="0" err="1"/>
              <a:t>destinguir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terminación</a:t>
            </a:r>
            <a:r>
              <a:rPr lang="en-US" dirty="0"/>
              <a:t> normal de las </a:t>
            </a:r>
            <a:r>
              <a:rPr lang="en-US" dirty="0" err="1"/>
              <a:t>terminaciones</a:t>
            </a:r>
            <a:r>
              <a:rPr lang="en-US" dirty="0"/>
              <a:t> con error del </a:t>
            </a:r>
            <a:r>
              <a:rPr lang="en-US" dirty="0" err="1"/>
              <a:t>programa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endParaRPr lang="es-419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757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Las instrucciones del cuerpo de </a:t>
            </a:r>
            <a:r>
              <a:rPr lang="es-419" i="1" dirty="0" err="1"/>
              <a:t>main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Por </a:t>
            </a:r>
            <a:r>
              <a:rPr lang="es-419" dirty="0" smtClean="0"/>
              <a:t>el número </a:t>
            </a:r>
            <a:r>
              <a:rPr lang="es-419" dirty="0"/>
              <a:t>de símbolos ‘;’ se ve que el cuerpo contiene dos instrucciones</a:t>
            </a:r>
            <a:endParaRPr lang="es-419" i="1" dirty="0"/>
          </a:p>
          <a:p>
            <a:r>
              <a:rPr lang="es-419" dirty="0"/>
              <a:t>La primera instrucción realiza </a:t>
            </a:r>
            <a:r>
              <a:rPr lang="es-419" i="1" dirty="0"/>
              <a:t>llamado de la función</a:t>
            </a:r>
            <a:r>
              <a:rPr lang="es-419" dirty="0"/>
              <a:t>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A la hora de llamar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, entre las paréntesis de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(…) se traspasa el parámetro el cual debe ser procesado por </a:t>
            </a:r>
            <a:r>
              <a:rPr lang="es-419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1"/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Semánticamente </a:t>
            </a:r>
            <a:r>
              <a:rPr lang="es-419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printf</a:t>
            </a:r>
            <a:r>
              <a:rPr lang="es-419" i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419" u="sng" dirty="0">
                <a:latin typeface="Arial" panose="020B0604020202020204" pitchFamily="34" charset="0"/>
                <a:cs typeface="Arial" panose="020B0604020202020204" pitchFamily="34" charset="0"/>
              </a:rPr>
              <a:t>se dedica a la impresión de datos en la ventana de consola</a:t>
            </a: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; ¿Cómo? lo vemos al ejecutar el código. En particular, el texto concluido entre las comillas se imprime literalmente </a:t>
            </a:r>
          </a:p>
          <a:p>
            <a:r>
              <a:rPr lang="es-419" dirty="0"/>
              <a:t>La segunda instrucción, “</a:t>
            </a:r>
            <a:r>
              <a:rPr lang="es-419" dirty="0" err="1"/>
              <a:t>return</a:t>
            </a:r>
            <a:r>
              <a:rPr lang="es-419" dirty="0"/>
              <a:t> 0;” devuelve valor entero 0 a Sistema Operativo (SO) y termina actividades de </a:t>
            </a:r>
            <a:r>
              <a:rPr lang="es-419" i="1" dirty="0" err="1"/>
              <a:t>main</a:t>
            </a:r>
            <a:endParaRPr lang="es-419" i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7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dirty="0"/>
              <a:t>Preguntas de control</a:t>
            </a:r>
            <a:endParaRPr lang="en-US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dirty="0"/>
              <a:t>Describe todas metamorfosis que ocurren con  el código analizado en esta presentación al dar comando “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” </a:t>
            </a:r>
            <a:endParaRPr lang="es-419" i="1" dirty="0"/>
          </a:p>
          <a:p>
            <a:r>
              <a:rPr lang="es-419" dirty="0"/>
              <a:t>Supongamos que el archivo </a:t>
            </a:r>
            <a:r>
              <a:rPr lang="es-419" i="1" dirty="0" err="1"/>
              <a:t>stdio.h</a:t>
            </a:r>
            <a:r>
              <a:rPr lang="es-419" dirty="0"/>
              <a:t> entre otras cosas contiene línea 	#</a:t>
            </a:r>
            <a:r>
              <a:rPr lang="es-419" dirty="0" err="1"/>
              <a:t>include</a:t>
            </a:r>
            <a:r>
              <a:rPr lang="es-419" dirty="0"/>
              <a:t> "</a:t>
            </a:r>
            <a:r>
              <a:rPr lang="es-419" dirty="0" err="1"/>
              <a:t>mi_cabecera.h</a:t>
            </a:r>
            <a:r>
              <a:rPr lang="es-419" dirty="0"/>
              <a:t>" </a:t>
            </a:r>
          </a:p>
          <a:p>
            <a:endParaRPr lang="es-419" dirty="0"/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¿Cómo esta suposición afectaría la respuesta a la primera de las dos preguntas de control?</a:t>
            </a:r>
          </a:p>
          <a:p>
            <a:pPr marL="457200" lvl="1" indent="0">
              <a:buNone/>
            </a:pPr>
            <a:r>
              <a:rPr lang="es-419" dirty="0">
                <a:latin typeface="Arial" panose="020B0604020202020204" pitchFamily="34" charset="0"/>
                <a:cs typeface="Arial" panose="020B0604020202020204" pitchFamily="34" charset="0"/>
              </a:rPr>
              <a:t>¿Dónde IDE va a buscar </a:t>
            </a:r>
            <a:r>
              <a:rPr lang="es-419" i="1" dirty="0" err="1"/>
              <a:t>mi_cabecera.h</a:t>
            </a:r>
            <a:r>
              <a:rPr lang="es-419" dirty="0"/>
              <a:t>?</a:t>
            </a:r>
            <a:endParaRPr lang="es-419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80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DF0B268-04AB-45B7-9E3B-07DA0F74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Video de ayuda de </a:t>
            </a:r>
            <a:r>
              <a:rPr lang="es-MX" dirty="0" smtClean="0"/>
              <a:t>YouTube:</a:t>
            </a:r>
            <a:endParaRPr lang="es-MX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838200" y="3678128"/>
            <a:ext cx="10515600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3600" b="0" i="0" u="none" strike="noStrike" cap="none" normalizeH="0" baseline="0" dirty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https://youtu.be/jasun3Z0Qxo</a:t>
            </a:r>
            <a:r>
              <a: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29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694</Words>
  <Application>Microsoft Office PowerPoint</Application>
  <PresentationFormat>Panorámica</PresentationFormat>
  <Paragraphs>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Tema de Office</vt:lpstr>
      <vt:lpstr>Trimestre: 21-O uea: Programación Estructurada (1151038)   Grupo CTG09; Horario: Lu-Mie-Vie, 14:30—16:00 RESUMENES DEL CURSO Prof. Gueorgi Khatchatourov, ayudante Carlos Yoshimar Hernández Badillo RESUMENES DEL CURSO Sección: 03_Structura_de_código_03</vt:lpstr>
      <vt:lpstr>Introducción</vt:lpstr>
      <vt:lpstr>#include como un comando del preprocesador</vt:lpstr>
      <vt:lpstr>¿Para que sirve  #include &lt;stdio.h&gt; ?</vt:lpstr>
      <vt:lpstr>Línea con int main()</vt:lpstr>
      <vt:lpstr>Interacción del main() con el mundo exterior</vt:lpstr>
      <vt:lpstr>Las instrucciones del cuerpo de main</vt:lpstr>
      <vt:lpstr>Preguntas de control</vt:lpstr>
      <vt:lpstr>Video de ayuda de YouTube: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xgeorge</cp:lastModifiedBy>
  <cp:revision>66</cp:revision>
  <dcterms:created xsi:type="dcterms:W3CDTF">2020-04-14T22:16:00Z</dcterms:created>
  <dcterms:modified xsi:type="dcterms:W3CDTF">2021-11-09T01:34:43Z</dcterms:modified>
</cp:coreProperties>
</file>