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george" initials="x" lastIdx="1" clrIdx="0">
    <p:extLst>
      <p:ext uri="{19B8F6BF-5375-455C-9EA6-DF929625EA0E}">
        <p15:presenceInfo xmlns:p15="http://schemas.microsoft.com/office/powerpoint/2012/main" userId="xgeorg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2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6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655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05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377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194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430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05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533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176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8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694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546CE-266A-43C2-950F-686A60FA8AAB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002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Intro_Pro/Intro_Programacion_lineamientos.do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nlinegdb.com/online_c++_compiler" TargetMode="External"/><Relationship Id="rId2" Type="http://schemas.openxmlformats.org/officeDocument/2006/relationships/hyperlink" Target="http://newton.uam.mx/xgeorge/uea/Intro_Pro/19_O/Instalacion%20de%20Visual%20Studio%202010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newton.uam.mx/xgeorge/uea/Intro_Pro/20_I/HORARIO_G_Kh_20_I.doc" TargetMode="External"/><Relationship Id="rId2" Type="http://schemas.openxmlformats.org/officeDocument/2006/relationships/hyperlink" Target="http://newton.uam.mx/xgeorge/uea/Intro_Pro/Intro_Programacion_lineamientos.do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 smtClean="0"/>
              <a:t>Trimestre:</a:t>
            </a:r>
            <a:r>
              <a:rPr lang="es-MX" sz="3600" dirty="0" smtClean="0"/>
              <a:t> 21-O</a:t>
            </a:r>
            <a:br>
              <a:rPr lang="es-MX" sz="3600" dirty="0" smtClean="0"/>
            </a:br>
            <a:r>
              <a:rPr lang="es-MX" sz="3600" b="1" dirty="0" err="1" smtClean="0"/>
              <a:t>uea</a:t>
            </a:r>
            <a:r>
              <a:rPr lang="es-MX" sz="3600" b="1" dirty="0" smtClean="0"/>
              <a:t>:</a:t>
            </a:r>
            <a:r>
              <a:rPr lang="es-MX" sz="3600" dirty="0" smtClean="0"/>
              <a:t> Programación Estructurada (1151038)</a:t>
            </a:r>
            <a:br>
              <a:rPr lang="es-MX" sz="3600" dirty="0" smtClean="0"/>
            </a:br>
            <a:r>
              <a:rPr lang="es-MX" sz="3600" dirty="0" smtClean="0"/>
              <a:t> </a:t>
            </a:r>
            <a:r>
              <a:rPr lang="es-MX" sz="3600" b="1" dirty="0" smtClean="0"/>
              <a:t>Grupo</a:t>
            </a:r>
            <a:r>
              <a:rPr lang="es-MX" sz="3600" dirty="0" smtClean="0"/>
              <a:t> CTG09; </a:t>
            </a:r>
            <a:r>
              <a:rPr lang="es-MX" sz="3600" b="1" dirty="0" smtClean="0"/>
              <a:t>Horario:</a:t>
            </a:r>
            <a:r>
              <a:rPr lang="es-MX" sz="3600" dirty="0" smtClean="0"/>
              <a:t> Lu-Mie-Vie</a:t>
            </a:r>
            <a:r>
              <a:rPr lang="es-MX" sz="3600" smtClean="0"/>
              <a:t>, </a:t>
            </a:r>
            <a:r>
              <a:rPr lang="es-MX" sz="3600" smtClean="0"/>
              <a:t>16:00—17:30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01_Introducción_01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</a:t>
            </a:r>
            <a:r>
              <a:rPr lang="es-ES" sz="3200" b="1" dirty="0" smtClean="0"/>
              <a:t>Badillo</a:t>
            </a:r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s-ES" sz="3200" b="1" dirty="0" smtClean="0"/>
          </a:p>
          <a:p>
            <a:endParaRPr lang="es-ES" sz="3200" b="1" dirty="0"/>
          </a:p>
          <a:p>
            <a:r>
              <a:rPr lang="es-ES" sz="3200" b="1" dirty="0" smtClean="0"/>
              <a:t>prog.estruct.21o@gmail.com</a:t>
            </a:r>
            <a:endParaRPr lang="es-ES" sz="3200" b="1" dirty="0"/>
          </a:p>
          <a:p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35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¿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vamos</a:t>
            </a:r>
            <a:r>
              <a:rPr lang="en-US" dirty="0" smtClean="0"/>
              <a:t> a </a:t>
            </a:r>
            <a:r>
              <a:rPr lang="en-US" dirty="0" err="1" smtClean="0"/>
              <a:t>trabajar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distancia</a:t>
            </a:r>
            <a:r>
              <a:rPr lang="en-US" dirty="0" smtClean="0"/>
              <a:t>? (1)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s-419" dirty="0" smtClean="0"/>
              <a:t>En la mayor parte del curso la comunicación es ASINCRÓNICA:</a:t>
            </a:r>
          </a:p>
          <a:p>
            <a:pPr marL="0" indent="0">
              <a:buNone/>
            </a:pPr>
            <a:endParaRPr lang="es-419" dirty="0" smtClean="0"/>
          </a:p>
          <a:p>
            <a:pPr lvl="1"/>
            <a:r>
              <a:rPr lang="es-419" dirty="0" smtClean="0"/>
              <a:t>Profesor sube los archivos corrientes del curso </a:t>
            </a:r>
            <a:r>
              <a:rPr lang="es-419" u="sng" dirty="0" smtClean="0"/>
              <a:t>en anticipación de una clase</a:t>
            </a:r>
          </a:p>
          <a:p>
            <a:pPr lvl="2"/>
            <a:r>
              <a:rPr lang="es-419" dirty="0" smtClean="0"/>
              <a:t>Los archivos contienen presentación de conceptos, descripción de algoritmos, elementos de lenguaje C, ejemplos de implementación de problemas, ejercicios, tareas, avisos, videos, etc.</a:t>
            </a:r>
          </a:p>
          <a:p>
            <a:pPr lvl="1"/>
            <a:endParaRPr lang="es-419" dirty="0" smtClean="0">
              <a:sym typeface="Wingdings" panose="05000000000000000000" pitchFamily="2" charset="2"/>
            </a:endParaRPr>
          </a:p>
          <a:p>
            <a:pPr lvl="1"/>
            <a:r>
              <a:rPr lang="es-419" dirty="0" smtClean="0">
                <a:sym typeface="Wingdings" panose="05000000000000000000" pitchFamily="2" charset="2"/>
              </a:rPr>
              <a:t>Alumnos trabajan con archivos del profesor de manera autodidacta preparándose  a cada sesión virtual</a:t>
            </a:r>
          </a:p>
          <a:p>
            <a:pPr lvl="1"/>
            <a:endParaRPr lang="es-419" dirty="0" smtClean="0">
              <a:sym typeface="Wingdings" panose="05000000000000000000" pitchFamily="2" charset="2"/>
            </a:endParaRPr>
          </a:p>
          <a:p>
            <a:r>
              <a:rPr lang="es-419" dirty="0" smtClean="0">
                <a:sym typeface="Wingdings" panose="05000000000000000000" pitchFamily="2" charset="2"/>
              </a:rPr>
              <a:t>En cada sesión virtual SÍNCRONA en el horario oficial de la </a:t>
            </a:r>
            <a:r>
              <a:rPr lang="es-419" dirty="0" err="1" smtClean="0">
                <a:sym typeface="Wingdings" panose="05000000000000000000" pitchFamily="2" charset="2"/>
              </a:rPr>
              <a:t>uea</a:t>
            </a:r>
            <a:r>
              <a:rPr lang="es-419" dirty="0" smtClean="0">
                <a:sym typeface="Wingdings" panose="05000000000000000000" pitchFamily="2" charset="2"/>
              </a:rPr>
              <a:t> se aclaran dudas, se hacen ejercicios, se hacen comentarios a los códigos implementados por alumnos 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85571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90955"/>
            <a:ext cx="10515600" cy="59281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¿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vamos</a:t>
            </a:r>
            <a:r>
              <a:rPr lang="en-US" dirty="0" smtClean="0"/>
              <a:t> a </a:t>
            </a:r>
            <a:r>
              <a:rPr lang="en-US" dirty="0" err="1" smtClean="0"/>
              <a:t>trabajar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distancia</a:t>
            </a:r>
            <a:r>
              <a:rPr lang="en-US" dirty="0" smtClean="0"/>
              <a:t>? (2)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1885" y="696681"/>
            <a:ext cx="11466285" cy="5849262"/>
          </a:xfrm>
        </p:spPr>
        <p:txBody>
          <a:bodyPr>
            <a:noAutofit/>
          </a:bodyPr>
          <a:lstStyle/>
          <a:p>
            <a:r>
              <a:rPr lang="es-419" sz="2400" dirty="0" smtClean="0"/>
              <a:t>Las aplicaciones para sesiones virtuales son Google </a:t>
            </a:r>
            <a:r>
              <a:rPr lang="es-419" sz="2400" dirty="0" err="1" smtClean="0"/>
              <a:t>Classroom</a:t>
            </a:r>
            <a:r>
              <a:rPr lang="es-419" sz="2400" dirty="0" smtClean="0"/>
              <a:t> y Google </a:t>
            </a:r>
            <a:r>
              <a:rPr lang="es-419" sz="2400" dirty="0" err="1" smtClean="0"/>
              <a:t>Meet</a:t>
            </a:r>
            <a:r>
              <a:rPr lang="es-419" sz="2400" dirty="0" smtClean="0"/>
              <a:t> . Cuando abren la página de acceso a su correo universitario en la esquina superior-derecha hay botón “reja” abriendo el cual se pueden ver estas aplicaciones.</a:t>
            </a:r>
          </a:p>
          <a:p>
            <a:r>
              <a:rPr lang="es-419" sz="2400" dirty="0" smtClean="0"/>
              <a:t>Dichas aplicaciones vamos a usar simultáneamente durante cada sesión de clases virtuales. </a:t>
            </a:r>
          </a:p>
          <a:p>
            <a:pPr lvl="1"/>
            <a:r>
              <a:rPr lang="es-419" dirty="0" smtClean="0"/>
              <a:t>El </a:t>
            </a:r>
            <a:r>
              <a:rPr lang="es-419" dirty="0" err="1" smtClean="0"/>
              <a:t>Classroom</a:t>
            </a:r>
            <a:r>
              <a:rPr lang="es-419" dirty="0" smtClean="0"/>
              <a:t> permite organizar aspectos generales de la clase virtual</a:t>
            </a:r>
          </a:p>
          <a:p>
            <a:pPr lvl="1"/>
            <a:r>
              <a:rPr lang="es-419" dirty="0" smtClean="0"/>
              <a:t>El </a:t>
            </a:r>
            <a:r>
              <a:rPr lang="es-419" dirty="0" err="1" smtClean="0"/>
              <a:t>Meet</a:t>
            </a:r>
            <a:r>
              <a:rPr lang="es-419" dirty="0" smtClean="0"/>
              <a:t> permite realizar chat durante la sesión. Tanto mediante mensajes instantáneos textuales como por audio (opción limitada, sujeto ancho de banda de Internet)</a:t>
            </a:r>
          </a:p>
          <a:p>
            <a:r>
              <a:rPr lang="es-419" sz="2400" dirty="0" smtClean="0"/>
              <a:t>En marco de </a:t>
            </a:r>
            <a:r>
              <a:rPr lang="es-419" sz="2400" dirty="0" err="1" smtClean="0"/>
              <a:t>Classroom</a:t>
            </a:r>
            <a:r>
              <a:rPr lang="es-419" sz="2400" dirty="0" smtClean="0"/>
              <a:t> el espacio virtual para nuestro grupo se configura por profesor una sola vez para todo trimestre. Él manda invitación solo una vez a todos alumnos; ellos la aceptan y luego en </a:t>
            </a:r>
            <a:r>
              <a:rPr lang="es-419" sz="2400" dirty="0" err="1" smtClean="0"/>
              <a:t>Classroom</a:t>
            </a:r>
            <a:r>
              <a:rPr lang="es-419" sz="2400" dirty="0" smtClean="0"/>
              <a:t> deben acceder a la clase configurada, según el horario oficial del grupo</a:t>
            </a:r>
          </a:p>
          <a:p>
            <a:r>
              <a:rPr lang="es-419" sz="2400" dirty="0" smtClean="0"/>
              <a:t>Las sesiones de </a:t>
            </a:r>
            <a:r>
              <a:rPr lang="es-419" sz="2400" dirty="0" err="1" smtClean="0"/>
              <a:t>Meet</a:t>
            </a:r>
            <a:r>
              <a:rPr lang="es-419" sz="2400" dirty="0" smtClean="0"/>
              <a:t> son directamente derivadas de la clase en </a:t>
            </a:r>
            <a:r>
              <a:rPr lang="es-419" sz="2400" dirty="0" err="1" smtClean="0"/>
              <a:t>Classroom</a:t>
            </a:r>
            <a:r>
              <a:rPr lang="es-419" sz="2400" dirty="0" smtClean="0"/>
              <a:t>: hay una liga en </a:t>
            </a:r>
            <a:r>
              <a:rPr lang="es-419" sz="2400" dirty="0" err="1" smtClean="0"/>
              <a:t>Classroom</a:t>
            </a:r>
            <a:r>
              <a:rPr lang="es-419" sz="2400" dirty="0" smtClean="0"/>
              <a:t> a la reunión asociada de </a:t>
            </a:r>
            <a:r>
              <a:rPr lang="es-419" sz="2400" dirty="0" err="1" smtClean="0"/>
              <a:t>Meet</a:t>
            </a:r>
            <a:r>
              <a:rPr lang="es-419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21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 smtClean="0"/>
              <a:t>Evaluación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s-419" dirty="0" smtClean="0"/>
              <a:t>Alumnos deberán:</a:t>
            </a:r>
          </a:p>
          <a:p>
            <a:pPr lvl="1"/>
            <a:r>
              <a:rPr lang="es-419" dirty="0" smtClean="0"/>
              <a:t> Realizar una serie de tareas (entre 5 y 7 en total).</a:t>
            </a:r>
          </a:p>
          <a:p>
            <a:pPr lvl="1"/>
            <a:r>
              <a:rPr lang="es-419" dirty="0" smtClean="0"/>
              <a:t>Aplicar tres exámenes periódicos (parciales). Todos los exámenes se dedican al desarrollo de programas computacionales que deben cumplir con unas especificaciones.</a:t>
            </a:r>
          </a:p>
          <a:p>
            <a:r>
              <a:rPr lang="es-419" dirty="0" smtClean="0"/>
              <a:t>Los pesos de tareas y exámenes para calificación final vean en archivo</a:t>
            </a:r>
          </a:p>
          <a:p>
            <a:pPr marL="0" indent="0">
              <a:buNone/>
            </a:pPr>
            <a:r>
              <a:rPr lang="es-MX" sz="2000" dirty="0" smtClean="0"/>
              <a:t>            </a:t>
            </a:r>
            <a:r>
              <a:rPr lang="es-MX" sz="2000" dirty="0" smtClean="0">
                <a:hlinkClick r:id="rId2"/>
              </a:rPr>
              <a:t>http</a:t>
            </a:r>
            <a:r>
              <a:rPr lang="es-MX" sz="2000" dirty="0">
                <a:hlinkClick r:id="rId2"/>
              </a:rPr>
              <a:t>://</a:t>
            </a:r>
            <a:r>
              <a:rPr lang="es-MX" sz="2000" dirty="0" smtClean="0">
                <a:hlinkClick r:id="rId2"/>
              </a:rPr>
              <a:t>newton.uam.mx/xgeorge/uea/Intro_Pro/Intro_Programacion_lineamientos.doc</a:t>
            </a:r>
            <a:endParaRPr lang="es-MX" sz="2000" dirty="0" smtClean="0"/>
          </a:p>
          <a:p>
            <a:pPr marL="0" indent="0">
              <a:buNone/>
            </a:pPr>
            <a:endParaRPr lang="es-MX" sz="2000" dirty="0" smtClean="0"/>
          </a:p>
          <a:p>
            <a:pPr marL="0" indent="0">
              <a:buNone/>
            </a:pPr>
            <a:r>
              <a:rPr lang="es-419" dirty="0" smtClean="0"/>
              <a:t> </a:t>
            </a:r>
            <a:r>
              <a:rPr lang="es-MX" dirty="0" smtClean="0"/>
              <a:t>Nota: NO SE APLICA EXAMEN GLOBAL</a:t>
            </a:r>
            <a:endParaRPr lang="es-419" dirty="0"/>
          </a:p>
          <a:p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29750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 smtClean="0"/>
              <a:t>Herramientas de programación para el curso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24626"/>
          </a:xfrm>
        </p:spPr>
        <p:txBody>
          <a:bodyPr>
            <a:normAutofit fontScale="92500" lnSpcReduction="10000"/>
          </a:bodyPr>
          <a:lstStyle/>
          <a:p>
            <a:r>
              <a:rPr lang="es-419" dirty="0" smtClean="0"/>
              <a:t>Para realizar trabajos asociados con esta UEA es indispensable usar una aplicación del tipo </a:t>
            </a:r>
            <a:r>
              <a:rPr lang="es-419" i="1" dirty="0" smtClean="0"/>
              <a:t>Entorno de Desarrollo Integral</a:t>
            </a:r>
            <a:r>
              <a:rPr lang="es-419" dirty="0" smtClean="0"/>
              <a:t> (o IDE por primeras siglas en inglés). Los ejemplos comunes de IDE son:</a:t>
            </a:r>
            <a:r>
              <a:rPr lang="es-MX" dirty="0" smtClean="0"/>
              <a:t> </a:t>
            </a:r>
            <a:r>
              <a:rPr lang="es-MX" i="1" dirty="0"/>
              <a:t>Visual Studio, </a:t>
            </a:r>
            <a:r>
              <a:rPr lang="es-MX" i="1" dirty="0" err="1"/>
              <a:t>CodeBlocks</a:t>
            </a:r>
            <a:r>
              <a:rPr lang="es-MX" i="1" dirty="0"/>
              <a:t>, </a:t>
            </a:r>
            <a:r>
              <a:rPr lang="es-MX" i="1" dirty="0" err="1"/>
              <a:t>Bloodshed</a:t>
            </a:r>
            <a:r>
              <a:rPr lang="es-MX" i="1" dirty="0"/>
              <a:t> </a:t>
            </a:r>
            <a:r>
              <a:rPr lang="es-MX" i="1" dirty="0" err="1"/>
              <a:t>DevC</a:t>
            </a:r>
            <a:r>
              <a:rPr lang="es-MX" i="1" dirty="0"/>
              <a:t>++</a:t>
            </a:r>
            <a:r>
              <a:rPr lang="es-MX" dirty="0"/>
              <a:t>; Ambiente de programación para Unix</a:t>
            </a:r>
            <a:r>
              <a:rPr lang="es-MX" dirty="0" smtClean="0"/>
              <a:t>.</a:t>
            </a:r>
          </a:p>
          <a:p>
            <a:endParaRPr lang="es-419" dirty="0"/>
          </a:p>
          <a:p>
            <a:r>
              <a:rPr lang="es-419" b="1" u="sng" dirty="0"/>
              <a:t>¡</a:t>
            </a:r>
            <a:r>
              <a:rPr lang="es-419" b="1" u="sng" dirty="0" smtClean="0"/>
              <a:t>URGE! :</a:t>
            </a:r>
            <a:r>
              <a:rPr lang="es-419" dirty="0" smtClean="0"/>
              <a:t>  Para este curso alumnos deberán instalar en sus computadoras el IDE llamado </a:t>
            </a:r>
            <a:r>
              <a:rPr lang="es-MX" i="1" dirty="0" smtClean="0"/>
              <a:t>Visual Studio. </a:t>
            </a:r>
            <a:r>
              <a:rPr lang="es-MX" dirty="0" smtClean="0"/>
              <a:t>Por ejemplo, </a:t>
            </a:r>
            <a:r>
              <a:rPr lang="es-MX" i="1" dirty="0"/>
              <a:t>Visual Studio 2010 C++ </a:t>
            </a:r>
            <a:r>
              <a:rPr lang="es-MX" dirty="0" smtClean="0"/>
              <a:t>, u otra más moderna</a:t>
            </a:r>
            <a:r>
              <a:rPr lang="es-MX" i="1" dirty="0" smtClean="0"/>
              <a:t>. </a:t>
            </a:r>
            <a:r>
              <a:rPr lang="es-MX" dirty="0" smtClean="0"/>
              <a:t>Instructivo para instalación de </a:t>
            </a:r>
            <a:r>
              <a:rPr lang="es-MX" i="1" dirty="0"/>
              <a:t>Visual Studio 2010 C++ </a:t>
            </a:r>
            <a:r>
              <a:rPr lang="es-MX" dirty="0" smtClean="0"/>
              <a:t>se ubica en </a:t>
            </a:r>
            <a:r>
              <a:rPr lang="en-US" sz="1600" dirty="0">
                <a:hlinkClick r:id="rId2"/>
              </a:rPr>
              <a:t>http://</a:t>
            </a:r>
            <a:r>
              <a:rPr lang="en-US" sz="1600" dirty="0" smtClean="0">
                <a:hlinkClick r:id="rId2"/>
              </a:rPr>
              <a:t>newton.uam.mx/xgeorge/uea/Intro_Pro/19_O/Instalacion%20de%20Visual%20Studio%202010.docx</a:t>
            </a:r>
            <a:endParaRPr lang="en-US" sz="1600" dirty="0" smtClean="0"/>
          </a:p>
          <a:p>
            <a:endParaRPr lang="en-US" sz="1600" dirty="0" smtClean="0"/>
          </a:p>
          <a:p>
            <a:r>
              <a:rPr lang="es-419" dirty="0" smtClean="0"/>
              <a:t>A parte del </a:t>
            </a:r>
            <a:r>
              <a:rPr lang="es-MX" i="1" dirty="0" smtClean="0"/>
              <a:t>Visual Studio,</a:t>
            </a:r>
            <a:r>
              <a:rPr lang="es-419" dirty="0" smtClean="0"/>
              <a:t> usaremos IDE en línea de la página  </a:t>
            </a:r>
            <a:r>
              <a:rPr lang="es-ES" dirty="0" smtClean="0">
                <a:hlinkClick r:id="rId3"/>
              </a:rPr>
              <a:t>https://www.onlinegdb.com/online_c++_compiler</a:t>
            </a:r>
            <a:endParaRPr lang="es-ES" dirty="0" smtClean="0"/>
          </a:p>
          <a:p>
            <a:pPr marL="0" indent="0">
              <a:buNone/>
            </a:pPr>
            <a:r>
              <a:rPr lang="es-419" dirty="0" smtClean="0"/>
              <a:t>La cual permite meter un código en lenguaje C y compilarlo en línea 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92156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74842"/>
            <a:ext cx="10515600" cy="1325563"/>
          </a:xfrm>
        </p:spPr>
        <p:txBody>
          <a:bodyPr/>
          <a:lstStyle/>
          <a:p>
            <a:r>
              <a:rPr lang="es-419" dirty="0" smtClean="0"/>
              <a:t>Fuentes de información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61143"/>
            <a:ext cx="10515600" cy="5471885"/>
          </a:xfrm>
        </p:spPr>
        <p:txBody>
          <a:bodyPr>
            <a:normAutofit fontScale="92500" lnSpcReduction="20000"/>
          </a:bodyPr>
          <a:lstStyle/>
          <a:p>
            <a:r>
              <a:rPr lang="es-419" dirty="0" smtClean="0"/>
              <a:t>La fuente principal para la </a:t>
            </a:r>
            <a:r>
              <a:rPr lang="es-419" dirty="0" err="1" smtClean="0"/>
              <a:t>uea</a:t>
            </a:r>
            <a:r>
              <a:rPr lang="es-419" dirty="0" smtClean="0"/>
              <a:t> será la página con archivos creados por profesor </a:t>
            </a:r>
            <a:r>
              <a:rPr lang="en-US" i="1" dirty="0" smtClean="0"/>
              <a:t>http://newton.uam.mx/xgeorge/uea/Intro_Pro/21_O/</a:t>
            </a:r>
            <a:endParaRPr lang="es-MX" i="1" dirty="0" smtClean="0"/>
          </a:p>
          <a:p>
            <a:r>
              <a:rPr lang="es-419" dirty="0" smtClean="0"/>
              <a:t>El libro de texto (impreso en papel) sugerido por el profesor es de </a:t>
            </a:r>
            <a:r>
              <a:rPr lang="es-419" dirty="0" err="1" smtClean="0"/>
              <a:t>Fco</a:t>
            </a:r>
            <a:r>
              <a:rPr lang="es-419" dirty="0" smtClean="0"/>
              <a:t>. Ceballos (vea la referencia exacta en </a:t>
            </a:r>
            <a:r>
              <a:rPr lang="es-MX" sz="2000" dirty="0">
                <a:hlinkClick r:id="rId2"/>
              </a:rPr>
              <a:t>http://</a:t>
            </a:r>
            <a:r>
              <a:rPr lang="es-MX" sz="2000" dirty="0" smtClean="0">
                <a:hlinkClick r:id="rId2"/>
              </a:rPr>
              <a:t>newton.uam.mx/xgeorge/uea/Intro_Pro/Intro_Programacion_lineamientos.doc</a:t>
            </a:r>
            <a:r>
              <a:rPr lang="es-MX" sz="2000" dirty="0" smtClean="0"/>
              <a:t> </a:t>
            </a:r>
          </a:p>
          <a:p>
            <a:pPr marL="0" indent="0">
              <a:buNone/>
            </a:pPr>
            <a:r>
              <a:rPr lang="es-MX" sz="2000" dirty="0" smtClean="0">
                <a:latin typeface="Bradley Hand ITC" panose="03070402050302030203" pitchFamily="66" charset="0"/>
              </a:rPr>
              <a:t>En internet pueden consultar</a:t>
            </a:r>
            <a:r>
              <a:rPr lang="es-MX" sz="2000" dirty="0"/>
              <a:t>: https://</a:t>
            </a:r>
            <a:r>
              <a:rPr lang="es-MX" sz="2000" dirty="0" smtClean="0"/>
              <a:t>es.pdfdrive.com/curso-de-programacion-ccfco-javier-ceballos-e40135279.html)</a:t>
            </a:r>
          </a:p>
          <a:p>
            <a:r>
              <a:rPr lang="es-MX" dirty="0"/>
              <a:t>Pueden hacer búsqueda en Internet con palabras llave “</a:t>
            </a:r>
            <a:r>
              <a:rPr lang="es-MX" i="1" dirty="0"/>
              <a:t>Tutorial de lenguaje C</a:t>
            </a:r>
            <a:r>
              <a:rPr lang="es-MX" dirty="0"/>
              <a:t>” y usar los tutoriales que aparecen en la 1ª página de </a:t>
            </a:r>
            <a:r>
              <a:rPr lang="es-MX" dirty="0" smtClean="0"/>
              <a:t>los resultados </a:t>
            </a:r>
            <a:r>
              <a:rPr lang="es-MX" dirty="0"/>
              <a:t>de la </a:t>
            </a:r>
            <a:r>
              <a:rPr lang="es-MX" dirty="0" smtClean="0"/>
              <a:t>búsqueda</a:t>
            </a:r>
          </a:p>
          <a:p>
            <a:r>
              <a:rPr lang="es-MX" dirty="0" smtClean="0"/>
              <a:t>Los conceptos más genéricos pueden consultar en Wikipedia</a:t>
            </a:r>
          </a:p>
          <a:p>
            <a:r>
              <a:rPr lang="es-MX" dirty="0" smtClean="0"/>
              <a:t>Respecto el uso de conceptos específicos de lenguaje C, para la interpretación de posibles errores de sus códigos, pueden formular su duda y </a:t>
            </a:r>
            <a:r>
              <a:rPr lang="es-MX" dirty="0" err="1" smtClean="0"/>
              <a:t>googlearla</a:t>
            </a:r>
            <a:r>
              <a:rPr lang="es-MX" dirty="0" smtClean="0"/>
              <a:t>:  seguramente, hay  muchos foros donde una duda similar a la suya ya fue analizada</a:t>
            </a:r>
          </a:p>
          <a:p>
            <a:r>
              <a:rPr lang="es-419" dirty="0" smtClean="0"/>
              <a:t>El archivo </a:t>
            </a:r>
            <a:r>
              <a:rPr lang="en-US" sz="2000" i="1" dirty="0" smtClean="0">
                <a:hlinkClick r:id="rId3"/>
              </a:rPr>
              <a:t>http://newton.uam.mx/xgeorge/uea/Intro_Pro/21_O/</a:t>
            </a:r>
            <a:r>
              <a:rPr lang="es-419" sz="2000" dirty="0" smtClean="0">
                <a:hlinkClick r:id="rId3"/>
              </a:rPr>
              <a:t>HORARIO_G_Kh_21_O.doc</a:t>
            </a:r>
            <a:r>
              <a:rPr lang="es-419" sz="2000" dirty="0" smtClean="0"/>
              <a:t> </a:t>
            </a:r>
            <a:r>
              <a:rPr lang="es-419" dirty="0" smtClean="0"/>
              <a:t>entre otras cosas contiene direcciones del correo del </a:t>
            </a:r>
            <a:r>
              <a:rPr lang="es-419" dirty="0" err="1" smtClean="0"/>
              <a:t>prof.</a:t>
            </a:r>
            <a:r>
              <a:rPr lang="es-419" dirty="0" smtClean="0"/>
              <a:t> y de la ayudante</a:t>
            </a:r>
            <a:endParaRPr lang="es-419" sz="2000" dirty="0"/>
          </a:p>
        </p:txBody>
      </p:sp>
    </p:spTree>
    <p:extLst>
      <p:ext uri="{BB962C8B-B14F-4D97-AF65-F5344CB8AC3E}">
        <p14:creationId xmlns:p14="http://schemas.microsoft.com/office/powerpoint/2010/main" val="26574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305331"/>
            <a:ext cx="10515600" cy="1325563"/>
          </a:xfrm>
        </p:spPr>
        <p:txBody>
          <a:bodyPr/>
          <a:lstStyle/>
          <a:p>
            <a:r>
              <a:rPr lang="es-419" dirty="0" smtClean="0"/>
              <a:t>Ayuda instantánea (con ayudante) 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509480"/>
            <a:ext cx="10515600" cy="502194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sz="3200" dirty="0"/>
          </a:p>
          <a:p>
            <a:pPr marL="0" indent="0">
              <a:buNone/>
            </a:pPr>
            <a:endParaRPr lang="es-419" sz="2000" dirty="0" smtClean="0"/>
          </a:p>
          <a:p>
            <a:pPr marL="0" indent="0">
              <a:buNone/>
            </a:pPr>
            <a:endParaRPr lang="es-419" sz="2000" dirty="0"/>
          </a:p>
          <a:p>
            <a:pPr marL="0" indent="0">
              <a:buNone/>
            </a:pPr>
            <a:r>
              <a:rPr lang="es-419" sz="2000" dirty="0" smtClean="0"/>
              <a:t>Grupo </a:t>
            </a:r>
            <a:r>
              <a:rPr lang="es-419" sz="2000" dirty="0"/>
              <a:t>de </a:t>
            </a:r>
            <a:r>
              <a:rPr lang="es-419" sz="2000" dirty="0" err="1"/>
              <a:t>Telegram</a:t>
            </a:r>
            <a:r>
              <a:rPr lang="es-419" sz="2000" dirty="0"/>
              <a:t> para contacto y dudas breves:</a:t>
            </a:r>
          </a:p>
          <a:p>
            <a:pPr marL="0" indent="0">
              <a:buNone/>
            </a:pPr>
            <a:r>
              <a:rPr lang="es-419" sz="2000" dirty="0"/>
              <a:t>https://t.me/joinchat/95kUueQtUNA4Mzgz</a:t>
            </a:r>
          </a:p>
        </p:txBody>
      </p:sp>
    </p:spTree>
    <p:extLst>
      <p:ext uri="{BB962C8B-B14F-4D97-AF65-F5344CB8AC3E}">
        <p14:creationId xmlns:p14="http://schemas.microsoft.com/office/powerpoint/2010/main" val="107222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668</Words>
  <Application>Microsoft Office PowerPoint</Application>
  <PresentationFormat>Panorámica</PresentationFormat>
  <Paragraphs>62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Bradley Hand ITC</vt:lpstr>
      <vt:lpstr>Calibri</vt:lpstr>
      <vt:lpstr>Calibri Light</vt:lpstr>
      <vt:lpstr>Wingdings</vt:lpstr>
      <vt:lpstr>Tema de Office</vt:lpstr>
      <vt:lpstr>Trimestre: 21-O uea: Programación Estructurada (1151038)  Grupo CTG09; Horario: Lu-Mie-Vie, 16:00—17:30 RESUMENES DEL CURSO Sección: 01_Introducción_01</vt:lpstr>
      <vt:lpstr>¿Cómo vamos a trabajar por distancia? (1)</vt:lpstr>
      <vt:lpstr>¿Cómo vamos a trabajar por distancia? (2)</vt:lpstr>
      <vt:lpstr>Evaluación</vt:lpstr>
      <vt:lpstr>Herramientas de programación para el curso</vt:lpstr>
      <vt:lpstr>Fuentes de información</vt:lpstr>
      <vt:lpstr>Ayuda instantánea (con ayudante) 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Lu-Mie-Vie 8:30—10:00</dc:title>
  <dc:creator>xgeorge</dc:creator>
  <cp:lastModifiedBy>xgeorge</cp:lastModifiedBy>
  <cp:revision>52</cp:revision>
  <dcterms:created xsi:type="dcterms:W3CDTF">2020-04-14T16:00:01Z</dcterms:created>
  <dcterms:modified xsi:type="dcterms:W3CDTF">2021-11-08T22:12:13Z</dcterms:modified>
</cp:coreProperties>
</file>